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13" r:id="rId1"/>
  </p:sldMasterIdLst>
  <p:sldIdLst>
    <p:sldId id="260" r:id="rId2"/>
    <p:sldId id="264" r:id="rId3"/>
    <p:sldId id="257" r:id="rId4"/>
    <p:sldId id="276" r:id="rId5"/>
    <p:sldId id="277" r:id="rId6"/>
    <p:sldId id="278" r:id="rId7"/>
    <p:sldId id="279" r:id="rId8"/>
    <p:sldId id="280" r:id="rId9"/>
    <p:sldId id="270" r:id="rId10"/>
    <p:sldId id="28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2C836"/>
    <a:srgbClr val="FF0000"/>
    <a:srgbClr val="6BA42C"/>
    <a:srgbClr val="A0D565"/>
    <a:srgbClr val="B4DE86"/>
    <a:srgbClr val="37F78E"/>
    <a:srgbClr val="F8A392"/>
    <a:srgbClr val="F13F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14" r:id="rId1"/>
    <p:sldLayoutId id="2147484215" r:id="rId2"/>
    <p:sldLayoutId id="2147484216" r:id="rId3"/>
    <p:sldLayoutId id="2147484217" r:id="rId4"/>
    <p:sldLayoutId id="2147484218" r:id="rId5"/>
    <p:sldLayoutId id="2147484219" r:id="rId6"/>
    <p:sldLayoutId id="2147484220" r:id="rId7"/>
    <p:sldLayoutId id="2147484221" r:id="rId8"/>
    <p:sldLayoutId id="2147484222" r:id="rId9"/>
    <p:sldLayoutId id="2147484223" r:id="rId10"/>
    <p:sldLayoutId id="2147484224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287524" y="1988840"/>
            <a:ext cx="8568952" cy="1008831"/>
          </a:xfrm>
        </p:spPr>
        <p:txBody>
          <a:bodyPr>
            <a:noAutofit/>
          </a:bodyPr>
          <a:lstStyle/>
          <a:p>
            <a:r>
              <a:rPr lang="cs-CZ" sz="4800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Národní obrození</a:t>
            </a:r>
            <a:endParaRPr lang="cs-CZ" sz="4800" b="1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nstantia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76350" y="3429000"/>
            <a:ext cx="6400800" cy="1944216"/>
          </a:xfrm>
        </p:spPr>
        <p:txBody>
          <a:bodyPr rtlCol="0">
            <a:normAutofit fontScale="700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Základní škola a Mateřská škola Valašské Meziříčí, </a:t>
            </a:r>
            <a:r>
              <a:rPr lang="cs-CZ" dirty="0" err="1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Poličná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 276, okres Vsetín, příspěvková organizace</a:t>
            </a:r>
          </a:p>
          <a:p>
            <a:pPr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 projekt č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. </a:t>
            </a:r>
            <a:r>
              <a:rPr lang="en-GB" dirty="0" smtClean="0">
                <a:solidFill>
                  <a:schemeClr val="tx1"/>
                </a:solidFill>
              </a:rPr>
              <a:t>CZ.1.07/1.4.00/21.1504</a:t>
            </a:r>
            <a:endParaRPr lang="cs-CZ" dirty="0">
              <a:solidFill>
                <a:schemeClr val="tx1"/>
              </a:solidFill>
              <a:latin typeface="Constantia" pitchFamily="18" charset="0"/>
              <a:cs typeface="Arial" pitchFamily="34" charset="0"/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Č. </a:t>
            </a:r>
            <a:r>
              <a:rPr lang="cs-CZ" dirty="0" err="1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DUMu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: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VY_32_INOVACE_ 50</a:t>
            </a:r>
            <a:endParaRPr lang="cs-CZ" dirty="0">
              <a:solidFill>
                <a:schemeClr val="bg2">
                  <a:lumMod val="1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 err="1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Tématický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 celek: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Čtenářská gramotnost</a:t>
            </a:r>
            <a:endParaRPr lang="cs-CZ" dirty="0">
              <a:solidFill>
                <a:schemeClr val="bg2">
                  <a:lumMod val="10000"/>
                </a:schemeClr>
              </a:solidFill>
              <a:latin typeface="Constantia" pitchFamily="18" charset="0"/>
              <a:cs typeface="Arial" pitchFamily="34" charset="0"/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Autor: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Božena Fajtová</a:t>
            </a:r>
            <a:endParaRPr lang="cs-CZ" dirty="0">
              <a:solidFill>
                <a:schemeClr val="bg2">
                  <a:lumMod val="10000"/>
                </a:schemeClr>
              </a:solidFill>
              <a:latin typeface="Constantia" pitchFamily="18" charset="0"/>
              <a:cs typeface="Arial" pitchFamily="34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683568" y="5517232"/>
            <a:ext cx="7776864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>
                <a:latin typeface="Constantia" pitchFamily="18" charset="0"/>
              </a:rPr>
              <a:t>Anotace: </a:t>
            </a:r>
            <a:r>
              <a:rPr lang="cs-CZ" dirty="0" smtClean="0">
                <a:latin typeface="Constantia" pitchFamily="18" charset="0"/>
              </a:rPr>
              <a:t>Materiál je určen k práci s interaktivní tabulí, uvádí nejvýznamnější autory a přehled jejich díla, kvíz a jeho řešení.</a:t>
            </a:r>
            <a:endParaRPr lang="cs-CZ" dirty="0">
              <a:latin typeface="Constant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240373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287524" y="305094"/>
            <a:ext cx="8496944" cy="100811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6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 společnosti</a:t>
            </a:r>
            <a:endParaRPr lang="cs-CZ" sz="6000" b="1" spc="-10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395536" y="1296375"/>
            <a:ext cx="8280920" cy="51845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>
                <a:schemeClr val="accent5">
                  <a:lumMod val="50000"/>
                </a:schemeClr>
              </a:buClr>
              <a:buSzPct val="80000"/>
              <a:buNone/>
            </a:pPr>
            <a:r>
              <a:rPr lang="cs-CZ" sz="3200" dirty="0">
                <a:solidFill>
                  <a:srgbClr val="FF0000"/>
                </a:solidFill>
                <a:latin typeface="Constantia" pitchFamily="18" charset="0"/>
              </a:rPr>
              <a:t>v</a:t>
            </a:r>
            <a:r>
              <a:rPr lang="cs-CZ" sz="3200" dirty="0" smtClean="0">
                <a:solidFill>
                  <a:srgbClr val="FF0000"/>
                </a:solidFill>
                <a:latin typeface="Constantia" pitchFamily="18" charset="0"/>
              </a:rPr>
              <a:t>láda Marie Terezie</a:t>
            </a:r>
          </a:p>
          <a:p>
            <a:pPr marL="457200" indent="-457200">
              <a:buClr>
                <a:schemeClr val="accent5">
                  <a:lumMod val="50000"/>
                </a:schemeClr>
              </a:buClr>
              <a:buSzPct val="80000"/>
              <a:buFont typeface="Wingdings" pitchFamily="2" charset="2"/>
              <a:buChar char="v"/>
            </a:pPr>
            <a:r>
              <a:rPr lang="cs-CZ" sz="3200" dirty="0">
                <a:solidFill>
                  <a:schemeClr val="tx1"/>
                </a:solidFill>
                <a:latin typeface="Constantia" pitchFamily="18" charset="0"/>
              </a:rPr>
              <a:t>p</a:t>
            </a:r>
            <a:r>
              <a:rPr lang="cs-CZ" sz="3200" dirty="0" smtClean="0">
                <a:solidFill>
                  <a:schemeClr val="tx1"/>
                </a:solidFill>
                <a:latin typeface="Constantia" pitchFamily="18" charset="0"/>
              </a:rPr>
              <a:t>o proběhlých válkách začínají reformy</a:t>
            </a:r>
          </a:p>
          <a:p>
            <a:pPr marL="457200" indent="-457200">
              <a:buClr>
                <a:schemeClr val="accent5">
                  <a:lumMod val="50000"/>
                </a:schemeClr>
              </a:buClr>
              <a:buSzPct val="80000"/>
              <a:buFont typeface="Wingdings" pitchFamily="2" charset="2"/>
              <a:buChar char="v"/>
            </a:pPr>
            <a:r>
              <a:rPr lang="cs-CZ" sz="3200" dirty="0">
                <a:solidFill>
                  <a:schemeClr val="tx1"/>
                </a:solidFill>
                <a:latin typeface="Constantia" pitchFamily="18" charset="0"/>
              </a:rPr>
              <a:t>z</a:t>
            </a:r>
            <a:r>
              <a:rPr lang="cs-CZ" sz="3200" dirty="0" smtClean="0">
                <a:solidFill>
                  <a:schemeClr val="tx1"/>
                </a:solidFill>
                <a:latin typeface="Constantia" pitchFamily="18" charset="0"/>
              </a:rPr>
              <a:t>rušen </a:t>
            </a:r>
            <a:r>
              <a:rPr lang="cs-CZ" sz="3200" dirty="0">
                <a:solidFill>
                  <a:schemeClr val="tx1"/>
                </a:solidFill>
                <a:latin typeface="Constantia" pitchFamily="18" charset="0"/>
              </a:rPr>
              <a:t>J</a:t>
            </a:r>
            <a:r>
              <a:rPr lang="cs-CZ" sz="3200" dirty="0" smtClean="0">
                <a:solidFill>
                  <a:schemeClr val="tx1"/>
                </a:solidFill>
                <a:latin typeface="Constantia" pitchFamily="18" charset="0"/>
              </a:rPr>
              <a:t>ezuitský řád</a:t>
            </a:r>
          </a:p>
          <a:p>
            <a:pPr marL="457200" indent="-457200">
              <a:buClr>
                <a:schemeClr val="accent5">
                  <a:lumMod val="50000"/>
                </a:schemeClr>
              </a:buClr>
              <a:buSzPct val="80000"/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tx1"/>
                </a:solidFill>
                <a:latin typeface="Constantia" pitchFamily="18" charset="0"/>
              </a:rPr>
              <a:t>povinná školní docházka</a:t>
            </a:r>
          </a:p>
          <a:p>
            <a:pPr marL="0" indent="0">
              <a:buClr>
                <a:schemeClr val="accent5">
                  <a:lumMod val="50000"/>
                </a:schemeClr>
              </a:buClr>
              <a:buSzPct val="80000"/>
              <a:buNone/>
            </a:pPr>
            <a:endParaRPr lang="cs-CZ" sz="800" dirty="0" smtClean="0">
              <a:solidFill>
                <a:schemeClr val="tx1"/>
              </a:solidFill>
              <a:latin typeface="Constantia" pitchFamily="18" charset="0"/>
            </a:endParaRPr>
          </a:p>
          <a:p>
            <a:pPr marL="0" indent="0">
              <a:buClr>
                <a:schemeClr val="accent5">
                  <a:lumMod val="50000"/>
                </a:schemeClr>
              </a:buClr>
              <a:buSzPct val="80000"/>
              <a:buNone/>
            </a:pPr>
            <a:r>
              <a:rPr lang="cs-CZ" sz="3200" dirty="0">
                <a:solidFill>
                  <a:srgbClr val="FF0000"/>
                </a:solidFill>
                <a:latin typeface="Constantia" pitchFamily="18" charset="0"/>
              </a:rPr>
              <a:t>v</a:t>
            </a:r>
            <a:r>
              <a:rPr lang="cs-CZ" sz="3200" dirty="0" smtClean="0">
                <a:solidFill>
                  <a:srgbClr val="FF0000"/>
                </a:solidFill>
                <a:latin typeface="Constantia" pitchFamily="18" charset="0"/>
              </a:rPr>
              <a:t>láda Josefa II.</a:t>
            </a:r>
          </a:p>
          <a:p>
            <a:pPr marL="457200" indent="-457200">
              <a:buClr>
                <a:schemeClr val="accent5">
                  <a:lumMod val="50000"/>
                </a:schemeClr>
              </a:buClr>
              <a:buSzPct val="80000"/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tx1"/>
                </a:solidFill>
                <a:latin typeface="Constantia" pitchFamily="18" charset="0"/>
              </a:rPr>
              <a:t>Toleranční patent (náboženská svoboda)</a:t>
            </a:r>
          </a:p>
          <a:p>
            <a:pPr marL="457200" indent="-457200">
              <a:buClr>
                <a:schemeClr val="accent5">
                  <a:lumMod val="50000"/>
                </a:schemeClr>
              </a:buClr>
              <a:buSzPct val="80000"/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tx1"/>
                </a:solidFill>
                <a:latin typeface="Constantia" pitchFamily="18" charset="0"/>
              </a:rPr>
              <a:t>zrušení nevolnictví (volný pohyb osob)</a:t>
            </a:r>
          </a:p>
          <a:p>
            <a:pPr marL="457200" indent="-457200">
              <a:buClr>
                <a:schemeClr val="accent5">
                  <a:lumMod val="50000"/>
                </a:schemeClr>
              </a:buClr>
              <a:buSzPct val="80000"/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tx1"/>
                </a:solidFill>
                <a:latin typeface="Constantia" pitchFamily="18" charset="0"/>
              </a:rPr>
              <a:t>zavedení němčiny jako úředního jazyka</a:t>
            </a:r>
          </a:p>
        </p:txBody>
      </p:sp>
    </p:spTree>
    <p:extLst>
      <p:ext uri="{BB962C8B-B14F-4D97-AF65-F5344CB8AC3E}">
        <p14:creationId xmlns:p14="http://schemas.microsoft.com/office/powerpoint/2010/main" val="3188233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692696"/>
            <a:ext cx="7024744" cy="79208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600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 českého jazyka</a:t>
            </a:r>
            <a:endParaRPr lang="cs-CZ" sz="6600" b="1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844824"/>
            <a:ext cx="7704856" cy="4032448"/>
          </a:xfrm>
        </p:spPr>
        <p:txBody>
          <a:bodyPr>
            <a:noAutofit/>
          </a:bodyPr>
          <a:lstStyle/>
          <a:p>
            <a:pPr marL="525780" indent="-457200">
              <a:buFont typeface="Wingdings" pitchFamily="2" charset="2"/>
              <a:buChar char="v"/>
            </a:pPr>
            <a:r>
              <a:rPr lang="cs-CZ" sz="3200" dirty="0">
                <a:latin typeface="Constantia" pitchFamily="18" charset="0"/>
              </a:rPr>
              <a:t>p</a:t>
            </a:r>
            <a:r>
              <a:rPr lang="cs-CZ" sz="3200" dirty="0" smtClean="0">
                <a:latin typeface="Constantia" pitchFamily="18" charset="0"/>
              </a:rPr>
              <a:t>oužíván venkovským obyvatelstvem a městskou chudinou</a:t>
            </a:r>
          </a:p>
          <a:p>
            <a:pPr marL="68580" indent="0">
              <a:buNone/>
            </a:pPr>
            <a:endParaRPr lang="cs-CZ" sz="800" dirty="0" smtClean="0">
              <a:latin typeface="Constantia" pitchFamily="18" charset="0"/>
            </a:endParaRPr>
          </a:p>
          <a:p>
            <a:pPr marL="525780" indent="-457200">
              <a:buFont typeface="Wingdings" pitchFamily="2" charset="2"/>
              <a:buChar char="v"/>
            </a:pPr>
            <a:r>
              <a:rPr lang="cs-CZ" sz="3200" dirty="0">
                <a:latin typeface="Constantia" pitchFamily="18" charset="0"/>
              </a:rPr>
              <a:t>j</a:t>
            </a:r>
            <a:r>
              <a:rPr lang="cs-CZ" sz="3200" dirty="0" smtClean="0">
                <a:latin typeface="Constantia" pitchFamily="18" charset="0"/>
              </a:rPr>
              <a:t>ako vyučující jazyk jen na nejnižším stupni škol</a:t>
            </a:r>
          </a:p>
          <a:p>
            <a:pPr marL="68580" indent="0">
              <a:buNone/>
            </a:pPr>
            <a:endParaRPr lang="cs-CZ" sz="800" dirty="0" smtClean="0">
              <a:latin typeface="Constantia" pitchFamily="18" charset="0"/>
            </a:endParaRPr>
          </a:p>
          <a:p>
            <a:pPr marL="525780" indent="-457200">
              <a:buFont typeface="Wingdings" pitchFamily="2" charset="2"/>
              <a:buChar char="v"/>
            </a:pPr>
            <a:r>
              <a:rPr lang="cs-CZ" sz="3200" dirty="0" smtClean="0">
                <a:latin typeface="Constantia" pitchFamily="18" charset="0"/>
              </a:rPr>
              <a:t>knížky lidového čtení a kramářské písně (vraždy, živelné a nešťastné události)</a:t>
            </a:r>
          </a:p>
          <a:p>
            <a:pPr marL="525780" indent="-457200">
              <a:buFont typeface="Wingdings" pitchFamily="2" charset="2"/>
              <a:buChar char="v"/>
            </a:pPr>
            <a:endParaRPr lang="cs-CZ" b="1" dirty="0">
              <a:solidFill>
                <a:schemeClr val="accent4">
                  <a:lumMod val="75000"/>
                </a:schemeClr>
              </a:solidFill>
              <a:latin typeface="Constantia" pitchFamily="18" charset="0"/>
            </a:endParaRPr>
          </a:p>
          <a:p>
            <a:pPr marL="68580" indent="0">
              <a:buNone/>
            </a:pPr>
            <a:endParaRPr lang="cs-CZ" sz="2400" dirty="0" smtClean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9327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692696"/>
            <a:ext cx="7560840" cy="79208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600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 nových institucí</a:t>
            </a:r>
            <a:endParaRPr lang="cs-CZ" sz="6600" b="1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844824"/>
            <a:ext cx="7704856" cy="4824536"/>
          </a:xfrm>
        </p:spPr>
        <p:txBody>
          <a:bodyPr>
            <a:noAutofit/>
          </a:bodyPr>
          <a:lstStyle/>
          <a:p>
            <a:pPr marL="525780" indent="-457200">
              <a:buFont typeface="Wingdings" pitchFamily="2" charset="2"/>
              <a:buChar char="v"/>
            </a:pPr>
            <a:r>
              <a:rPr lang="cs-CZ" sz="3200" b="1" dirty="0" smtClean="0">
                <a:latin typeface="Constantia" pitchFamily="18" charset="0"/>
              </a:rPr>
              <a:t>Královská česká společnost nauk</a:t>
            </a:r>
          </a:p>
          <a:p>
            <a:pPr marL="68580" indent="0">
              <a:buNone/>
            </a:pPr>
            <a:endParaRPr lang="cs-CZ" sz="3200" b="1" dirty="0" smtClean="0">
              <a:latin typeface="Constantia" pitchFamily="18" charset="0"/>
            </a:endParaRPr>
          </a:p>
          <a:p>
            <a:pPr marL="525780" indent="-457200">
              <a:buFont typeface="Wingdings" pitchFamily="2" charset="2"/>
              <a:buChar char="v"/>
            </a:pPr>
            <a:r>
              <a:rPr lang="cs-CZ" sz="3200" b="1" dirty="0" smtClean="0">
                <a:latin typeface="Constantia" pitchFamily="18" charset="0"/>
              </a:rPr>
              <a:t>České muzeum</a:t>
            </a:r>
          </a:p>
          <a:p>
            <a:pPr marL="68580" indent="0">
              <a:buNone/>
            </a:pPr>
            <a:endParaRPr lang="cs-CZ" sz="3200" b="1" dirty="0" smtClean="0">
              <a:latin typeface="Constantia" pitchFamily="18" charset="0"/>
            </a:endParaRPr>
          </a:p>
          <a:p>
            <a:pPr marL="525780" indent="-457200">
              <a:buFont typeface="Wingdings" pitchFamily="2" charset="2"/>
              <a:buChar char="v"/>
            </a:pPr>
            <a:r>
              <a:rPr lang="cs-CZ" sz="3200" b="1" dirty="0" smtClean="0">
                <a:latin typeface="Constantia" pitchFamily="18" charset="0"/>
              </a:rPr>
              <a:t>Matice česká</a:t>
            </a:r>
          </a:p>
          <a:p>
            <a:pPr marL="68580" indent="0">
              <a:buNone/>
            </a:pPr>
            <a:endParaRPr lang="cs-CZ" b="1" dirty="0" smtClean="0">
              <a:solidFill>
                <a:schemeClr val="accent4">
                  <a:lumMod val="75000"/>
                </a:schemeClr>
              </a:solidFill>
              <a:latin typeface="Constantia" pitchFamily="18" charset="0"/>
            </a:endParaRPr>
          </a:p>
          <a:p>
            <a:pPr marL="525780" indent="-457200">
              <a:buFont typeface="Wingdings" pitchFamily="2" charset="2"/>
              <a:buChar char="v"/>
            </a:pPr>
            <a:endParaRPr lang="cs-CZ" b="1" dirty="0">
              <a:solidFill>
                <a:schemeClr val="accent4">
                  <a:lumMod val="75000"/>
                </a:schemeClr>
              </a:solidFill>
              <a:latin typeface="Constantia" pitchFamily="18" charset="0"/>
            </a:endParaRPr>
          </a:p>
          <a:p>
            <a:pPr marL="68580" indent="0">
              <a:buNone/>
            </a:pPr>
            <a:endParaRPr lang="cs-CZ" sz="2400" dirty="0" smtClean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2688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60648"/>
            <a:ext cx="7560840" cy="79208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600" dirty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sz="6600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azykovědci</a:t>
            </a:r>
            <a:endParaRPr lang="cs-CZ" sz="6600" b="1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196752"/>
            <a:ext cx="7704856" cy="4824536"/>
          </a:xfrm>
        </p:spPr>
        <p:txBody>
          <a:bodyPr>
            <a:noAutofit/>
          </a:bodyPr>
          <a:lstStyle/>
          <a:p>
            <a:pPr marL="68580" indent="0">
              <a:buNone/>
            </a:pPr>
            <a:r>
              <a:rPr lang="cs-CZ" sz="3200" b="1" dirty="0" smtClean="0">
                <a:solidFill>
                  <a:srgbClr val="FF0000"/>
                </a:solidFill>
                <a:latin typeface="Constantia" pitchFamily="18" charset="0"/>
              </a:rPr>
              <a:t>Josef Dobrovský</a:t>
            </a:r>
          </a:p>
          <a:p>
            <a:pPr marL="525780" indent="-457200">
              <a:buFont typeface="Wingdings" pitchFamily="2" charset="2"/>
              <a:buChar char="v"/>
            </a:pPr>
            <a:r>
              <a:rPr lang="cs-CZ" sz="3200" dirty="0">
                <a:latin typeface="Constantia" pitchFamily="18" charset="0"/>
              </a:rPr>
              <a:t>p</a:t>
            </a:r>
            <a:r>
              <a:rPr lang="cs-CZ" sz="3200" dirty="0" smtClean="0">
                <a:latin typeface="Constantia" pitchFamily="18" charset="0"/>
              </a:rPr>
              <a:t>íše </a:t>
            </a:r>
            <a:r>
              <a:rPr lang="cs-CZ" sz="3200" dirty="0">
                <a:latin typeface="Constantia" pitchFamily="18" charset="0"/>
              </a:rPr>
              <a:t>n</a:t>
            </a:r>
            <a:r>
              <a:rPr lang="cs-CZ" sz="3200" dirty="0" smtClean="0">
                <a:latin typeface="Constantia" pitchFamily="18" charset="0"/>
              </a:rPr>
              <a:t>ěmecky a latinsky, vědecký přístup k jazyku a české literatuře</a:t>
            </a:r>
          </a:p>
          <a:p>
            <a:pPr marL="525780" indent="-457200">
              <a:buFont typeface="Wingdings" pitchFamily="2" charset="2"/>
              <a:buChar char="v"/>
            </a:pPr>
            <a:r>
              <a:rPr lang="cs-CZ" sz="3200" dirty="0" smtClean="0">
                <a:latin typeface="Constantia" pitchFamily="18" charset="0"/>
              </a:rPr>
              <a:t>mluvnice češtiny a pravidla pravopisu</a:t>
            </a:r>
          </a:p>
          <a:p>
            <a:pPr marL="525780" indent="-457200">
              <a:buFont typeface="Wingdings" pitchFamily="2" charset="2"/>
              <a:buChar char="v"/>
            </a:pPr>
            <a:r>
              <a:rPr lang="cs-CZ" sz="3200" b="1" dirty="0" smtClean="0">
                <a:solidFill>
                  <a:schemeClr val="accent5"/>
                </a:solidFill>
                <a:latin typeface="Constantia" pitchFamily="18" charset="0"/>
              </a:rPr>
              <a:t>Slovník německo-český</a:t>
            </a:r>
          </a:p>
          <a:p>
            <a:pPr marL="68580" indent="0">
              <a:buNone/>
            </a:pPr>
            <a:endParaRPr lang="cs-CZ" sz="3200" dirty="0" smtClean="0">
              <a:latin typeface="Constantia" pitchFamily="18" charset="0"/>
            </a:endParaRPr>
          </a:p>
          <a:p>
            <a:pPr marL="68580" indent="0">
              <a:buNone/>
            </a:pPr>
            <a:r>
              <a:rPr lang="cs-CZ" sz="3200" b="1">
                <a:solidFill>
                  <a:srgbClr val="FF0000"/>
                </a:solidFill>
                <a:latin typeface="Constantia" pitchFamily="18" charset="0"/>
              </a:rPr>
              <a:t>Josef </a:t>
            </a:r>
            <a:r>
              <a:rPr lang="cs-CZ" sz="3200" b="1" smtClean="0">
                <a:solidFill>
                  <a:srgbClr val="FF0000"/>
                </a:solidFill>
                <a:latin typeface="Constantia" pitchFamily="18" charset="0"/>
              </a:rPr>
              <a:t>Jungmann</a:t>
            </a:r>
            <a:endParaRPr lang="cs-CZ" sz="3200" b="1" dirty="0">
              <a:solidFill>
                <a:srgbClr val="FF0000"/>
              </a:solidFill>
              <a:latin typeface="Constantia" pitchFamily="18" charset="0"/>
            </a:endParaRPr>
          </a:p>
          <a:p>
            <a:pPr marL="525780" indent="-457200">
              <a:buFont typeface="Wingdings" pitchFamily="2" charset="2"/>
              <a:buChar char="v"/>
            </a:pPr>
            <a:r>
              <a:rPr lang="cs-CZ" sz="3200" dirty="0">
                <a:latin typeface="Constantia" pitchFamily="18" charset="0"/>
              </a:rPr>
              <a:t>píše česky, vědecké publikace</a:t>
            </a:r>
          </a:p>
          <a:p>
            <a:pPr marL="525780" indent="-457200">
              <a:buFont typeface="Wingdings" pitchFamily="2" charset="2"/>
              <a:buChar char="v"/>
            </a:pPr>
            <a:r>
              <a:rPr lang="cs-CZ" sz="3200" b="1" dirty="0">
                <a:solidFill>
                  <a:schemeClr val="accent5"/>
                </a:solidFill>
                <a:latin typeface="Constantia" pitchFamily="18" charset="0"/>
              </a:rPr>
              <a:t>Slovník </a:t>
            </a:r>
            <a:r>
              <a:rPr lang="cs-CZ" sz="3200" b="1" dirty="0" smtClean="0">
                <a:solidFill>
                  <a:schemeClr val="accent5"/>
                </a:solidFill>
                <a:latin typeface="Constantia" pitchFamily="18" charset="0"/>
              </a:rPr>
              <a:t>česko-německý</a:t>
            </a:r>
            <a:endParaRPr lang="cs-CZ" sz="3200" b="1" dirty="0">
              <a:solidFill>
                <a:schemeClr val="accent5"/>
              </a:solidFill>
              <a:latin typeface="Constant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1392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476672"/>
            <a:ext cx="7560840" cy="79208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600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České divadlo</a:t>
            </a:r>
            <a:endParaRPr lang="cs-CZ" sz="6600" b="1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484784"/>
            <a:ext cx="7704856" cy="4824536"/>
          </a:xfrm>
        </p:spPr>
        <p:txBody>
          <a:bodyPr>
            <a:noAutofit/>
          </a:bodyPr>
          <a:lstStyle/>
          <a:p>
            <a:pPr marL="68580" indent="0">
              <a:buNone/>
            </a:pPr>
            <a:r>
              <a:rPr lang="cs-CZ" sz="3200" b="1" dirty="0" smtClean="0">
                <a:solidFill>
                  <a:srgbClr val="FF0000"/>
                </a:solidFill>
                <a:latin typeface="Constantia" pitchFamily="18" charset="0"/>
              </a:rPr>
              <a:t>Václav Kliment Klicpera </a:t>
            </a:r>
            <a:r>
              <a:rPr lang="cs-CZ" sz="3200" dirty="0" smtClean="0">
                <a:latin typeface="Constantia" pitchFamily="18" charset="0"/>
              </a:rPr>
              <a:t>(autor her)</a:t>
            </a:r>
          </a:p>
          <a:p>
            <a:pPr marL="68580" indent="0">
              <a:buNone/>
            </a:pPr>
            <a:r>
              <a:rPr lang="cs-CZ" sz="3200" b="1" dirty="0" smtClean="0">
                <a:solidFill>
                  <a:srgbClr val="FF0000"/>
                </a:solidFill>
                <a:latin typeface="Constantia" pitchFamily="18" charset="0"/>
              </a:rPr>
              <a:t>Matěj Kopecký </a:t>
            </a:r>
            <a:r>
              <a:rPr lang="cs-CZ" sz="3200" dirty="0" smtClean="0">
                <a:latin typeface="Constantia" pitchFamily="18" charset="0"/>
              </a:rPr>
              <a:t>(loutkové divadlo)</a:t>
            </a:r>
          </a:p>
          <a:p>
            <a:pPr marL="68580" indent="0">
              <a:buNone/>
            </a:pPr>
            <a:r>
              <a:rPr lang="cs-CZ" sz="3200" b="1" dirty="0" smtClean="0">
                <a:solidFill>
                  <a:srgbClr val="FF0000"/>
                </a:solidFill>
                <a:latin typeface="Constantia" pitchFamily="18" charset="0"/>
              </a:rPr>
              <a:t>Václav Thám </a:t>
            </a:r>
            <a:r>
              <a:rPr lang="cs-CZ" sz="3200" dirty="0" smtClean="0">
                <a:latin typeface="Constantia" pitchFamily="18" charset="0"/>
              </a:rPr>
              <a:t>(autor her a herec)</a:t>
            </a:r>
          </a:p>
          <a:p>
            <a:pPr marL="68580" indent="0">
              <a:buNone/>
            </a:pPr>
            <a:endParaRPr lang="cs-CZ" sz="3200" dirty="0" smtClean="0">
              <a:latin typeface="Constantia" pitchFamily="18" charset="0"/>
            </a:endParaRPr>
          </a:p>
          <a:p>
            <a:pPr marL="68580" indent="0">
              <a:buNone/>
            </a:pPr>
            <a:r>
              <a:rPr lang="cs-CZ" sz="3200" dirty="0" smtClean="0">
                <a:latin typeface="Constantia" pitchFamily="18" charset="0"/>
              </a:rPr>
              <a:t>Hry se hrají ve </a:t>
            </a:r>
            <a:r>
              <a:rPr lang="cs-CZ" sz="3200" dirty="0">
                <a:latin typeface="Constantia" pitchFamily="18" charset="0"/>
              </a:rPr>
              <a:t>S</a:t>
            </a:r>
            <a:r>
              <a:rPr lang="cs-CZ" sz="3200" dirty="0" smtClean="0">
                <a:latin typeface="Constantia" pitchFamily="18" charset="0"/>
              </a:rPr>
              <a:t>tavovském divadle (česky dopoledne) a ve dřevěné Boudě na Václavském náměstí.</a:t>
            </a:r>
            <a:endParaRPr lang="cs-CZ" sz="3200" dirty="0">
              <a:latin typeface="Constant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0634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476672"/>
            <a:ext cx="7560840" cy="79208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600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Národní buditelé</a:t>
            </a:r>
            <a:endParaRPr lang="cs-CZ" sz="6600" b="1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484784"/>
            <a:ext cx="7704856" cy="4824536"/>
          </a:xfrm>
        </p:spPr>
        <p:txBody>
          <a:bodyPr>
            <a:noAutofit/>
          </a:bodyPr>
          <a:lstStyle/>
          <a:p>
            <a:pPr marL="68580" indent="0">
              <a:buNone/>
            </a:pPr>
            <a:r>
              <a:rPr lang="cs-CZ" sz="3200" b="1" dirty="0" smtClean="0">
                <a:solidFill>
                  <a:srgbClr val="FF0000"/>
                </a:solidFill>
                <a:latin typeface="Constantia" pitchFamily="18" charset="0"/>
              </a:rPr>
              <a:t>Václav Matěj Kramerius</a:t>
            </a:r>
          </a:p>
          <a:p>
            <a:pPr marL="525780" indent="-457200">
              <a:buFont typeface="Wingdings" pitchFamily="2" charset="2"/>
              <a:buChar char="v"/>
            </a:pPr>
            <a:r>
              <a:rPr lang="cs-CZ" sz="3200" dirty="0">
                <a:latin typeface="Constantia" pitchFamily="18" charset="0"/>
              </a:rPr>
              <a:t>v</a:t>
            </a:r>
            <a:r>
              <a:rPr lang="cs-CZ" sz="3200" dirty="0" smtClean="0">
                <a:latin typeface="Constantia" pitchFamily="18" charset="0"/>
              </a:rPr>
              <a:t>ydává Pražské poštovské noviny</a:t>
            </a:r>
          </a:p>
          <a:p>
            <a:pPr marL="525780" indent="-457200">
              <a:buFont typeface="Wingdings" pitchFamily="2" charset="2"/>
              <a:buChar char="v"/>
            </a:pPr>
            <a:r>
              <a:rPr lang="cs-CZ" sz="3200" dirty="0" err="1" smtClean="0">
                <a:latin typeface="Constantia" pitchFamily="18" charset="0"/>
              </a:rPr>
              <a:t>Krameriusovy</a:t>
            </a:r>
            <a:r>
              <a:rPr lang="cs-CZ" sz="3200" dirty="0" smtClean="0">
                <a:latin typeface="Constantia" pitchFamily="18" charset="0"/>
              </a:rPr>
              <a:t> </a:t>
            </a:r>
            <a:r>
              <a:rPr lang="cs-CZ" sz="3200" dirty="0" err="1" smtClean="0">
                <a:latin typeface="Constantia" pitchFamily="18" charset="0"/>
              </a:rPr>
              <a:t>c.k</a:t>
            </a:r>
            <a:r>
              <a:rPr lang="cs-CZ" sz="3200" dirty="0" smtClean="0">
                <a:latin typeface="Constantia" pitchFamily="18" charset="0"/>
              </a:rPr>
              <a:t>. vlastenecké noviny</a:t>
            </a:r>
          </a:p>
          <a:p>
            <a:pPr marL="525780" indent="-457200">
              <a:buFont typeface="Wingdings" pitchFamily="2" charset="2"/>
              <a:buChar char="v"/>
            </a:pPr>
            <a:r>
              <a:rPr lang="cs-CZ" sz="3200" dirty="0" smtClean="0">
                <a:latin typeface="Constantia" pitchFamily="18" charset="0"/>
              </a:rPr>
              <a:t>nakladatelství Česká expedice (lidové čtení, kalendáře) se stává literárním a společenským centrem</a:t>
            </a:r>
          </a:p>
          <a:p>
            <a:pPr marL="525780" indent="-457200">
              <a:buFont typeface="Wingdings" pitchFamily="2" charset="2"/>
              <a:buChar char="v"/>
            </a:pPr>
            <a:r>
              <a:rPr lang="cs-CZ" sz="3200" dirty="0" smtClean="0">
                <a:latin typeface="Constantia" pitchFamily="18" charset="0"/>
              </a:rPr>
              <a:t>distributoři tiskovin (drobná venkovská inteligence, aktivní kněží)</a:t>
            </a:r>
            <a:endParaRPr lang="cs-CZ" sz="3200" dirty="0">
              <a:latin typeface="Constant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7269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476672"/>
            <a:ext cx="7560840" cy="79208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600" dirty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sz="6600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istorikové</a:t>
            </a:r>
            <a:endParaRPr lang="cs-CZ" sz="6600" b="1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484784"/>
            <a:ext cx="7704856" cy="4824536"/>
          </a:xfrm>
        </p:spPr>
        <p:txBody>
          <a:bodyPr>
            <a:noAutofit/>
          </a:bodyPr>
          <a:lstStyle/>
          <a:p>
            <a:pPr marL="68580" indent="0">
              <a:buNone/>
            </a:pPr>
            <a:r>
              <a:rPr lang="cs-CZ" sz="3200" b="1" dirty="0" smtClean="0">
                <a:solidFill>
                  <a:srgbClr val="FF0000"/>
                </a:solidFill>
                <a:latin typeface="Constantia" pitchFamily="18" charset="0"/>
              </a:rPr>
              <a:t>František Palacký</a:t>
            </a:r>
          </a:p>
          <a:p>
            <a:pPr marL="525780" indent="-457200">
              <a:buFont typeface="Wingdings" pitchFamily="2" charset="2"/>
              <a:buChar char="v"/>
            </a:pPr>
            <a:r>
              <a:rPr lang="cs-CZ" sz="3200" dirty="0" smtClean="0">
                <a:latin typeface="Constantia" pitchFamily="18" charset="0"/>
              </a:rPr>
              <a:t>politicky aktivní - poslanec</a:t>
            </a:r>
          </a:p>
          <a:p>
            <a:pPr marL="525780" indent="-457200">
              <a:buFont typeface="Wingdings" pitchFamily="2" charset="2"/>
              <a:buChar char="v"/>
            </a:pPr>
            <a:r>
              <a:rPr lang="cs-CZ" sz="3200" dirty="0" smtClean="0">
                <a:latin typeface="Constantia" pitchFamily="18" charset="0"/>
              </a:rPr>
              <a:t>podíl na vzniku muzea a Matice</a:t>
            </a:r>
          </a:p>
          <a:p>
            <a:pPr marL="525780" indent="-457200">
              <a:buFont typeface="Wingdings" pitchFamily="2" charset="2"/>
              <a:buChar char="v"/>
            </a:pPr>
            <a:r>
              <a:rPr lang="cs-CZ" sz="3200" b="1" smtClean="0">
                <a:solidFill>
                  <a:schemeClr val="accent5"/>
                </a:solidFill>
                <a:latin typeface="Constantia" pitchFamily="18" charset="0"/>
              </a:rPr>
              <a:t>Dějiny národu </a:t>
            </a:r>
            <a:r>
              <a:rPr lang="cs-CZ" sz="3200" b="1" dirty="0" smtClean="0">
                <a:solidFill>
                  <a:schemeClr val="accent5"/>
                </a:solidFill>
                <a:latin typeface="Constantia" pitchFamily="18" charset="0"/>
              </a:rPr>
              <a:t>českého v </a:t>
            </a:r>
            <a:r>
              <a:rPr lang="cs-CZ" sz="3200" b="1" smtClean="0">
                <a:solidFill>
                  <a:schemeClr val="accent5"/>
                </a:solidFill>
                <a:latin typeface="Constantia" pitchFamily="18" charset="0"/>
              </a:rPr>
              <a:t>Čechách i       </a:t>
            </a:r>
            <a:r>
              <a:rPr lang="cs-CZ" sz="3200" b="1" dirty="0" smtClean="0">
                <a:solidFill>
                  <a:schemeClr val="accent5"/>
                </a:solidFill>
                <a:latin typeface="Constantia" pitchFamily="18" charset="0"/>
              </a:rPr>
              <a:t>v Moravě </a:t>
            </a:r>
            <a:r>
              <a:rPr lang="cs-CZ" sz="3200" dirty="0" smtClean="0">
                <a:latin typeface="Constantia" pitchFamily="18" charset="0"/>
              </a:rPr>
              <a:t>(pět dílů, velmi podrobné)</a:t>
            </a:r>
          </a:p>
          <a:p>
            <a:pPr marL="68580" indent="0">
              <a:buNone/>
            </a:pPr>
            <a:endParaRPr lang="cs-CZ" sz="3200" dirty="0" smtClean="0">
              <a:latin typeface="Constantia" pitchFamily="18" charset="0"/>
            </a:endParaRPr>
          </a:p>
          <a:p>
            <a:pPr marL="68580" indent="0">
              <a:buNone/>
            </a:pPr>
            <a:r>
              <a:rPr lang="cs-CZ" sz="3200" b="1" dirty="0" smtClean="0">
                <a:solidFill>
                  <a:srgbClr val="FF0000"/>
                </a:solidFill>
                <a:latin typeface="Constantia" pitchFamily="18" charset="0"/>
              </a:rPr>
              <a:t>Pavel Josef Šafařík</a:t>
            </a:r>
          </a:p>
          <a:p>
            <a:pPr marL="525780" indent="-457200">
              <a:buFont typeface="Wingdings" pitchFamily="2" charset="2"/>
              <a:buChar char="v"/>
            </a:pPr>
            <a:r>
              <a:rPr lang="cs-CZ" sz="3200" b="1" dirty="0" smtClean="0">
                <a:solidFill>
                  <a:schemeClr val="accent5"/>
                </a:solidFill>
                <a:latin typeface="Constantia" pitchFamily="18" charset="0"/>
              </a:rPr>
              <a:t>Slovanské starožitnosti</a:t>
            </a:r>
          </a:p>
        </p:txBody>
      </p:sp>
    </p:spTree>
    <p:extLst>
      <p:ext uri="{BB962C8B-B14F-4D97-AF65-F5344CB8AC3E}">
        <p14:creationId xmlns:p14="http://schemas.microsoft.com/office/powerpoint/2010/main" val="936022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539552" y="1268760"/>
            <a:ext cx="2520280" cy="38010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Bef>
                <a:spcPts val="900"/>
              </a:spcBef>
              <a:buClr>
                <a:schemeClr val="accent4">
                  <a:lumMod val="75000"/>
                </a:schemeClr>
              </a:buClr>
            </a:pPr>
            <a:r>
              <a:rPr lang="cs-CZ" sz="2800" dirty="0" smtClean="0">
                <a:latin typeface="Constantia" pitchFamily="18" charset="0"/>
              </a:rPr>
              <a:t>loutka</a:t>
            </a:r>
            <a:endParaRPr lang="cs-CZ" sz="2800" dirty="0">
              <a:latin typeface="Constantia" pitchFamily="18" charset="0"/>
            </a:endParaRPr>
          </a:p>
          <a:p>
            <a:pPr algn="r">
              <a:spcBef>
                <a:spcPts val="900"/>
              </a:spcBef>
              <a:buClr>
                <a:schemeClr val="accent4">
                  <a:lumMod val="75000"/>
                </a:schemeClr>
              </a:buClr>
            </a:pPr>
            <a:r>
              <a:rPr lang="cs-CZ" sz="2800" dirty="0">
                <a:latin typeface="Constantia" pitchFamily="18" charset="0"/>
              </a:rPr>
              <a:t>n</a:t>
            </a:r>
            <a:r>
              <a:rPr lang="cs-CZ" sz="2800" dirty="0" smtClean="0">
                <a:latin typeface="Constantia" pitchFamily="18" charset="0"/>
              </a:rPr>
              <a:t>oviny</a:t>
            </a:r>
          </a:p>
          <a:p>
            <a:pPr algn="r">
              <a:spcBef>
                <a:spcPts val="900"/>
              </a:spcBef>
              <a:buClr>
                <a:schemeClr val="accent4">
                  <a:lumMod val="75000"/>
                </a:schemeClr>
              </a:buClr>
            </a:pPr>
            <a:r>
              <a:rPr lang="cs-CZ" sz="2800" dirty="0" smtClean="0">
                <a:latin typeface="Constantia" pitchFamily="18" charset="0"/>
              </a:rPr>
              <a:t>mluvnice</a:t>
            </a:r>
          </a:p>
          <a:p>
            <a:pPr algn="r">
              <a:spcBef>
                <a:spcPts val="900"/>
              </a:spcBef>
              <a:buClr>
                <a:schemeClr val="accent4">
                  <a:lumMod val="75000"/>
                </a:schemeClr>
              </a:buClr>
            </a:pPr>
            <a:r>
              <a:rPr lang="cs-CZ" sz="2800" dirty="0" smtClean="0">
                <a:latin typeface="Constantia" pitchFamily="18" charset="0"/>
              </a:rPr>
              <a:t>muzeum</a:t>
            </a:r>
          </a:p>
          <a:p>
            <a:pPr algn="r">
              <a:spcBef>
                <a:spcPts val="900"/>
              </a:spcBef>
              <a:buClr>
                <a:schemeClr val="accent4">
                  <a:lumMod val="75000"/>
                </a:schemeClr>
              </a:buClr>
            </a:pPr>
            <a:r>
              <a:rPr lang="cs-CZ" sz="2800" dirty="0">
                <a:latin typeface="Constantia" pitchFamily="18" charset="0"/>
              </a:rPr>
              <a:t>š</a:t>
            </a:r>
            <a:r>
              <a:rPr lang="cs-CZ" sz="2800" dirty="0" smtClean="0">
                <a:latin typeface="Constantia" pitchFamily="18" charset="0"/>
              </a:rPr>
              <a:t>kola</a:t>
            </a:r>
          </a:p>
          <a:p>
            <a:pPr algn="r">
              <a:spcBef>
                <a:spcPts val="900"/>
              </a:spcBef>
              <a:buClr>
                <a:schemeClr val="accent4">
                  <a:lumMod val="75000"/>
                </a:schemeClr>
              </a:buClr>
            </a:pPr>
            <a:r>
              <a:rPr lang="cs-CZ" sz="2800" dirty="0">
                <a:latin typeface="Constantia" pitchFamily="18" charset="0"/>
              </a:rPr>
              <a:t>k</a:t>
            </a:r>
            <a:r>
              <a:rPr lang="cs-CZ" sz="2800" dirty="0" smtClean="0">
                <a:latin typeface="Constantia" pitchFamily="18" charset="0"/>
              </a:rPr>
              <a:t>omedie</a:t>
            </a:r>
          </a:p>
          <a:p>
            <a:pPr algn="r">
              <a:spcBef>
                <a:spcPts val="900"/>
              </a:spcBef>
              <a:buClr>
                <a:schemeClr val="accent4">
                  <a:lumMod val="75000"/>
                </a:schemeClr>
              </a:buClr>
            </a:pPr>
            <a:r>
              <a:rPr lang="cs-CZ" sz="2800" dirty="0" smtClean="0">
                <a:latin typeface="Constantia" pitchFamily="18" charset="0"/>
              </a:rPr>
              <a:t>nevolnictví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539552" y="332656"/>
            <a:ext cx="7776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nstantia" pitchFamily="18" charset="0"/>
              </a:rPr>
              <a:t>Kvíz – sestavte dvojice, které k sobě patří.</a:t>
            </a:r>
            <a:endParaRPr lang="cs-CZ" sz="2400" b="1" dirty="0">
              <a:latin typeface="Constantia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148064" y="1268760"/>
            <a:ext cx="2664296" cy="42857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900"/>
              </a:spcBef>
              <a:buClr>
                <a:schemeClr val="accent4">
                  <a:lumMod val="75000"/>
                </a:schemeClr>
              </a:buClr>
            </a:pPr>
            <a:r>
              <a:rPr lang="cs-CZ" sz="2800" dirty="0" smtClean="0">
                <a:latin typeface="Constantia" pitchFamily="18" charset="0"/>
              </a:rPr>
              <a:t>Marie Terezie</a:t>
            </a:r>
          </a:p>
          <a:p>
            <a:pPr>
              <a:spcBef>
                <a:spcPts val="900"/>
              </a:spcBef>
              <a:buClr>
                <a:schemeClr val="accent4">
                  <a:lumMod val="75000"/>
                </a:schemeClr>
              </a:buClr>
            </a:pPr>
            <a:r>
              <a:rPr lang="cs-CZ" sz="2800" dirty="0" smtClean="0">
                <a:latin typeface="Constantia" pitchFamily="18" charset="0"/>
              </a:rPr>
              <a:t>Klicpera</a:t>
            </a:r>
          </a:p>
          <a:p>
            <a:pPr>
              <a:spcBef>
                <a:spcPts val="900"/>
              </a:spcBef>
              <a:buClr>
                <a:schemeClr val="accent4">
                  <a:lumMod val="75000"/>
                </a:schemeClr>
              </a:buClr>
            </a:pPr>
            <a:r>
              <a:rPr lang="cs-CZ" sz="2800" dirty="0" smtClean="0">
                <a:latin typeface="Constantia" pitchFamily="18" charset="0"/>
              </a:rPr>
              <a:t>Josef II.</a:t>
            </a:r>
          </a:p>
          <a:p>
            <a:pPr>
              <a:spcBef>
                <a:spcPts val="900"/>
              </a:spcBef>
              <a:buClr>
                <a:schemeClr val="accent4">
                  <a:lumMod val="75000"/>
                </a:schemeClr>
              </a:buClr>
            </a:pPr>
            <a:r>
              <a:rPr lang="cs-CZ" sz="2800" dirty="0" smtClean="0">
                <a:latin typeface="Constantia" pitchFamily="18" charset="0"/>
              </a:rPr>
              <a:t>Dobrovský</a:t>
            </a:r>
          </a:p>
          <a:p>
            <a:pPr>
              <a:spcBef>
                <a:spcPts val="900"/>
              </a:spcBef>
              <a:buClr>
                <a:schemeClr val="accent4">
                  <a:lumMod val="75000"/>
                </a:schemeClr>
              </a:buClr>
            </a:pPr>
            <a:r>
              <a:rPr lang="cs-CZ" sz="2800" dirty="0" smtClean="0">
                <a:latin typeface="Constantia" pitchFamily="18" charset="0"/>
              </a:rPr>
              <a:t>Kramerius</a:t>
            </a:r>
          </a:p>
          <a:p>
            <a:pPr>
              <a:spcBef>
                <a:spcPts val="900"/>
              </a:spcBef>
              <a:buClr>
                <a:schemeClr val="accent4">
                  <a:lumMod val="75000"/>
                </a:schemeClr>
              </a:buClr>
            </a:pPr>
            <a:r>
              <a:rPr lang="cs-CZ" sz="2800" dirty="0" smtClean="0">
                <a:latin typeface="Constantia" pitchFamily="18" charset="0"/>
              </a:rPr>
              <a:t>Kopecký</a:t>
            </a:r>
          </a:p>
          <a:p>
            <a:pPr>
              <a:spcBef>
                <a:spcPts val="900"/>
              </a:spcBef>
              <a:buClr>
                <a:schemeClr val="accent4">
                  <a:lumMod val="75000"/>
                </a:schemeClr>
              </a:buClr>
            </a:pPr>
            <a:r>
              <a:rPr lang="cs-CZ" sz="2800" dirty="0" smtClean="0">
                <a:latin typeface="Constantia" pitchFamily="18" charset="0"/>
              </a:rPr>
              <a:t>Palacký</a:t>
            </a:r>
          </a:p>
          <a:p>
            <a:pPr>
              <a:spcBef>
                <a:spcPts val="900"/>
              </a:spcBef>
              <a:buClr>
                <a:schemeClr val="accent4">
                  <a:lumMod val="75000"/>
                </a:schemeClr>
              </a:buClr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1341485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539552" y="1268760"/>
            <a:ext cx="2520280" cy="38010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Bef>
                <a:spcPts val="900"/>
              </a:spcBef>
              <a:buClr>
                <a:schemeClr val="accent4">
                  <a:lumMod val="75000"/>
                </a:schemeClr>
              </a:buClr>
            </a:pPr>
            <a:r>
              <a:rPr lang="cs-CZ" sz="2800" dirty="0" smtClean="0">
                <a:latin typeface="Constantia" pitchFamily="18" charset="0"/>
              </a:rPr>
              <a:t>loutka</a:t>
            </a:r>
            <a:endParaRPr lang="cs-CZ" sz="2800" dirty="0">
              <a:latin typeface="Constantia" pitchFamily="18" charset="0"/>
            </a:endParaRPr>
          </a:p>
          <a:p>
            <a:pPr algn="r">
              <a:spcBef>
                <a:spcPts val="900"/>
              </a:spcBef>
              <a:buClr>
                <a:schemeClr val="accent4">
                  <a:lumMod val="75000"/>
                </a:schemeClr>
              </a:buClr>
            </a:pPr>
            <a:r>
              <a:rPr lang="cs-CZ" sz="2800" dirty="0">
                <a:latin typeface="Constantia" pitchFamily="18" charset="0"/>
              </a:rPr>
              <a:t>n</a:t>
            </a:r>
            <a:r>
              <a:rPr lang="cs-CZ" sz="2800" dirty="0" smtClean="0">
                <a:latin typeface="Constantia" pitchFamily="18" charset="0"/>
              </a:rPr>
              <a:t>oviny</a:t>
            </a:r>
          </a:p>
          <a:p>
            <a:pPr algn="r">
              <a:spcBef>
                <a:spcPts val="900"/>
              </a:spcBef>
              <a:buClr>
                <a:schemeClr val="accent4">
                  <a:lumMod val="75000"/>
                </a:schemeClr>
              </a:buClr>
            </a:pPr>
            <a:r>
              <a:rPr lang="cs-CZ" sz="2800" dirty="0" smtClean="0">
                <a:latin typeface="Constantia" pitchFamily="18" charset="0"/>
              </a:rPr>
              <a:t>mluvnice</a:t>
            </a:r>
          </a:p>
          <a:p>
            <a:pPr algn="r">
              <a:spcBef>
                <a:spcPts val="900"/>
              </a:spcBef>
              <a:buClr>
                <a:schemeClr val="accent4">
                  <a:lumMod val="75000"/>
                </a:schemeClr>
              </a:buClr>
            </a:pPr>
            <a:r>
              <a:rPr lang="cs-CZ" sz="2800" dirty="0" smtClean="0">
                <a:latin typeface="Constantia" pitchFamily="18" charset="0"/>
              </a:rPr>
              <a:t>muzeum</a:t>
            </a:r>
          </a:p>
          <a:p>
            <a:pPr algn="r">
              <a:spcBef>
                <a:spcPts val="900"/>
              </a:spcBef>
              <a:buClr>
                <a:schemeClr val="accent4">
                  <a:lumMod val="75000"/>
                </a:schemeClr>
              </a:buClr>
            </a:pPr>
            <a:r>
              <a:rPr lang="cs-CZ" sz="2800" dirty="0">
                <a:latin typeface="Constantia" pitchFamily="18" charset="0"/>
              </a:rPr>
              <a:t>š</a:t>
            </a:r>
            <a:r>
              <a:rPr lang="cs-CZ" sz="2800" dirty="0" smtClean="0">
                <a:latin typeface="Constantia" pitchFamily="18" charset="0"/>
              </a:rPr>
              <a:t>kola</a:t>
            </a:r>
          </a:p>
          <a:p>
            <a:pPr algn="r">
              <a:spcBef>
                <a:spcPts val="900"/>
              </a:spcBef>
              <a:buClr>
                <a:schemeClr val="accent4">
                  <a:lumMod val="75000"/>
                </a:schemeClr>
              </a:buClr>
            </a:pPr>
            <a:r>
              <a:rPr lang="cs-CZ" sz="2800" dirty="0">
                <a:latin typeface="Constantia" pitchFamily="18" charset="0"/>
              </a:rPr>
              <a:t>k</a:t>
            </a:r>
            <a:r>
              <a:rPr lang="cs-CZ" sz="2800" dirty="0" smtClean="0">
                <a:latin typeface="Constantia" pitchFamily="18" charset="0"/>
              </a:rPr>
              <a:t>omedie</a:t>
            </a:r>
          </a:p>
          <a:p>
            <a:pPr algn="r">
              <a:spcBef>
                <a:spcPts val="900"/>
              </a:spcBef>
              <a:buClr>
                <a:schemeClr val="accent4">
                  <a:lumMod val="75000"/>
                </a:schemeClr>
              </a:buClr>
            </a:pPr>
            <a:r>
              <a:rPr lang="cs-CZ" sz="2800" dirty="0" smtClean="0">
                <a:latin typeface="Constantia" pitchFamily="18" charset="0"/>
              </a:rPr>
              <a:t>nevolnictví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539552" y="332656"/>
            <a:ext cx="7776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nstantia" pitchFamily="18" charset="0"/>
              </a:rPr>
              <a:t>Řešení kvízu</a:t>
            </a:r>
            <a:endParaRPr lang="cs-CZ" sz="2400" b="1" dirty="0">
              <a:latin typeface="Constantia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148064" y="1268760"/>
            <a:ext cx="2664296" cy="42857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900"/>
              </a:spcBef>
              <a:buClr>
                <a:schemeClr val="accent4">
                  <a:lumMod val="75000"/>
                </a:schemeClr>
              </a:buClr>
            </a:pPr>
            <a:r>
              <a:rPr lang="cs-CZ" sz="2800" dirty="0" smtClean="0">
                <a:latin typeface="Constantia" pitchFamily="18" charset="0"/>
              </a:rPr>
              <a:t>Marie Terezie</a:t>
            </a:r>
          </a:p>
          <a:p>
            <a:pPr>
              <a:spcBef>
                <a:spcPts val="900"/>
              </a:spcBef>
              <a:buClr>
                <a:schemeClr val="accent4">
                  <a:lumMod val="75000"/>
                </a:schemeClr>
              </a:buClr>
            </a:pPr>
            <a:r>
              <a:rPr lang="cs-CZ" sz="2800" dirty="0" smtClean="0">
                <a:latin typeface="Constantia" pitchFamily="18" charset="0"/>
              </a:rPr>
              <a:t>Klicpera</a:t>
            </a:r>
          </a:p>
          <a:p>
            <a:pPr>
              <a:spcBef>
                <a:spcPts val="900"/>
              </a:spcBef>
              <a:buClr>
                <a:schemeClr val="accent4">
                  <a:lumMod val="75000"/>
                </a:schemeClr>
              </a:buClr>
            </a:pPr>
            <a:r>
              <a:rPr lang="cs-CZ" sz="2800" dirty="0" smtClean="0">
                <a:latin typeface="Constantia" pitchFamily="18" charset="0"/>
              </a:rPr>
              <a:t>Josef II.</a:t>
            </a:r>
          </a:p>
          <a:p>
            <a:pPr>
              <a:spcBef>
                <a:spcPts val="900"/>
              </a:spcBef>
              <a:buClr>
                <a:schemeClr val="accent4">
                  <a:lumMod val="75000"/>
                </a:schemeClr>
              </a:buClr>
            </a:pPr>
            <a:r>
              <a:rPr lang="cs-CZ" sz="2800" dirty="0" smtClean="0">
                <a:latin typeface="Constantia" pitchFamily="18" charset="0"/>
              </a:rPr>
              <a:t>Dobrovský</a:t>
            </a:r>
          </a:p>
          <a:p>
            <a:pPr>
              <a:spcBef>
                <a:spcPts val="900"/>
              </a:spcBef>
              <a:buClr>
                <a:schemeClr val="accent4">
                  <a:lumMod val="75000"/>
                </a:schemeClr>
              </a:buClr>
            </a:pPr>
            <a:r>
              <a:rPr lang="cs-CZ" sz="2800" dirty="0" smtClean="0">
                <a:latin typeface="Constantia" pitchFamily="18" charset="0"/>
              </a:rPr>
              <a:t>Kramerius</a:t>
            </a:r>
          </a:p>
          <a:p>
            <a:pPr>
              <a:spcBef>
                <a:spcPts val="900"/>
              </a:spcBef>
              <a:buClr>
                <a:schemeClr val="accent4">
                  <a:lumMod val="75000"/>
                </a:schemeClr>
              </a:buClr>
            </a:pPr>
            <a:r>
              <a:rPr lang="cs-CZ" sz="2800" dirty="0" smtClean="0">
                <a:latin typeface="Constantia" pitchFamily="18" charset="0"/>
              </a:rPr>
              <a:t>Kopecký</a:t>
            </a:r>
          </a:p>
          <a:p>
            <a:pPr>
              <a:spcBef>
                <a:spcPts val="900"/>
              </a:spcBef>
              <a:buClr>
                <a:schemeClr val="accent4">
                  <a:lumMod val="75000"/>
                </a:schemeClr>
              </a:buClr>
            </a:pPr>
            <a:r>
              <a:rPr lang="cs-CZ" sz="2800" dirty="0" smtClean="0">
                <a:latin typeface="Constantia" pitchFamily="18" charset="0"/>
              </a:rPr>
              <a:t>Palacký</a:t>
            </a:r>
          </a:p>
          <a:p>
            <a:pPr>
              <a:spcBef>
                <a:spcPts val="900"/>
              </a:spcBef>
              <a:buClr>
                <a:schemeClr val="accent4">
                  <a:lumMod val="75000"/>
                </a:schemeClr>
              </a:buClr>
            </a:pPr>
            <a:endParaRPr lang="cs-CZ" sz="2400" dirty="0" smtClean="0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3059832" y="2636912"/>
            <a:ext cx="2088232" cy="532368"/>
          </a:xfrm>
          <a:prstGeom prst="straightConnector1">
            <a:avLst/>
          </a:prstGeom>
          <a:ln w="38100">
            <a:solidFill>
              <a:srgbClr val="7030A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3059832" y="2132856"/>
            <a:ext cx="2088232" cy="1584176"/>
          </a:xfrm>
          <a:prstGeom prst="straightConnector1">
            <a:avLst/>
          </a:prstGeom>
          <a:ln w="38100">
            <a:solidFill>
              <a:srgbClr val="FFC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3059832" y="1556792"/>
            <a:ext cx="2088232" cy="2664296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3059832" y="1556792"/>
            <a:ext cx="2088232" cy="2160240"/>
          </a:xfrm>
          <a:prstGeom prst="straightConnector1">
            <a:avLst/>
          </a:prstGeom>
          <a:ln w="38100">
            <a:solidFill>
              <a:schemeClr val="accent3">
                <a:lumMod val="60000"/>
                <a:lumOff val="40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3059832" y="2132856"/>
            <a:ext cx="2088232" cy="2088232"/>
          </a:xfrm>
          <a:prstGeom prst="straightConnector1">
            <a:avLst/>
          </a:prstGeom>
          <a:ln w="38100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V="1">
            <a:off x="3059832" y="2636912"/>
            <a:ext cx="2088232" cy="2160240"/>
          </a:xfrm>
          <a:prstGeom prst="straightConnector1">
            <a:avLst/>
          </a:prstGeom>
          <a:ln w="38100">
            <a:solidFill>
              <a:srgbClr val="82C836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3059832" y="3169280"/>
            <a:ext cx="2088232" cy="1627872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4113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609</TotalTime>
  <Words>333</Words>
  <Application>Microsoft Office PowerPoint</Application>
  <PresentationFormat>Předvádění na obrazovce (4:3)</PresentationFormat>
  <Paragraphs>89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Human</vt:lpstr>
      <vt:lpstr>Národní obrození</vt:lpstr>
      <vt:lpstr>Prezentace aplikace PowerPoint</vt:lpstr>
      <vt:lpstr>Stav českého jazyka</vt:lpstr>
      <vt:lpstr>Vznik nových institucí</vt:lpstr>
      <vt:lpstr>Jazykovědci</vt:lpstr>
      <vt:lpstr>České divadlo</vt:lpstr>
      <vt:lpstr>Národní buditelé</vt:lpstr>
      <vt:lpstr>Historikové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VY_32_INOVACE_50 ČJ  Národní obrození</dc:title>
  <dc:creator>Božena Fajtová</dc:creator>
  <cp:lastModifiedBy>12RM</cp:lastModifiedBy>
  <cp:revision>89</cp:revision>
  <dcterms:created xsi:type="dcterms:W3CDTF">2011-06-29T14:08:27Z</dcterms:created>
  <dcterms:modified xsi:type="dcterms:W3CDTF">2011-09-11T19:09:58Z</dcterms:modified>
</cp:coreProperties>
</file>