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7" r:id="rId1"/>
  </p:sldMasterIdLst>
  <p:sldIdLst>
    <p:sldId id="260" r:id="rId2"/>
    <p:sldId id="264" r:id="rId3"/>
    <p:sldId id="269" r:id="rId4"/>
    <p:sldId id="275" r:id="rId5"/>
    <p:sldId id="279" r:id="rId6"/>
    <p:sldId id="28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D5613"/>
    <a:srgbClr val="F3230D"/>
    <a:srgbClr val="FFF0E5"/>
    <a:srgbClr val="FEEED0"/>
    <a:srgbClr val="FEE5D0"/>
    <a:srgbClr val="FEEBD0"/>
    <a:srgbClr val="FDE7D1"/>
    <a:srgbClr val="F6E3D8"/>
    <a:srgbClr val="EEE1E0"/>
    <a:srgbClr val="EEE5E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65" d="100"/>
          <a:sy n="65" d="100"/>
        </p:scale>
        <p:origin x="-145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752475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6152" y="1267485"/>
            <a:ext cx="7235981" cy="5133316"/>
          </a:xfrm>
        </p:spPr>
        <p:txBody>
          <a:bodyPr/>
          <a:lstStyle>
            <a:lvl1pPr>
              <a:defRPr sz="11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6151" y="201702"/>
            <a:ext cx="6189583" cy="949569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pPr/>
              <a:t>23.3.2012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50469" y="236415"/>
            <a:ext cx="785301" cy="365125"/>
          </a:xfrm>
        </p:spPr>
        <p:txBody>
          <a:bodyPr/>
          <a:lstStyle>
            <a:lvl1pPr>
              <a:defRPr sz="1400"/>
            </a:lvl1pPr>
          </a:lstStyle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7467600" y="209550"/>
            <a:ext cx="657226" cy="431800"/>
            <a:chOff x="7467600" y="209550"/>
            <a:chExt cx="657226" cy="431800"/>
          </a:xfrm>
          <a:solidFill>
            <a:schemeClr val="tx2">
              <a:lumMod val="60000"/>
              <a:lumOff val="40000"/>
            </a:schemeClr>
          </a:solidFill>
        </p:grpSpPr>
        <p:sp>
          <p:nvSpPr>
            <p:cNvPr id="8" name="Freeform 5"/>
            <p:cNvSpPr>
              <a:spLocks/>
            </p:cNvSpPr>
            <p:nvPr/>
          </p:nvSpPr>
          <p:spPr bwMode="auto">
            <a:xfrm>
              <a:off x="7467600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5"/>
            <p:cNvSpPr>
              <a:spLocks/>
            </p:cNvSpPr>
            <p:nvPr/>
          </p:nvSpPr>
          <p:spPr bwMode="auto">
            <a:xfrm>
              <a:off x="7677151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5"/>
            <p:cNvSpPr>
              <a:spLocks/>
            </p:cNvSpPr>
            <p:nvPr/>
          </p:nvSpPr>
          <p:spPr bwMode="auto">
            <a:xfrm>
              <a:off x="7881939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9200" y="838200"/>
            <a:ext cx="7467600" cy="4419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1800">
                <a:solidFill>
                  <a:schemeClr val="tx1"/>
                </a:solidFill>
              </a:defRPr>
            </a:lvl2pPr>
            <a:lvl3pPr>
              <a:defRPr sz="18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pPr/>
              <a:t>23.3.2012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199" y="4484080"/>
            <a:ext cx="7239001" cy="762000"/>
          </a:xfrm>
        </p:spPr>
        <p:txBody>
          <a:bodyPr bIns="0"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pPr/>
              <a:t>23.3.2012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pPr/>
              <a:t>23.3.2012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161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51023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41248"/>
            <a:ext cx="3733800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05400" y="841248"/>
            <a:ext cx="3735267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pPr/>
              <a:t>23.3.2012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16152" y="1380744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5102352" y="1380743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pPr/>
              <a:t>23.3.2012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pPr/>
              <a:t>23.3.2012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0" y="395287"/>
            <a:ext cx="3008313" cy="1162050"/>
          </a:xfrm>
        </p:spPr>
        <p:txBody>
          <a:bodyPr anchor="b"/>
          <a:lstStyle>
            <a:lvl1pPr algn="l">
              <a:defRPr sz="2000" b="1">
                <a:ln>
                  <a:noFill/>
                </a:ln>
                <a:solidFill>
                  <a:srgbClr val="FF7605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1557337"/>
            <a:ext cx="3008313" cy="4386263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914400" y="381000"/>
            <a:ext cx="4800600" cy="5943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pPr/>
              <a:t>23.3.2012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4624754"/>
            <a:ext cx="5486400" cy="404446"/>
          </a:xfrm>
        </p:spPr>
        <p:txBody>
          <a:bodyPr bIns="0" anchor="b"/>
          <a:lstStyle>
            <a:lvl1pPr algn="l">
              <a:defRPr sz="2000" b="1">
                <a:ln w="12700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23975" y="381000"/>
            <a:ext cx="5867400" cy="408146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029200"/>
            <a:ext cx="4038600" cy="1371600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pPr/>
              <a:t>23.3.2012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pPr/>
              <a:t>23.3.2012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pPr/>
              <a:t>23.3.2012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  <a:alpha val="4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/>
              </a:gs>
              <a:gs pos="52000">
                <a:schemeClr val="accent6">
                  <a:lumMod val="75000"/>
                </a:schemeClr>
              </a:gs>
              <a:gs pos="100000">
                <a:schemeClr val="accent6">
                  <a:lumMod val="50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38200"/>
            <a:ext cx="7467600" cy="4419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59680" y="6553200"/>
            <a:ext cx="7162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86800" y="5740400"/>
            <a:ext cx="381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Freeform 5"/>
          <p:cNvSpPr>
            <a:spLocks/>
          </p:cNvSpPr>
          <p:nvPr/>
        </p:nvSpPr>
        <p:spPr bwMode="auto">
          <a:xfrm>
            <a:off x="8453438" y="5715000"/>
            <a:ext cx="242887" cy="431800"/>
          </a:xfrm>
          <a:custGeom>
            <a:avLst/>
            <a:gdLst/>
            <a:ahLst/>
            <a:cxnLst>
              <a:cxn ang="0">
                <a:pos x="62" y="0"/>
              </a:cxn>
              <a:cxn ang="0">
                <a:pos x="0" y="0"/>
              </a:cxn>
              <a:cxn ang="0">
                <a:pos x="89" y="136"/>
              </a:cxn>
              <a:cxn ang="0">
                <a:pos x="89" y="136"/>
              </a:cxn>
              <a:cxn ang="0">
                <a:pos x="0" y="272"/>
              </a:cxn>
              <a:cxn ang="0">
                <a:pos x="62" y="272"/>
              </a:cxn>
              <a:cxn ang="0">
                <a:pos x="153" y="136"/>
              </a:cxn>
              <a:cxn ang="0">
                <a:pos x="62" y="0"/>
              </a:cxn>
            </a:cxnLst>
            <a:rect l="0" t="0" r="r" b="b"/>
            <a:pathLst>
              <a:path w="153" h="272">
                <a:moveTo>
                  <a:pt x="62" y="0"/>
                </a:moveTo>
                <a:lnTo>
                  <a:pt x="0" y="0"/>
                </a:lnTo>
                <a:lnTo>
                  <a:pt x="89" y="136"/>
                </a:lnTo>
                <a:lnTo>
                  <a:pt x="89" y="136"/>
                </a:lnTo>
                <a:lnTo>
                  <a:pt x="0" y="272"/>
                </a:lnTo>
                <a:lnTo>
                  <a:pt x="62" y="272"/>
                </a:lnTo>
                <a:lnTo>
                  <a:pt x="153" y="136"/>
                </a:lnTo>
                <a:lnTo>
                  <a:pt x="62" y="0"/>
                </a:lnTo>
                <a:close/>
              </a:path>
            </a:pathLst>
          </a:custGeom>
          <a:solidFill>
            <a:schemeClr val="tx2">
              <a:lumMod val="60000"/>
              <a:lumOff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-1198682" y="4821116"/>
            <a:ext cx="262596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7F0C12D7-29F2-413D-B6A6-A2DC584BFBC4}" type="datetimeFigureOut">
              <a:rPr lang="cs-CZ" smtClean="0"/>
              <a:pPr/>
              <a:t>23.3.2012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8" r:id="rId1"/>
    <p:sldLayoutId id="2147483939" r:id="rId2"/>
    <p:sldLayoutId id="2147483940" r:id="rId3"/>
    <p:sldLayoutId id="2147483941" r:id="rId4"/>
    <p:sldLayoutId id="2147483942" r:id="rId5"/>
    <p:sldLayoutId id="2147483943" r:id="rId6"/>
    <p:sldLayoutId id="2147483944" r:id="rId7"/>
    <p:sldLayoutId id="2147483945" r:id="rId8"/>
    <p:sldLayoutId id="2147483946" r:id="rId9"/>
    <p:sldLayoutId id="2147483947" r:id="rId10"/>
    <p:sldLayoutId id="2147483948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</p:bldLst>
  </p:timing>
  <p:txStyles>
    <p:titleStyle>
      <a:lvl1pPr algn="l" defTabSz="914400" rtl="0" eaLnBrk="1" latinLnBrk="0" hangingPunct="1">
        <a:spcBef>
          <a:spcPct val="0"/>
        </a:spcBef>
        <a:buNone/>
        <a:defRPr sz="7200" b="1" kern="1200">
          <a:ln w="12700">
            <a:solidFill>
              <a:schemeClr val="tx2"/>
            </a:solidFill>
          </a:ln>
          <a:solidFill>
            <a:schemeClr val="bg1"/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»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˃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&gt;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−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971550" y="1988840"/>
            <a:ext cx="7772400" cy="1008831"/>
          </a:xfrm>
        </p:spPr>
        <p:txBody>
          <a:bodyPr>
            <a:noAutofit/>
          </a:bodyPr>
          <a:lstStyle/>
          <a:p>
            <a:r>
              <a:rPr lang="cs-CZ" sz="66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Karel Hynek Mácha</a:t>
            </a:r>
            <a:endParaRPr lang="cs-CZ" sz="6600" b="1" dirty="0" smtClean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2976"/>
            <a:ext cx="6400800" cy="1824162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Základní škola a Mateřská škola Valašské Meziříčí, </a:t>
            </a:r>
            <a:r>
              <a:rPr lang="cs-CZ" dirty="0" err="1">
                <a:solidFill>
                  <a:schemeClr val="bg2">
                    <a:lumMod val="10000"/>
                  </a:schemeClr>
                </a:solidFill>
              </a:rPr>
              <a:t>Poličná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 276, okres Vsetín, příspěvková organizace</a:t>
            </a:r>
          </a:p>
          <a:p>
            <a:pPr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 projekt č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smtClean="0">
                <a:solidFill>
                  <a:schemeClr val="tx1"/>
                </a:solidFill>
              </a:rPr>
              <a:t>CZ.1.07/1.4.00/21.1504</a:t>
            </a:r>
            <a:endParaRPr lang="cs-CZ" dirty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Č. </a:t>
            </a:r>
            <a:r>
              <a:rPr lang="cs-CZ" dirty="0" err="1">
                <a:solidFill>
                  <a:schemeClr val="bg2">
                    <a:lumMod val="10000"/>
                  </a:schemeClr>
                </a:solidFill>
              </a:rPr>
              <a:t>DUMu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: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VY_32_INOVACE_ 51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 err="1">
                <a:solidFill>
                  <a:schemeClr val="bg2">
                    <a:lumMod val="10000"/>
                  </a:schemeClr>
                </a:solidFill>
              </a:rPr>
              <a:t>Tématický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 celek: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Čtenářská gramotnost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Autor: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Božena Fajtová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971550" y="5300663"/>
            <a:ext cx="7056438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dirty="0"/>
              <a:t>Anotace: </a:t>
            </a:r>
            <a:r>
              <a:rPr lang="cs-CZ" dirty="0" smtClean="0"/>
              <a:t>Materiál je určen k práci s interaktivní tabulí, obsahuje stručný životopis spisovatele, přehled jeho díla, křížovku a její řešení.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240373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606446" y="476672"/>
            <a:ext cx="7853986" cy="100811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6600" b="1" dirty="0" smtClean="0">
                <a:ln w="12700">
                  <a:solidFill>
                    <a:schemeClr val="tx2"/>
                  </a:solidFill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a:rPr>
              <a:t>Karel Hynek Mácha</a:t>
            </a:r>
            <a:endParaRPr lang="cs-CZ" sz="6600" b="1" dirty="0">
              <a:ln w="12700">
                <a:solidFill>
                  <a:schemeClr val="tx2"/>
                </a:solidFill>
              </a:ln>
              <a:solidFill>
                <a:schemeClr val="accent5">
                  <a:lumMod val="60000"/>
                  <a:lumOff val="40000"/>
                </a:schemeClr>
              </a:solidFill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395536" y="1340768"/>
            <a:ext cx="8280920" cy="525658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Clr>
                <a:schemeClr val="accent6">
                  <a:lumMod val="75000"/>
                </a:schemeClr>
              </a:buClr>
              <a:buSzPct val="80000"/>
              <a:buFont typeface="Wingdings 2" pitchFamily="18" charset="2"/>
              <a:buChar char=""/>
            </a:pPr>
            <a:r>
              <a:rPr lang="cs-CZ" sz="3200" b="1" dirty="0" smtClean="0">
                <a:solidFill>
                  <a:schemeClr val="tx1"/>
                </a:solidFill>
              </a:rPr>
              <a:t>1810</a:t>
            </a:r>
            <a:r>
              <a:rPr lang="cs-CZ" sz="3200" dirty="0" smtClean="0">
                <a:solidFill>
                  <a:schemeClr val="tx1"/>
                </a:solidFill>
              </a:rPr>
              <a:t> v Praze</a:t>
            </a:r>
          </a:p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Vyrůstal ve skromných poměrech (otec – mlynářský dělník). </a:t>
            </a:r>
          </a:p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Vystudoval gymnázium, pokračoval na filozofii a právech. </a:t>
            </a:r>
          </a:p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Velmi aktivně se účastnil společenského života (přednášky, hraje divadlo). Sečtělý, výrazné malířské nadání. Rád cestuje – cesta do Itálie, české hrady.</a:t>
            </a:r>
          </a:p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Po dokončení studia přijal místo advokátního praktikanta v Litoměřicích.</a:t>
            </a:r>
          </a:p>
          <a:p>
            <a:pPr marL="0" indent="0">
              <a:buClr>
                <a:srgbClr val="FF0000"/>
              </a:buClr>
              <a:buSzPct val="80000"/>
              <a:buNone/>
            </a:pPr>
            <a:endParaRPr lang="cs-CZ" sz="900" dirty="0" smtClean="0">
              <a:solidFill>
                <a:schemeClr val="tx1"/>
              </a:solidFill>
            </a:endParaRPr>
          </a:p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Zemřel náhle </a:t>
            </a:r>
            <a:r>
              <a:rPr lang="cs-CZ" sz="3200" dirty="0">
                <a:solidFill>
                  <a:schemeClr val="tx1"/>
                </a:solidFill>
              </a:rPr>
              <a:t>n</a:t>
            </a:r>
            <a:r>
              <a:rPr lang="cs-CZ" sz="3200" dirty="0" smtClean="0">
                <a:solidFill>
                  <a:schemeClr val="tx1"/>
                </a:solidFill>
              </a:rPr>
              <a:t>a infekční onemocnění (pohřeb v den plánované svatby s Lori </a:t>
            </a:r>
            <a:r>
              <a:rPr lang="cs-CZ" sz="3200" dirty="0" err="1" smtClean="0">
                <a:solidFill>
                  <a:schemeClr val="tx1"/>
                </a:solidFill>
              </a:rPr>
              <a:t>Šomkovou</a:t>
            </a:r>
            <a:r>
              <a:rPr lang="cs-CZ" sz="3200" dirty="0" smtClean="0">
                <a:solidFill>
                  <a:schemeClr val="tx1"/>
                </a:solidFill>
              </a:rPr>
              <a:t>). </a:t>
            </a:r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  <a:sym typeface="Wingdings"/>
              </a:rPr>
              <a:t></a:t>
            </a:r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 1836 </a:t>
            </a:r>
            <a:r>
              <a:rPr lang="cs-CZ" sz="3200" dirty="0" smtClean="0">
                <a:solidFill>
                  <a:schemeClr val="tx1"/>
                </a:solidFill>
              </a:rPr>
              <a:t> Za okupace ostatky převezeny na Vyšehradský hřbitov.</a:t>
            </a:r>
          </a:p>
        </p:txBody>
      </p:sp>
    </p:spTree>
    <p:extLst>
      <p:ext uri="{BB962C8B-B14F-4D97-AF65-F5344CB8AC3E}">
        <p14:creationId xmlns:p14="http://schemas.microsoft.com/office/powerpoint/2010/main" xmlns="" val="3188233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692696"/>
            <a:ext cx="7024744" cy="576064"/>
          </a:xfrm>
        </p:spPr>
        <p:txBody>
          <a:bodyPr>
            <a:noAutofit/>
          </a:bodyPr>
          <a:lstStyle/>
          <a:p>
            <a:pPr algn="ctr"/>
            <a:r>
              <a:rPr lang="cs-CZ" sz="66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Poezie</a:t>
            </a:r>
            <a:endParaRPr lang="cs-CZ" sz="66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352928" cy="5400600"/>
          </a:xfrm>
        </p:spPr>
        <p:txBody>
          <a:bodyPr>
            <a:normAutofit fontScale="92500" lnSpcReduction="10000"/>
          </a:bodyPr>
          <a:lstStyle/>
          <a:p>
            <a:pPr marL="0" indent="0">
              <a:buClr>
                <a:schemeClr val="accent6">
                  <a:lumMod val="75000"/>
                </a:schemeClr>
              </a:buClr>
              <a:buSzPct val="90000"/>
              <a:buNone/>
            </a:pP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Nejprve tvoří v němčině.  </a:t>
            </a:r>
          </a:p>
          <a:p>
            <a:pPr marL="0" indent="0">
              <a:buClr>
                <a:schemeClr val="accent6">
                  <a:lumMod val="75000"/>
                </a:schemeClr>
              </a:buClr>
              <a:buSzPct val="90000"/>
              <a:buNone/>
            </a:pPr>
            <a:endParaRPr lang="cs-CZ" sz="900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   Svatý Ivan 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(první česky psaná báseň)</a:t>
            </a:r>
          </a:p>
          <a:p>
            <a:pPr marL="0" indent="0">
              <a:buClr>
                <a:schemeClr val="accent6">
                  <a:lumMod val="75000"/>
                </a:schemeClr>
              </a:buClr>
              <a:buSzPct val="90000"/>
              <a:buNone/>
            </a:pPr>
            <a:endParaRPr lang="cs-CZ" sz="1200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  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Máj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smtClean="0">
                <a:solidFill>
                  <a:schemeClr val="bg2">
                    <a:lumMod val="10000"/>
                  </a:schemeClr>
                </a:solidFill>
              </a:rPr>
              <a:t>(lyrickoepická 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báseň; vůdce loupežníků Vilém zabije svého soka v lásce</a:t>
            </a:r>
            <a:r>
              <a:rPr lang="cs-CZ" sz="3600" dirty="0">
                <a:solidFill>
                  <a:schemeClr val="bg2">
                    <a:lumMod val="10000"/>
                  </a:schemeClr>
                </a:solidFill>
              </a:rPr>
              <a:t>;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 zjistí, že to byl jeho otec, který ho vyhnal         z domova; odsouzen čeká na smrt</a:t>
            </a:r>
            <a:r>
              <a:rPr lang="cs-CZ" sz="3600" dirty="0">
                <a:solidFill>
                  <a:schemeClr val="bg2">
                    <a:lumMod val="10000"/>
                  </a:schemeClr>
                </a:solidFill>
              </a:rPr>
              <a:t>;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 popraven; milá Jarmila se dozví o jeho osudu; popsán žalářníkův soucit, duševní stav vězně, úvahy o smyslu života, popis krásné přírody; báseň vydává ve vlastním nákladu)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Clr>
                <a:schemeClr val="accent6">
                  <a:lumMod val="75000"/>
                </a:schemeClr>
              </a:buClr>
              <a:buSzPct val="90000"/>
              <a:buNone/>
            </a:pPr>
            <a:endParaRPr lang="cs-CZ" sz="30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5118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88640"/>
            <a:ext cx="7024744" cy="1152128"/>
          </a:xfrm>
        </p:spPr>
        <p:txBody>
          <a:bodyPr>
            <a:normAutofit/>
          </a:bodyPr>
          <a:lstStyle/>
          <a:p>
            <a:pPr algn="ctr"/>
            <a:r>
              <a:rPr lang="cs-CZ" sz="66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Próza</a:t>
            </a:r>
            <a:endParaRPr lang="cs-CZ" sz="66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352928" cy="5040560"/>
          </a:xfrm>
        </p:spPr>
        <p:txBody>
          <a:bodyPr>
            <a:normAutofit fontScale="92500"/>
          </a:bodyPr>
          <a:lstStyle/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   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Obrazy ze života mého 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(</a:t>
            </a:r>
            <a:r>
              <a:rPr lang="cs-CZ" sz="3600" dirty="0" err="1" smtClean="0">
                <a:solidFill>
                  <a:schemeClr val="bg2">
                    <a:lumMod val="10000"/>
                  </a:schemeClr>
                </a:solidFill>
              </a:rPr>
              <a:t>Márinka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- touha 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po dokonalém porozumění a lásce)</a:t>
            </a: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   Pouť krkonošská</a:t>
            </a:r>
            <a:endParaRPr lang="cs-CZ" sz="3600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  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Křivoklát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 (první část plánovaného cyklu Kat; popisuje uvěznění Václava IV., jeho osvobození a návrat do Prahy; zachycení vnitřní tragédie osamoceného člověka)</a:t>
            </a: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  Cikáni 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(román vydán podle jeho poznámek až po jeho smrti)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Clr>
                <a:schemeClr val="accent6">
                  <a:lumMod val="75000"/>
                </a:schemeClr>
              </a:buClr>
              <a:buSzPct val="90000"/>
              <a:buNone/>
            </a:pPr>
            <a:endParaRPr lang="cs-CZ" sz="30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77773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43743" y="188640"/>
            <a:ext cx="82089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" indent="0">
              <a:buNone/>
            </a:pP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Křížovka – vše v ní má vztah k životu a dílu Karla Hynka Máchy.</a:t>
            </a:r>
            <a:endParaRPr lang="cs-CZ" sz="20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18056" y="691010"/>
            <a:ext cx="5688632" cy="57759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Povolání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Snoubenka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Poslední bydliště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Popravčí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Anglický básník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Město v Itálii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Koníček (sám hrál)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Čeho se nedožil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Postava Máje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Pocit spoluúčasti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Hrad</a:t>
            </a: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591474008"/>
              </p:ext>
            </p:extLst>
          </p:nvPr>
        </p:nvGraphicFramePr>
        <p:xfrm>
          <a:off x="3635896" y="691010"/>
          <a:ext cx="5292080" cy="569032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29208"/>
                <a:gridCol w="529208"/>
                <a:gridCol w="529208"/>
                <a:gridCol w="529208"/>
                <a:gridCol w="529208"/>
                <a:gridCol w="529208"/>
                <a:gridCol w="529208"/>
                <a:gridCol w="529208"/>
                <a:gridCol w="529208"/>
                <a:gridCol w="529208"/>
              </a:tblGrid>
              <a:tr h="517302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17302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17302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17302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17302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17302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17302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17302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17302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17302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17302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964087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43743" y="188640"/>
            <a:ext cx="82089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" indent="0">
              <a:buNone/>
            </a:pP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Křížovka – vše v ní má vztah k životu a dílu Karla Hynka Máchy.</a:t>
            </a:r>
            <a:endParaRPr lang="cs-CZ" sz="20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18056" y="691010"/>
            <a:ext cx="5688632" cy="57759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Povolání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Snoubenka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Poslední bydliště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Popravčí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Anglický básník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Město v Itálii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Koníček (sám hrál)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Čeho se nedožil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Postava Máje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Pocit spoluúčasti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Hrad</a:t>
            </a: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23795135"/>
              </p:ext>
            </p:extLst>
          </p:nvPr>
        </p:nvGraphicFramePr>
        <p:xfrm>
          <a:off x="3635896" y="691010"/>
          <a:ext cx="5292080" cy="569032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29208"/>
                <a:gridCol w="529208"/>
                <a:gridCol w="529208"/>
                <a:gridCol w="529208"/>
                <a:gridCol w="529208"/>
                <a:gridCol w="529208"/>
                <a:gridCol w="529208"/>
                <a:gridCol w="529208"/>
                <a:gridCol w="529208"/>
                <a:gridCol w="529208"/>
              </a:tblGrid>
              <a:tr h="517302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P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R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Á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V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N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Í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K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17302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L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O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R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I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1730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L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I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T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O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M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Ě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Ř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I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C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E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17302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K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A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T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1730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B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Y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R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O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N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1730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</a:rPr>
                        <a:t>B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</a:rPr>
                        <a:t>E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>
                          <a:effectLst/>
                        </a:rPr>
                        <a:t>N</a:t>
                      </a:r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Á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T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K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Y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17302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D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I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V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A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D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L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O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17302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S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V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A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T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B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A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1730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V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I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L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É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M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17302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S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O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U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C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I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T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17302"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K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O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S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T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933938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rmal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Thermal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herma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63500" dist="38100" dir="81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101600" dist="63500" dir="81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000000"/>
            </a:lightRig>
          </a:scene3d>
          <a:sp3d>
            <a:bevelT h="190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lumMod val="125000"/>
              </a:schemeClr>
            </a:gs>
            <a:gs pos="55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90000"/>
                <a:satMod val="300000"/>
                <a:lumMod val="9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8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Teplo</Template>
  <TotalTime>535</TotalTime>
  <Words>434</Words>
  <Application>Microsoft Office PowerPoint</Application>
  <PresentationFormat>Předvádění na obrazovce (4:3)</PresentationFormat>
  <Paragraphs>116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Thermal</vt:lpstr>
      <vt:lpstr>Karel Hynek Mácha</vt:lpstr>
      <vt:lpstr>Snímek 2</vt:lpstr>
      <vt:lpstr>Poezie</vt:lpstr>
      <vt:lpstr>Próza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VY_32_INOVACE_51 ČJ  Karel Hynek Mácha</dc:title>
  <dc:creator>Božena Fajtová</dc:creator>
  <cp:lastModifiedBy>expert</cp:lastModifiedBy>
  <cp:revision>88</cp:revision>
  <dcterms:created xsi:type="dcterms:W3CDTF">2011-06-29T14:08:27Z</dcterms:created>
  <dcterms:modified xsi:type="dcterms:W3CDTF">2012-03-23T06:31:39Z</dcterms:modified>
</cp:coreProperties>
</file>