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7" r:id="rId1"/>
  </p:sldMasterIdLst>
  <p:sldIdLst>
    <p:sldId id="260" r:id="rId2"/>
    <p:sldId id="264" r:id="rId3"/>
    <p:sldId id="269" r:id="rId4"/>
    <p:sldId id="275" r:id="rId5"/>
    <p:sldId id="281" r:id="rId6"/>
    <p:sldId id="282" r:id="rId7"/>
    <p:sldId id="283" r:id="rId8"/>
    <p:sldId id="279" r:id="rId9"/>
    <p:sldId id="28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5613"/>
    <a:srgbClr val="F3230D"/>
    <a:srgbClr val="FFF0E5"/>
    <a:srgbClr val="FEEED0"/>
    <a:srgbClr val="FEE5D0"/>
    <a:srgbClr val="FEEBD0"/>
    <a:srgbClr val="FDE7D1"/>
    <a:srgbClr val="F6E3D8"/>
    <a:srgbClr val="EEE1E0"/>
    <a:srgbClr val="EEE5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40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71550" y="1988840"/>
            <a:ext cx="7772400" cy="1008831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</a:rPr>
              <a:t>Josef Kajetán Tyl</a:t>
            </a:r>
            <a:endParaRPr lang="cs-CZ" sz="6600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projekt č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CZ.1.07/1.4.00/21.1504</a:t>
            </a:r>
            <a:endParaRPr lang="cs-CZ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VY_32_INOVACE_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52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obsahuje stručný životopis spisovatele, přehled jeho díla, křížovku a její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6446" y="476672"/>
            <a:ext cx="7853986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Josef Kajetán Tyl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chemeClr val="accent1">
                  <a:lumMod val="75000"/>
                </a:schemeClr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1340768"/>
            <a:ext cx="8280920" cy="525658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accent6">
                  <a:lumMod val="75000"/>
                </a:schemeClr>
              </a:buClr>
              <a:buSzPct val="80000"/>
              <a:buFont typeface="Wingdings 2" pitchFamily="18" charset="2"/>
              <a:buChar char=""/>
            </a:pPr>
            <a:r>
              <a:rPr lang="cs-CZ" sz="3200" b="1" dirty="0" smtClean="0">
                <a:solidFill>
                  <a:schemeClr val="tx1"/>
                </a:solidFill>
              </a:rPr>
              <a:t>1808</a:t>
            </a:r>
            <a:r>
              <a:rPr lang="cs-CZ" sz="3200" dirty="0" smtClean="0">
                <a:solidFill>
                  <a:schemeClr val="tx1"/>
                </a:solidFill>
              </a:rPr>
              <a:t> v Kutné Hoře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  <a:sym typeface="Wingdings"/>
              </a:rPr>
              <a:t>Otec vojenský hudebník, později krejčí, matka dcera mlynáře.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  <a:sym typeface="Wingdings"/>
              </a:rPr>
              <a:t>Vystudoval gymnázium, filozofickou fakultu nedokončil – odchází ke kočovné divadelní společnosti.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  <a:sym typeface="Wingdings"/>
              </a:rPr>
              <a:t>Na čas se usadil a pracoval jako účetní.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  <a:sym typeface="Wingdings"/>
              </a:rPr>
              <a:t>Oženil se (vzniká manželský trojúhelník mezi ním, manželkou a její sestrou). Po nějaké době opět odchází ke kočovné společnosti. S velkými dluhy těžce nemocen v bídě umírá.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b="1" dirty="0" smtClean="0">
                <a:solidFill>
                  <a:schemeClr val="tx1"/>
                </a:solidFill>
                <a:sym typeface="Wingdings"/>
              </a:rPr>
              <a:t></a:t>
            </a:r>
            <a:r>
              <a:rPr lang="cs-CZ" sz="3200" b="1" dirty="0" smtClean="0">
                <a:solidFill>
                  <a:schemeClr val="tx1"/>
                </a:solidFill>
              </a:rPr>
              <a:t> 1856 </a:t>
            </a:r>
            <a:r>
              <a:rPr lang="cs-CZ" sz="3200" dirty="0" smtClean="0">
                <a:solidFill>
                  <a:schemeClr val="tx1"/>
                </a:solidFill>
              </a:rPr>
              <a:t>Plzeň</a:t>
            </a:r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024744" cy="576064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</a:rPr>
              <a:t>Aktivity</a:t>
            </a:r>
            <a:endParaRPr lang="cs-CZ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400600"/>
          </a:xfrm>
        </p:spPr>
        <p:txBody>
          <a:bodyPr>
            <a:normAutofit lnSpcReduction="10000"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tx1"/>
                </a:solidFill>
              </a:rPr>
              <a:t>Žurnalista (stojí u vzniku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Květů</a:t>
            </a:r>
            <a:r>
              <a:rPr lang="cs-CZ" sz="3600" dirty="0" smtClean="0">
                <a:solidFill>
                  <a:schemeClr val="tx1"/>
                </a:solidFill>
              </a:rPr>
              <a:t>, vydává časopisy Vlastimil, Pražský Posel; přispívá do mnoha dalších)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tx1"/>
                </a:solidFill>
              </a:rPr>
              <a:t>Politická aktivita (účastní se Slovanského sjezdu)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tx1"/>
                </a:solidFill>
              </a:rPr>
              <a:t>Schopný organizátor (pořádá různé plesy, zakládá ochotnické divadelní společnosti)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tx1"/>
                </a:solidFill>
              </a:rPr>
              <a:t>Divadelník (zajímá se o vše kolem divadla, které je jeho vášní; jeden ze zakladatelů českého moderního divadla)</a:t>
            </a:r>
            <a:endParaRPr lang="cs-CZ" sz="30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1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</a:rPr>
              <a:t>Próza</a:t>
            </a:r>
            <a:endParaRPr lang="cs-CZ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30606"/>
            <a:ext cx="8352928" cy="5040560"/>
          </a:xfrm>
        </p:spPr>
        <p:txBody>
          <a:bodyPr>
            <a:normAutofit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smtClean="0">
                <a:solidFill>
                  <a:schemeClr val="tx1"/>
                </a:solidFill>
              </a:rPr>
              <a:t>Poslední Čech </a:t>
            </a:r>
            <a:r>
              <a:rPr lang="cs-CZ" sz="3600" dirty="0" smtClean="0">
                <a:solidFill>
                  <a:schemeClr val="tx1"/>
                </a:solidFill>
              </a:rPr>
              <a:t>(román z šlechtického prostředí, generační problém otec - syn)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tx1"/>
                </a:solidFill>
              </a:rPr>
              <a:t>    Dekret Kutnohorský </a:t>
            </a:r>
            <a:endParaRPr lang="cs-CZ" sz="3600" dirty="0" smtClean="0">
              <a:solidFill>
                <a:schemeClr val="tx1"/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</a:t>
            </a:r>
            <a:r>
              <a:rPr lang="cs-CZ" sz="3600" b="1" dirty="0" smtClean="0">
                <a:solidFill>
                  <a:schemeClr val="tx1"/>
                </a:solidFill>
              </a:rPr>
              <a:t>Rozina </a:t>
            </a:r>
            <a:r>
              <a:rPr lang="cs-CZ" sz="3600" b="1" dirty="0" err="1" smtClean="0">
                <a:solidFill>
                  <a:schemeClr val="tx1"/>
                </a:solidFill>
              </a:rPr>
              <a:t>Ruthardova</a:t>
            </a:r>
            <a:r>
              <a:rPr lang="cs-CZ" sz="3600" dirty="0" smtClean="0">
                <a:solidFill>
                  <a:schemeClr val="tx1"/>
                </a:solidFill>
              </a:rPr>
              <a:t> (další historický příběh z rodného města)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77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</a:rPr>
              <a:t>Divadelní hry</a:t>
            </a:r>
            <a:endParaRPr lang="cs-CZ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352928" cy="5040560"/>
          </a:xfrm>
        </p:spPr>
        <p:txBody>
          <a:bodyPr>
            <a:normAutofit lnSpcReduction="10000"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smtClean="0">
                <a:solidFill>
                  <a:schemeClr val="tx1"/>
                </a:solidFill>
              </a:rPr>
              <a:t>Fidlovačka </a:t>
            </a:r>
            <a:r>
              <a:rPr lang="cs-CZ" sz="3600" dirty="0" smtClean="0">
                <a:solidFill>
                  <a:schemeClr val="tx1"/>
                </a:solidFill>
              </a:rPr>
              <a:t>(hra se zpěvy o ševcovské slavnosti, jedna z písní se stala hymnou)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tx1"/>
                </a:solidFill>
              </a:rPr>
              <a:t>    Paličova dcera </a:t>
            </a:r>
            <a:r>
              <a:rPr lang="cs-CZ" sz="3600" dirty="0" smtClean="0">
                <a:solidFill>
                  <a:schemeClr val="tx1"/>
                </a:solidFill>
              </a:rPr>
              <a:t>(otec ve vzteku zapálí chalupu, dcera se postará o své sourozence a bere vinu na sebe; vše je odhaleno; dcera odjíždí do Ameriky)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</a:t>
            </a:r>
            <a:r>
              <a:rPr lang="cs-CZ" sz="3600" b="1" dirty="0" smtClean="0">
                <a:solidFill>
                  <a:schemeClr val="tx1"/>
                </a:solidFill>
              </a:rPr>
              <a:t>Slepý mládenec</a:t>
            </a:r>
            <a:endParaRPr lang="cs-CZ" sz="3600" dirty="0">
              <a:solidFill>
                <a:schemeClr val="tx1"/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tx1"/>
                </a:solidFill>
              </a:rPr>
              <a:t>    Paní Marjánka, matka pluku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   Pražský flamendr</a:t>
            </a:r>
            <a:endParaRPr lang="cs-CZ" sz="3000" b="1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1598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</a:rPr>
              <a:t>Historické hry</a:t>
            </a:r>
            <a:endParaRPr lang="cs-CZ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352928" cy="5040560"/>
          </a:xfrm>
        </p:spPr>
        <p:txBody>
          <a:bodyPr>
            <a:normAutofit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smtClean="0">
                <a:solidFill>
                  <a:schemeClr val="tx1"/>
                </a:solidFill>
              </a:rPr>
              <a:t>Krvavý soud </a:t>
            </a:r>
            <a:r>
              <a:rPr lang="cs-CZ" sz="3600" dirty="0" smtClean="0">
                <a:solidFill>
                  <a:schemeClr val="tx1"/>
                </a:solidFill>
              </a:rPr>
              <a:t>(příběh vzpoury kutnohorských havířů; vůdce se snaží o dohodu, ale je popraven)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tx1"/>
                </a:solidFill>
              </a:rPr>
              <a:t>    Krvavé křtiny </a:t>
            </a:r>
            <a:r>
              <a:rPr lang="cs-CZ" sz="3600" dirty="0" smtClean="0">
                <a:solidFill>
                  <a:schemeClr val="tx1"/>
                </a:solidFill>
              </a:rPr>
              <a:t>(příběh kněžny Drahomíry, jejích synů Václava a Boleslava; vražda Ludmily a Václava)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</a:t>
            </a:r>
            <a:r>
              <a:rPr lang="cs-CZ" sz="3600" b="1" dirty="0" smtClean="0">
                <a:solidFill>
                  <a:schemeClr val="tx1"/>
                </a:solidFill>
              </a:rPr>
              <a:t>Jan Hus</a:t>
            </a:r>
            <a:endParaRPr lang="cs-CZ" sz="3600" dirty="0">
              <a:solidFill>
                <a:schemeClr val="tx1"/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tx1"/>
                </a:solidFill>
              </a:rPr>
              <a:t>    Žižka z Trocnova</a:t>
            </a:r>
            <a:endParaRPr lang="cs-CZ" sz="3000" b="1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70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</a:rPr>
              <a:t>Pohádkové hry</a:t>
            </a:r>
            <a:endParaRPr lang="cs-CZ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352928" cy="5040560"/>
          </a:xfrm>
        </p:spPr>
        <p:txBody>
          <a:bodyPr>
            <a:normAutofit fontScale="92500"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smtClean="0">
                <a:solidFill>
                  <a:schemeClr val="tx1"/>
                </a:solidFill>
              </a:rPr>
              <a:t>Strakonický dudák </a:t>
            </a:r>
            <a:r>
              <a:rPr lang="cs-CZ" sz="3600" dirty="0" smtClean="0">
                <a:solidFill>
                  <a:schemeClr val="tx1"/>
                </a:solidFill>
              </a:rPr>
              <a:t>(cesta dudáka do světa; kouzelné dudy; uzdravení princezny</a:t>
            </a:r>
            <a:r>
              <a:rPr lang="cs-CZ" sz="3600" dirty="0">
                <a:solidFill>
                  <a:schemeClr val="tx1"/>
                </a:solidFill>
              </a:rPr>
              <a:t>;</a:t>
            </a:r>
            <a:r>
              <a:rPr lang="cs-CZ" sz="3600" dirty="0" smtClean="0">
                <a:solidFill>
                  <a:schemeClr val="tx1"/>
                </a:solidFill>
              </a:rPr>
              <a:t> vězení; návrat domů – šťastné shledání)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tx1"/>
                </a:solidFill>
              </a:rPr>
              <a:t>    Jiříkovo vidění </a:t>
            </a:r>
            <a:r>
              <a:rPr lang="cs-CZ" sz="3600" dirty="0" smtClean="0">
                <a:solidFill>
                  <a:schemeClr val="tx1"/>
                </a:solidFill>
              </a:rPr>
              <a:t>(kajícník vykonává cestu, při které navštíví peklo, očistec a nebe)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</a:t>
            </a:r>
            <a:r>
              <a:rPr lang="cs-CZ" sz="3600" b="1" dirty="0" smtClean="0">
                <a:solidFill>
                  <a:schemeClr val="tx1"/>
                </a:solidFill>
              </a:rPr>
              <a:t>Tvrdohlavá žena </a:t>
            </a:r>
            <a:r>
              <a:rPr lang="cs-CZ" sz="3600" dirty="0" smtClean="0">
                <a:solidFill>
                  <a:schemeClr val="tx1"/>
                </a:solidFill>
              </a:rPr>
              <a:t>(mlynářka brání své dceři ve sňatku, pomsta duchů – požár mlýna, mladí dojdou štěstí)</a:t>
            </a:r>
            <a:endParaRPr lang="cs-CZ" sz="3600" dirty="0">
              <a:solidFill>
                <a:schemeClr val="tx1"/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tx1"/>
                </a:solidFill>
              </a:rPr>
              <a:t>    Čert na zemi</a:t>
            </a:r>
            <a:endParaRPr lang="cs-CZ" sz="3000" b="1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51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3742" y="188640"/>
            <a:ext cx="84047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Křížovka – vše v ní má vztah k životu a dílu Josefa Kajetána Tyla.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980728"/>
            <a:ext cx="4588298" cy="5247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Promítán v kině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/>
              <a:t>Ž</a:t>
            </a:r>
            <a:r>
              <a:rPr lang="cs-CZ" sz="2600" dirty="0" smtClean="0"/>
              <a:t>hář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Tylova vášeň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Éterická bytost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Švandova milá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Obuvník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Český kníže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Pekelník</a:t>
            </a:r>
            <a:endParaRPr lang="cs-CZ" sz="2600" dirty="0"/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Nejsilnější cit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Husitský vojevůdce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429403"/>
              </p:ext>
            </p:extLst>
          </p:nvPr>
        </p:nvGraphicFramePr>
        <p:xfrm>
          <a:off x="4139952" y="980728"/>
          <a:ext cx="4228256" cy="52475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8532"/>
                <a:gridCol w="528532"/>
                <a:gridCol w="528532"/>
                <a:gridCol w="528532"/>
                <a:gridCol w="528532"/>
                <a:gridCol w="528532"/>
                <a:gridCol w="528532"/>
                <a:gridCol w="528532"/>
              </a:tblGrid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4087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3742" y="188640"/>
            <a:ext cx="84047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Křížovka – řešení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980728"/>
            <a:ext cx="4588298" cy="5247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Promítán v kině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/>
              <a:t>Ž</a:t>
            </a:r>
            <a:r>
              <a:rPr lang="cs-CZ" sz="2600" dirty="0" smtClean="0"/>
              <a:t>hář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Tylova vášeň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Éterická bytost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Švandova milá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Obuvník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Český kníže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Pekelník</a:t>
            </a:r>
            <a:endParaRPr lang="cs-CZ" sz="2600" dirty="0"/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Nejsilnější cit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Husitský vojevůdce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1012632"/>
              </p:ext>
            </p:extLst>
          </p:nvPr>
        </p:nvGraphicFramePr>
        <p:xfrm>
          <a:off x="4139952" y="980728"/>
          <a:ext cx="4228256" cy="52475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8532"/>
                <a:gridCol w="528532"/>
                <a:gridCol w="528532"/>
                <a:gridCol w="528532"/>
                <a:gridCol w="528532"/>
                <a:gridCol w="528532"/>
                <a:gridCol w="528532"/>
                <a:gridCol w="528532"/>
              </a:tblGrid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F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I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M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P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I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Č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D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I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D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Í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D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T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Š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E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C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Á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C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Č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E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T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Á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7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Ž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I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Ž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206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590</TotalTime>
  <Words>512</Words>
  <Application>Microsoft Office PowerPoint</Application>
  <PresentationFormat>Předvádění na obrazovce (4:3)</PresentationFormat>
  <Paragraphs>113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Thermal</vt:lpstr>
      <vt:lpstr>Josef Kajetán Tyl</vt:lpstr>
      <vt:lpstr>Prezentace aplikace PowerPoint</vt:lpstr>
      <vt:lpstr>Aktivity</vt:lpstr>
      <vt:lpstr>Próza</vt:lpstr>
      <vt:lpstr>Divadelní hry</vt:lpstr>
      <vt:lpstr>Historické hry</vt:lpstr>
      <vt:lpstr>Pohádkové hry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VY_32_INOVACE_52 ČJ  Josef Kajetán Tyl</dc:title>
  <dc:creator>Božena Fajtová</dc:creator>
  <cp:lastModifiedBy>12RM</cp:lastModifiedBy>
  <cp:revision>100</cp:revision>
  <dcterms:created xsi:type="dcterms:W3CDTF">2011-06-29T14:08:27Z</dcterms:created>
  <dcterms:modified xsi:type="dcterms:W3CDTF">2011-08-28T12:50:18Z</dcterms:modified>
</cp:coreProperties>
</file>