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0" r:id="rId6"/>
    <p:sldId id="261" r:id="rId7"/>
    <p:sldId id="259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8B284-0A85-403B-9C8F-BA1E2869506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E68D-6926-451A-B01B-193CDF2955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769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8B284-0A85-403B-9C8F-BA1E2869506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E68D-6926-451A-B01B-193CDF2955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46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8B284-0A85-403B-9C8F-BA1E2869506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E68D-6926-451A-B01B-193CDF2955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25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8B284-0A85-403B-9C8F-BA1E2869506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E68D-6926-451A-B01B-193CDF2955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069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8B284-0A85-403B-9C8F-BA1E2869506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E68D-6926-451A-B01B-193CDF2955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155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8B284-0A85-403B-9C8F-BA1E2869506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E68D-6926-451A-B01B-193CDF2955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008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8B284-0A85-403B-9C8F-BA1E2869506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E68D-6926-451A-B01B-193CDF2955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379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8B284-0A85-403B-9C8F-BA1E2869506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E68D-6926-451A-B01B-193CDF2955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32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8B284-0A85-403B-9C8F-BA1E2869506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E68D-6926-451A-B01B-193CDF2955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476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8B284-0A85-403B-9C8F-BA1E2869506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E68D-6926-451A-B01B-193CDF2955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756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8B284-0A85-403B-9C8F-BA1E2869506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E68D-6926-451A-B01B-193CDF2955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438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8B284-0A85-403B-9C8F-BA1E2869506F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CFE68D-6926-451A-B01B-193CDF2955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204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9113" y="692150"/>
            <a:ext cx="7775575" cy="2016125"/>
          </a:xfrm>
        </p:spPr>
        <p:txBody>
          <a:bodyPr/>
          <a:lstStyle/>
          <a:p>
            <a:pPr eaLnBrk="1" hangingPunct="1"/>
            <a:r>
              <a:rPr lang="cs-CZ" dirty="0" smtClean="0"/>
              <a:t>TVAROSLOVÍ 8 - 9 </a:t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VY_32_INOVACE_XIII-C-17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36115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1"/>
            <a:ext cx="7772400" cy="197165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PŘECHODNÍKY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PŘEHLED TVARŮ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0104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PŘECHODNÍKY</a:t>
            </a:r>
            <a:endParaRPr lang="cs-CZ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Přechodníky jsou </a:t>
            </a:r>
            <a:r>
              <a:rPr lang="cs-CZ" b="1" u="sng" dirty="0" smtClean="0">
                <a:solidFill>
                  <a:srgbClr val="00B050"/>
                </a:solidFill>
              </a:rPr>
              <a:t>slovesné tvary</a:t>
            </a:r>
            <a:r>
              <a:rPr lang="cs-CZ" dirty="0" smtClean="0"/>
              <a:t>, které </a:t>
            </a:r>
            <a:r>
              <a:rPr lang="cs-CZ" u="sng" dirty="0" smtClean="0">
                <a:solidFill>
                  <a:srgbClr val="FF0000"/>
                </a:solidFill>
              </a:rPr>
              <a:t>vyjadřují: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- </a:t>
            </a:r>
            <a:r>
              <a:rPr lang="cs-CZ" u="sng" dirty="0" smtClean="0">
                <a:solidFill>
                  <a:srgbClr val="FF0000"/>
                </a:solidFill>
              </a:rPr>
              <a:t>děj současný </a:t>
            </a:r>
            <a:r>
              <a:rPr lang="cs-CZ" u="sng" dirty="0" smtClean="0"/>
              <a:t>s dějem přísudkového slovesa </a:t>
            </a:r>
          </a:p>
          <a:p>
            <a:pPr marL="0" indent="0">
              <a:buNone/>
            </a:pPr>
            <a:endParaRPr lang="cs-CZ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- </a:t>
            </a:r>
            <a:r>
              <a:rPr lang="cs-CZ" u="sng" dirty="0" smtClean="0">
                <a:solidFill>
                  <a:srgbClr val="FF0000"/>
                </a:solidFill>
              </a:rPr>
              <a:t>děj předcházející </a:t>
            </a:r>
            <a:r>
              <a:rPr lang="cs-CZ" u="sng" dirty="0" smtClean="0"/>
              <a:t>ději přísudkového slovesa</a:t>
            </a:r>
          </a:p>
          <a:p>
            <a:pPr marL="0" indent="0">
              <a:buNone/>
            </a:pPr>
            <a:endParaRPr lang="cs-CZ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u="sng" dirty="0" smtClean="0"/>
              <a:t>Oba slovesné tvary musí mít </a:t>
            </a:r>
            <a:r>
              <a:rPr lang="cs-CZ" u="sng" dirty="0" smtClean="0">
                <a:solidFill>
                  <a:srgbClr val="FF0000"/>
                </a:solidFill>
              </a:rPr>
              <a:t>stejný podmět.</a:t>
            </a:r>
            <a:endParaRPr lang="cs-CZ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79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296144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PŘECHODNÍKY PŘÍTOMNÉ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3600" dirty="0" smtClean="0"/>
              <a:t>vyjadřují </a:t>
            </a:r>
            <a:r>
              <a:rPr lang="cs-CZ" sz="3600" b="1" i="1" u="sng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 současný </a:t>
            </a:r>
            <a:r>
              <a:rPr lang="cs-CZ" sz="3600" dirty="0" smtClean="0"/>
              <a:t>s dějem přísudkového slovesa, oba slovesné tvary musí mít stejný podmět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tvoří se od kmene přítomného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6036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TVARY PŘECHODNÍKU PŘÍTOMNÉHO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JEDNOTNÉ</a:t>
            </a:r>
          </a:p>
          <a:p>
            <a:pPr marL="0" indent="0">
              <a:buNone/>
            </a:pPr>
            <a:r>
              <a:rPr lang="cs-CZ" dirty="0" smtClean="0"/>
              <a:t>ROD MUŽSKÝ:  </a:t>
            </a:r>
            <a:r>
              <a:rPr lang="cs-CZ" b="1" u="sng" dirty="0" smtClean="0">
                <a:solidFill>
                  <a:srgbClr val="C00000"/>
                </a:solidFill>
              </a:rPr>
              <a:t>- je, - </a:t>
            </a:r>
            <a:r>
              <a:rPr lang="cs-CZ" b="1" u="sng" dirty="0" err="1" smtClean="0">
                <a:solidFill>
                  <a:srgbClr val="C00000"/>
                </a:solidFill>
              </a:rPr>
              <a:t>aje</a:t>
            </a:r>
            <a:r>
              <a:rPr lang="cs-CZ" b="1" u="sng" dirty="0" smtClean="0">
                <a:solidFill>
                  <a:srgbClr val="C00000"/>
                </a:solidFill>
              </a:rPr>
              <a:t>  - </a:t>
            </a:r>
            <a:r>
              <a:rPr lang="cs-CZ" dirty="0" smtClean="0"/>
              <a:t>kupu</a:t>
            </a:r>
            <a:r>
              <a:rPr lang="cs-CZ" dirty="0" smtClean="0">
                <a:solidFill>
                  <a:srgbClr val="C00000"/>
                </a:solidFill>
              </a:rPr>
              <a:t>je</a:t>
            </a:r>
            <a:r>
              <a:rPr lang="cs-CZ" dirty="0" smtClean="0"/>
              <a:t>, děl</a:t>
            </a:r>
            <a:r>
              <a:rPr lang="cs-CZ" dirty="0" smtClean="0">
                <a:solidFill>
                  <a:srgbClr val="C00000"/>
                </a:solidFill>
              </a:rPr>
              <a:t>aje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   </a:t>
            </a:r>
            <a:r>
              <a:rPr lang="cs-CZ" b="1" u="sng" dirty="0" smtClean="0">
                <a:solidFill>
                  <a:srgbClr val="C00000"/>
                </a:solidFill>
              </a:rPr>
              <a:t>- e</a:t>
            </a:r>
            <a:r>
              <a:rPr lang="cs-CZ" dirty="0" smtClean="0">
                <a:solidFill>
                  <a:srgbClr val="C00000"/>
                </a:solidFill>
              </a:rPr>
              <a:t> – </a:t>
            </a:r>
            <a:r>
              <a:rPr lang="cs-CZ" dirty="0" smtClean="0"/>
              <a:t>maž</a:t>
            </a:r>
            <a:r>
              <a:rPr lang="cs-CZ" dirty="0" smtClean="0">
                <a:solidFill>
                  <a:srgbClr val="C00000"/>
                </a:solidFill>
              </a:rPr>
              <a:t>e, </a:t>
            </a:r>
            <a:r>
              <a:rPr lang="cs-CZ" dirty="0" smtClean="0"/>
              <a:t>stoj</a:t>
            </a:r>
            <a:r>
              <a:rPr lang="cs-CZ" dirty="0" smtClean="0">
                <a:solidFill>
                  <a:srgbClr val="C00000"/>
                </a:solidFill>
              </a:rPr>
              <a:t>e</a:t>
            </a:r>
            <a:endParaRPr lang="cs-CZ" b="1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</a:t>
            </a:r>
            <a:r>
              <a:rPr lang="cs-CZ" b="1" u="sng" dirty="0" smtClean="0">
                <a:solidFill>
                  <a:srgbClr val="002060"/>
                </a:solidFill>
              </a:rPr>
              <a:t>- a</a:t>
            </a:r>
            <a:r>
              <a:rPr lang="cs-CZ" dirty="0" smtClean="0"/>
              <a:t> (po souhlásce) ber</a:t>
            </a:r>
            <a:r>
              <a:rPr lang="cs-CZ" b="1" dirty="0" smtClean="0">
                <a:solidFill>
                  <a:srgbClr val="002060"/>
                </a:solidFill>
              </a:rPr>
              <a:t>a, </a:t>
            </a:r>
            <a:r>
              <a:rPr lang="cs-CZ" dirty="0" smtClean="0"/>
              <a:t>tiskn</a:t>
            </a:r>
            <a:r>
              <a:rPr lang="cs-CZ" b="1" dirty="0" smtClean="0">
                <a:solidFill>
                  <a:srgbClr val="002060"/>
                </a:solidFill>
              </a:rPr>
              <a:t>a</a:t>
            </a:r>
          </a:p>
          <a:p>
            <a:pPr marL="0" indent="0">
              <a:buNone/>
            </a:pPr>
            <a:r>
              <a:rPr lang="cs-CZ" dirty="0" smtClean="0"/>
              <a:t>ROD ŽENSKÝ A STŘEDNÍ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</a:t>
            </a:r>
            <a:r>
              <a:rPr lang="cs-CZ" b="1" u="sng" dirty="0" smtClean="0">
                <a:solidFill>
                  <a:srgbClr val="C00000"/>
                </a:solidFill>
              </a:rPr>
              <a:t>- </a:t>
            </a:r>
            <a:r>
              <a:rPr lang="cs-CZ" b="1" u="sng" dirty="0" err="1" smtClean="0">
                <a:solidFill>
                  <a:srgbClr val="C00000"/>
                </a:solidFill>
              </a:rPr>
              <a:t>jíc</a:t>
            </a:r>
            <a:r>
              <a:rPr lang="cs-CZ" b="1" u="sng" dirty="0" smtClean="0">
                <a:solidFill>
                  <a:srgbClr val="C00000"/>
                </a:solidFill>
              </a:rPr>
              <a:t> - </a:t>
            </a:r>
            <a:r>
              <a:rPr lang="cs-CZ" dirty="0" smtClean="0"/>
              <a:t>kupu</a:t>
            </a:r>
            <a:r>
              <a:rPr lang="cs-CZ" dirty="0" smtClean="0">
                <a:solidFill>
                  <a:srgbClr val="C00000"/>
                </a:solidFill>
              </a:rPr>
              <a:t>jíc</a:t>
            </a:r>
            <a:r>
              <a:rPr lang="cs-CZ" dirty="0" smtClean="0"/>
              <a:t>, děl</a:t>
            </a:r>
            <a:r>
              <a:rPr lang="cs-CZ" dirty="0" smtClean="0">
                <a:solidFill>
                  <a:srgbClr val="C00000"/>
                </a:solidFill>
              </a:rPr>
              <a:t>ajíc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   </a:t>
            </a:r>
            <a:r>
              <a:rPr lang="cs-CZ" b="1" u="sng" dirty="0" smtClean="0">
                <a:solidFill>
                  <a:srgbClr val="C00000"/>
                </a:solidFill>
              </a:rPr>
              <a:t>- </a:t>
            </a:r>
            <a:r>
              <a:rPr lang="cs-CZ" b="1" u="sng" dirty="0" err="1" smtClean="0">
                <a:solidFill>
                  <a:srgbClr val="C00000"/>
                </a:solidFill>
              </a:rPr>
              <a:t>íc</a:t>
            </a:r>
            <a:r>
              <a:rPr lang="cs-CZ" b="1" u="sng" dirty="0" smtClean="0">
                <a:solidFill>
                  <a:srgbClr val="C00000"/>
                </a:solidFill>
              </a:rPr>
              <a:t> –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maž</a:t>
            </a:r>
            <a:r>
              <a:rPr lang="cs-CZ" dirty="0" smtClean="0">
                <a:solidFill>
                  <a:srgbClr val="C00000"/>
                </a:solidFill>
              </a:rPr>
              <a:t>íc, </a:t>
            </a:r>
            <a:r>
              <a:rPr lang="cs-CZ" dirty="0" smtClean="0"/>
              <a:t>stoj</a:t>
            </a:r>
            <a:r>
              <a:rPr lang="cs-CZ" dirty="0" smtClean="0">
                <a:solidFill>
                  <a:srgbClr val="C00000"/>
                </a:solidFill>
              </a:rPr>
              <a:t>íc</a:t>
            </a:r>
            <a:endParaRPr lang="cs-CZ" b="1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                 </a:t>
            </a:r>
            <a:r>
              <a:rPr lang="cs-CZ" b="1" u="sng" dirty="0" smtClean="0">
                <a:solidFill>
                  <a:srgbClr val="002060"/>
                </a:solidFill>
              </a:rPr>
              <a:t>- </a:t>
            </a:r>
            <a:r>
              <a:rPr lang="cs-CZ" b="1" u="sng" dirty="0" err="1" smtClean="0">
                <a:solidFill>
                  <a:srgbClr val="002060"/>
                </a:solidFill>
              </a:rPr>
              <a:t>ouc</a:t>
            </a:r>
            <a:r>
              <a:rPr lang="cs-CZ" b="1" u="sng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(po souhlásce) ber</a:t>
            </a:r>
            <a:r>
              <a:rPr lang="cs-CZ" b="1" dirty="0" smtClean="0">
                <a:solidFill>
                  <a:srgbClr val="002060"/>
                </a:solidFill>
              </a:rPr>
              <a:t>ouc</a:t>
            </a:r>
            <a:r>
              <a:rPr lang="cs-CZ" dirty="0" smtClean="0"/>
              <a:t>,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tiskn</a:t>
            </a:r>
            <a:r>
              <a:rPr lang="cs-CZ" b="1" dirty="0" smtClean="0">
                <a:solidFill>
                  <a:srgbClr val="002060"/>
                </a:solidFill>
              </a:rPr>
              <a:t>ouc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1037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TVARY PŘECHODNÍKU PŘÍTOMNÉHO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MNOŽNÉ </a:t>
            </a:r>
          </a:p>
          <a:p>
            <a:r>
              <a:rPr lang="cs-CZ" dirty="0" smtClean="0"/>
              <a:t>VŠECHNY RODY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   </a:t>
            </a:r>
            <a:r>
              <a:rPr lang="cs-CZ" b="1" u="sng" dirty="0" smtClean="0">
                <a:solidFill>
                  <a:srgbClr val="C00000"/>
                </a:solidFill>
              </a:rPr>
              <a:t>- </a:t>
            </a:r>
            <a:r>
              <a:rPr lang="cs-CZ" b="1" u="sng" dirty="0" err="1" smtClean="0">
                <a:solidFill>
                  <a:srgbClr val="C00000"/>
                </a:solidFill>
              </a:rPr>
              <a:t>jíce</a:t>
            </a:r>
            <a:r>
              <a:rPr lang="cs-CZ" b="1" u="sng" dirty="0" smtClean="0">
                <a:solidFill>
                  <a:srgbClr val="C00000"/>
                </a:solidFill>
              </a:rPr>
              <a:t>, - </a:t>
            </a:r>
            <a:r>
              <a:rPr lang="cs-CZ" b="1" u="sng" dirty="0" err="1" smtClean="0">
                <a:solidFill>
                  <a:srgbClr val="C00000"/>
                </a:solidFill>
              </a:rPr>
              <a:t>ajíce</a:t>
            </a:r>
            <a:r>
              <a:rPr lang="cs-CZ" b="1" u="sng" dirty="0" smtClean="0">
                <a:solidFill>
                  <a:srgbClr val="C00000"/>
                </a:solidFill>
              </a:rPr>
              <a:t>  </a:t>
            </a:r>
            <a:r>
              <a:rPr lang="cs-CZ" dirty="0" smtClean="0"/>
              <a:t>- kupu</a:t>
            </a:r>
            <a:r>
              <a:rPr lang="cs-CZ" dirty="0" smtClean="0">
                <a:solidFill>
                  <a:srgbClr val="FF0000"/>
                </a:solidFill>
              </a:rPr>
              <a:t>jíce</a:t>
            </a:r>
            <a:r>
              <a:rPr lang="cs-CZ" dirty="0" smtClean="0"/>
              <a:t>, děl</a:t>
            </a:r>
            <a:r>
              <a:rPr lang="cs-CZ" dirty="0" smtClean="0">
                <a:solidFill>
                  <a:srgbClr val="FF0000"/>
                </a:solidFill>
              </a:rPr>
              <a:t>ajíce</a:t>
            </a:r>
            <a:r>
              <a:rPr lang="cs-CZ" b="1" u="sng" dirty="0" smtClean="0">
                <a:solidFill>
                  <a:srgbClr val="C00000"/>
                </a:solidFill>
              </a:rPr>
              <a:t> 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</a:t>
            </a:r>
            <a:r>
              <a:rPr lang="cs-CZ" b="1" u="sng" dirty="0" smtClean="0">
                <a:solidFill>
                  <a:srgbClr val="C00000"/>
                </a:solidFill>
              </a:rPr>
              <a:t>- </a:t>
            </a:r>
            <a:r>
              <a:rPr lang="cs-CZ" b="1" u="sng" dirty="0" err="1" smtClean="0">
                <a:solidFill>
                  <a:srgbClr val="C00000"/>
                </a:solidFill>
              </a:rPr>
              <a:t>íce</a:t>
            </a:r>
            <a:r>
              <a:rPr lang="cs-CZ" b="1" u="sng" dirty="0" smtClean="0">
                <a:solidFill>
                  <a:srgbClr val="C00000"/>
                </a:solidFill>
              </a:rPr>
              <a:t> –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maž</a:t>
            </a:r>
            <a:r>
              <a:rPr lang="cs-CZ" dirty="0" smtClean="0">
                <a:solidFill>
                  <a:srgbClr val="C00000"/>
                </a:solidFill>
              </a:rPr>
              <a:t>íce, </a:t>
            </a:r>
            <a:r>
              <a:rPr lang="cs-CZ" dirty="0" smtClean="0"/>
              <a:t>stoj</a:t>
            </a:r>
            <a:r>
              <a:rPr lang="cs-CZ" dirty="0" smtClean="0">
                <a:solidFill>
                  <a:srgbClr val="C00000"/>
                </a:solidFill>
              </a:rPr>
              <a:t>íce</a:t>
            </a:r>
            <a:endParaRPr lang="cs-CZ" b="1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        </a:t>
            </a:r>
            <a:r>
              <a:rPr lang="cs-CZ" b="1" u="sng" dirty="0" smtClean="0">
                <a:solidFill>
                  <a:srgbClr val="002060"/>
                </a:solidFill>
              </a:rPr>
              <a:t>- </a:t>
            </a:r>
            <a:r>
              <a:rPr lang="cs-CZ" b="1" u="sng" dirty="0" err="1" smtClean="0">
                <a:solidFill>
                  <a:srgbClr val="002060"/>
                </a:solidFill>
              </a:rPr>
              <a:t>ouce</a:t>
            </a:r>
            <a:r>
              <a:rPr lang="cs-CZ" b="1" u="sng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- ber</a:t>
            </a:r>
            <a:r>
              <a:rPr lang="cs-CZ" b="1" dirty="0" smtClean="0">
                <a:solidFill>
                  <a:srgbClr val="002060"/>
                </a:solidFill>
              </a:rPr>
              <a:t>ouce</a:t>
            </a:r>
            <a:r>
              <a:rPr lang="cs-CZ" b="1" u="sng" dirty="0" smtClean="0">
                <a:solidFill>
                  <a:srgbClr val="C00000"/>
                </a:solidFill>
              </a:rPr>
              <a:t>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</a:t>
            </a:r>
            <a:endParaRPr lang="cs-CZ" b="1" dirty="0" smtClean="0">
              <a:solidFill>
                <a:srgbClr val="00206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519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PŘECHODNÍKY MINULÉ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vyjadřují </a:t>
            </a:r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</a:t>
            </a:r>
            <a:r>
              <a:rPr lang="cs-CZ" b="1" i="1" u="sng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PŘEDCHÁZEJÍCÍ</a:t>
            </a:r>
            <a:r>
              <a:rPr lang="cs-CZ" b="1" i="1" u="sng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před dějem přísudkového slovesa, oba slovesné tvary musí mít stejný podmět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tvoří se od kmene minulého</a:t>
            </a:r>
          </a:p>
        </p:txBody>
      </p:sp>
    </p:spTree>
    <p:extLst>
      <p:ext uri="{BB962C8B-B14F-4D97-AF65-F5344CB8AC3E}">
        <p14:creationId xmlns:p14="http://schemas.microsoft.com/office/powerpoint/2010/main" val="1752987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TVARY PŘECHODNÍKU MINULÉHO</a:t>
            </a:r>
            <a:endParaRPr lang="cs-CZ" sz="4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JEDNOTNÉ</a:t>
            </a:r>
          </a:p>
          <a:p>
            <a:pPr marL="0" indent="0">
              <a:buNone/>
            </a:pPr>
            <a:r>
              <a:rPr lang="cs-CZ" dirty="0" smtClean="0"/>
              <a:t>ROD MUŽSKÝ:  </a:t>
            </a:r>
            <a:r>
              <a:rPr lang="cs-CZ" b="1" u="sng" dirty="0" smtClean="0">
                <a:solidFill>
                  <a:srgbClr val="C00000"/>
                </a:solidFill>
              </a:rPr>
              <a:t>- v  - </a:t>
            </a:r>
            <a:r>
              <a:rPr lang="cs-CZ" dirty="0" smtClean="0"/>
              <a:t>nakoupi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, uděla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namaza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smtClean="0"/>
              <a:t>postavi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endParaRPr lang="cs-CZ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   </a:t>
            </a:r>
            <a:r>
              <a:rPr lang="cs-CZ" b="1" u="sng" dirty="0" smtClean="0">
                <a:solidFill>
                  <a:srgbClr val="002060"/>
                </a:solidFill>
              </a:rPr>
              <a:t>- 0</a:t>
            </a:r>
            <a:r>
              <a:rPr lang="cs-CZ" dirty="0" smtClean="0"/>
              <a:t> (po souhlásce) přines</a:t>
            </a: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/>
              <a:t>ROD ŽENSKÝ A STŘEDNÍ</a:t>
            </a:r>
          </a:p>
          <a:p>
            <a:pPr marL="0" indent="0">
              <a:buNone/>
            </a:pPr>
            <a:r>
              <a:rPr lang="cs-CZ" dirty="0" smtClean="0"/>
              <a:t>                           </a:t>
            </a:r>
            <a:r>
              <a:rPr lang="cs-CZ" b="1" u="sng" dirty="0" smtClean="0">
                <a:solidFill>
                  <a:srgbClr val="C00000"/>
                </a:solidFill>
              </a:rPr>
              <a:t>- vši - </a:t>
            </a:r>
            <a:r>
              <a:rPr lang="cs-CZ" dirty="0" smtClean="0"/>
              <a:t>nakoupi</a:t>
            </a:r>
            <a:r>
              <a:rPr lang="cs-CZ" dirty="0" smtClean="0">
                <a:solidFill>
                  <a:srgbClr val="FF0000"/>
                </a:solidFill>
              </a:rPr>
              <a:t>vši</a:t>
            </a:r>
            <a:r>
              <a:rPr lang="cs-CZ" dirty="0" smtClean="0"/>
              <a:t>, uděla</a:t>
            </a:r>
            <a:r>
              <a:rPr lang="cs-CZ" dirty="0" smtClean="0">
                <a:solidFill>
                  <a:srgbClr val="C00000"/>
                </a:solidFill>
              </a:rPr>
              <a:t>vši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                                        </a:t>
            </a:r>
            <a:r>
              <a:rPr lang="cs-CZ" dirty="0" smtClean="0"/>
              <a:t>namaza</a:t>
            </a:r>
            <a:r>
              <a:rPr lang="cs-CZ" dirty="0" smtClean="0">
                <a:solidFill>
                  <a:srgbClr val="FF0000"/>
                </a:solidFill>
              </a:rPr>
              <a:t>vši</a:t>
            </a:r>
            <a:r>
              <a:rPr lang="cs-CZ" dirty="0" smtClean="0"/>
              <a:t>, postavi</a:t>
            </a:r>
            <a:r>
              <a:rPr lang="cs-CZ" dirty="0" smtClean="0">
                <a:solidFill>
                  <a:srgbClr val="FF0000"/>
                </a:solidFill>
              </a:rPr>
              <a:t>vši</a:t>
            </a:r>
            <a:endParaRPr lang="cs-CZ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                 </a:t>
            </a:r>
            <a:r>
              <a:rPr lang="cs-CZ" b="1" u="sng" dirty="0" smtClean="0">
                <a:solidFill>
                  <a:srgbClr val="002060"/>
                </a:solidFill>
              </a:rPr>
              <a:t>- </a:t>
            </a:r>
            <a:r>
              <a:rPr lang="cs-CZ" b="1" u="sng" dirty="0" err="1" smtClean="0">
                <a:solidFill>
                  <a:srgbClr val="002060"/>
                </a:solidFill>
              </a:rPr>
              <a:t>ši</a:t>
            </a:r>
            <a:r>
              <a:rPr lang="cs-CZ" b="1" u="sng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(po souhlásce)  přines</a:t>
            </a:r>
            <a:r>
              <a:rPr lang="cs-CZ" b="1" dirty="0" smtClean="0">
                <a:solidFill>
                  <a:srgbClr val="002060"/>
                </a:solidFill>
              </a:rPr>
              <a:t>ši</a:t>
            </a:r>
          </a:p>
          <a:p>
            <a:endParaRPr lang="cs-CZ" b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4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TVARY PŘECHODNÍKU MINULÉHO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ČÍSLO MNOŽNÉ</a:t>
            </a:r>
          </a:p>
          <a:p>
            <a:pPr marL="0" indent="0">
              <a:buNone/>
            </a:pPr>
            <a:r>
              <a:rPr lang="cs-CZ" dirty="0" smtClean="0"/>
              <a:t>VŠECHNY RODY:  </a:t>
            </a:r>
            <a:r>
              <a:rPr lang="cs-CZ" b="1" u="sng" dirty="0" smtClean="0">
                <a:solidFill>
                  <a:srgbClr val="C00000"/>
                </a:solidFill>
              </a:rPr>
              <a:t>- vše </a:t>
            </a:r>
            <a:r>
              <a:rPr lang="cs-CZ" dirty="0" smtClean="0"/>
              <a:t>– nakoupi</a:t>
            </a:r>
            <a:r>
              <a:rPr lang="cs-CZ" dirty="0" smtClean="0">
                <a:solidFill>
                  <a:srgbClr val="FF0000"/>
                </a:solidFill>
              </a:rPr>
              <a:t>vše</a:t>
            </a:r>
            <a:r>
              <a:rPr lang="cs-CZ" dirty="0" smtClean="0"/>
              <a:t>, uděla</a:t>
            </a:r>
            <a:r>
              <a:rPr lang="cs-CZ" dirty="0" smtClean="0">
                <a:solidFill>
                  <a:srgbClr val="FF0000"/>
                </a:solidFill>
              </a:rPr>
              <a:t>vše</a:t>
            </a:r>
            <a:endParaRPr lang="cs-CZ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                    postavi</a:t>
            </a:r>
            <a:r>
              <a:rPr lang="cs-CZ" dirty="0" smtClean="0">
                <a:solidFill>
                  <a:srgbClr val="FF0000"/>
                </a:solidFill>
              </a:rPr>
              <a:t>vše </a:t>
            </a:r>
            <a:r>
              <a:rPr lang="cs-CZ" dirty="0" smtClean="0"/>
              <a:t>namaza</a:t>
            </a:r>
            <a:r>
              <a:rPr lang="cs-CZ" dirty="0" smtClean="0">
                <a:solidFill>
                  <a:srgbClr val="FF0000"/>
                </a:solidFill>
              </a:rPr>
              <a:t>vše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                       </a:t>
            </a:r>
            <a:r>
              <a:rPr lang="cs-CZ" b="1" u="sng" dirty="0" smtClean="0">
                <a:solidFill>
                  <a:srgbClr val="002060"/>
                </a:solidFill>
              </a:rPr>
              <a:t> - </a:t>
            </a:r>
            <a:r>
              <a:rPr lang="cs-CZ" b="1" u="sng" dirty="0" err="1" smtClean="0">
                <a:solidFill>
                  <a:srgbClr val="002060"/>
                </a:solidFill>
              </a:rPr>
              <a:t>še</a:t>
            </a:r>
            <a:r>
              <a:rPr lang="cs-CZ" b="1" u="sng" dirty="0" smtClean="0">
                <a:solidFill>
                  <a:srgbClr val="002060"/>
                </a:solidFill>
              </a:rPr>
              <a:t> -</a:t>
            </a:r>
            <a:r>
              <a:rPr lang="cs-CZ" dirty="0" smtClean="0"/>
              <a:t> dones</a:t>
            </a:r>
            <a:r>
              <a:rPr lang="cs-CZ" b="1" dirty="0" smtClean="0">
                <a:solidFill>
                  <a:srgbClr val="002060"/>
                </a:solidFill>
              </a:rPr>
              <a:t>še</a:t>
            </a:r>
            <a:endParaRPr lang="cs-CZ" b="1" u="sng" dirty="0" smtClean="0">
              <a:solidFill>
                <a:srgbClr val="00206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659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METODICKÉ POZNÁMKY</a:t>
            </a:r>
            <a:endParaRPr lang="cs-CZ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Využití pro prezentaci přehledu tvarů přechodníků, jejich zakončení, popř. jako předlohu pro vyhledávání a určování </a:t>
            </a:r>
            <a:r>
              <a:rPr lang="cs-CZ" smtClean="0"/>
              <a:t>druhu přechodníku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5332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343</TotalTime>
  <Words>279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TVAROSLOVÍ 8 - 9  </vt:lpstr>
      <vt:lpstr>PŘECHODNÍKY</vt:lpstr>
      <vt:lpstr>PŘECHODNÍKY</vt:lpstr>
      <vt:lpstr>PŘECHODNÍKY PŘÍTOMNÉ</vt:lpstr>
      <vt:lpstr>TVARY PŘECHODNÍKU PŘÍTOMNÉHO</vt:lpstr>
      <vt:lpstr>TVARY PŘECHODNÍKU PŘÍTOMNÉHO</vt:lpstr>
      <vt:lpstr>PŘECHODNÍKY MINULÉ</vt:lpstr>
      <vt:lpstr>TVARY PŘECHODNÍKU MINULÉHO</vt:lpstr>
      <vt:lpstr>TVARY PŘECHODNÍKU MINULÉHO</vt:lpstr>
      <vt:lpstr>METODICKÉ POZNÁMKY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PŘECHODNÍKY</dc:title>
  <dc:creator>Renata Krejčíková</dc:creator>
  <cp:lastModifiedBy>Renata Krejčíková</cp:lastModifiedBy>
  <cp:revision>16</cp:revision>
  <dcterms:created xsi:type="dcterms:W3CDTF">2012-05-06T16:22:48Z</dcterms:created>
  <dcterms:modified xsi:type="dcterms:W3CDTF">2012-06-13T18:28:56Z</dcterms:modified>
</cp:coreProperties>
</file>