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7" r:id="rId1"/>
  </p:sldMasterIdLst>
  <p:sldIdLst>
    <p:sldId id="260" r:id="rId2"/>
    <p:sldId id="264" r:id="rId3"/>
    <p:sldId id="257" r:id="rId4"/>
    <p:sldId id="268" r:id="rId5"/>
    <p:sldId id="269" r:id="rId6"/>
    <p:sldId id="270" r:id="rId7"/>
    <p:sldId id="271" r:id="rId8"/>
    <p:sldId id="272" r:id="rId9"/>
    <p:sldId id="274" r:id="rId10"/>
    <p:sldId id="265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0E5"/>
    <a:srgbClr val="FEEED0"/>
    <a:srgbClr val="FEE5D0"/>
    <a:srgbClr val="FEEBD0"/>
    <a:srgbClr val="FDE7D1"/>
    <a:srgbClr val="F6E3D8"/>
    <a:srgbClr val="EEE1E0"/>
    <a:srgbClr val="EEE5E0"/>
    <a:srgbClr val="F4DEDA"/>
    <a:srgbClr val="EEDE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D07223B4-3F5F-4D39-A8A0-85CED7DE53E1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F0C12D7-29F2-413D-B6A6-A2DC584BFBC4}" type="datetimeFigureOut">
              <a:rPr lang="cs-CZ" smtClean="0"/>
              <a:t>28.8.2011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971550" y="1988840"/>
            <a:ext cx="7772400" cy="1008831"/>
          </a:xfrm>
        </p:spPr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Božena Němcová</a:t>
            </a:r>
            <a:endParaRPr lang="cs-CZ" sz="6600" b="1" dirty="0" smtClean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140968"/>
            <a:ext cx="6400800" cy="1824162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Základní škola a Mateřská škola Valašské Meziříčí, </a:t>
            </a:r>
            <a:r>
              <a:rPr lang="cs-CZ" dirty="0" err="1">
                <a:solidFill>
                  <a:schemeClr val="bg2">
                    <a:lumMod val="10000"/>
                  </a:schemeClr>
                </a:solidFill>
              </a:rPr>
              <a:t>Poličná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276, okres Vsetín, příspěvková organizace</a:t>
            </a:r>
          </a:p>
          <a:p>
            <a:pPr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projekt č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. 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</a:rPr>
              <a:t>CZ.1.07/1.4.00/21.1504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Č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. </a:t>
            </a:r>
            <a:r>
              <a:rPr lang="cs-CZ" dirty="0" err="1">
                <a:solidFill>
                  <a:schemeClr val="bg2">
                    <a:lumMod val="10000"/>
                  </a:schemeClr>
                </a:solidFill>
              </a:rPr>
              <a:t>DUMu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: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VY_32_INOVACE</a:t>
            </a:r>
            <a:r>
              <a:rPr lang="cs-CZ" smtClean="0">
                <a:solidFill>
                  <a:schemeClr val="bg2">
                    <a:lumMod val="10000"/>
                  </a:schemeClr>
                </a:solidFill>
              </a:rPr>
              <a:t>_ 53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 err="1">
                <a:solidFill>
                  <a:schemeClr val="bg2">
                    <a:lumMod val="10000"/>
                  </a:schemeClr>
                </a:solidFill>
              </a:rPr>
              <a:t>Tématický</a:t>
            </a: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 celek: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Čtenářská gramotnost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bg2">
                    <a:lumMod val="10000"/>
                  </a:schemeClr>
                </a:solidFill>
              </a:rPr>
              <a:t>Autor: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Božena Fajtová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71550" y="5300663"/>
            <a:ext cx="70564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/>
              <a:t>Anotace: </a:t>
            </a:r>
            <a:r>
              <a:rPr lang="cs-CZ" dirty="0" smtClean="0"/>
              <a:t>Materiál je určen k práci s interaktivní tabulí, obsahuje stručný životopis spisovatelky, přehled jejích aktivit, přehled díla, stručný obsah vybraných povídek, </a:t>
            </a:r>
            <a:r>
              <a:rPr lang="cs-CZ" dirty="0" err="1" smtClean="0"/>
              <a:t>osmisměrku</a:t>
            </a:r>
            <a:r>
              <a:rPr lang="cs-CZ" dirty="0" smtClean="0"/>
              <a:t> a její řešení.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40373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06446" y="476672"/>
            <a:ext cx="7853986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5400" b="1" dirty="0" smtClean="0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Božena Němcová</a:t>
            </a:r>
            <a:endParaRPr lang="cs-CZ" sz="5400" b="1" dirty="0">
              <a:ln w="12700">
                <a:solidFill>
                  <a:schemeClr val="tx2"/>
                </a:solidFill>
              </a:ln>
              <a:solidFill>
                <a:srgbClr val="FF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83568" y="1700808"/>
            <a:ext cx="7503617" cy="46085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5300" b="1" dirty="0">
                <a:ln w="12700">
                  <a:solidFill>
                    <a:schemeClr val="tx2"/>
                  </a:solidFill>
                </a:ln>
                <a:solidFill>
                  <a:srgbClr val="FF000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rPr>
              <a:t>Mládí</a:t>
            </a:r>
          </a:p>
          <a:p>
            <a:pPr marL="457200" indent="-457200">
              <a:buClr>
                <a:srgbClr val="FF0000"/>
              </a:buClr>
              <a:buSzPct val="80000"/>
              <a:buFont typeface="Wingdings 2" pitchFamily="18" charset="2"/>
              <a:buChar char=""/>
            </a:pP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1820</a:t>
            </a: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 ve Vídni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Matka – služka Terezie Novotná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Otec – kočí Johann </a:t>
            </a:r>
            <a:r>
              <a:rPr lang="cs-CZ" sz="3200" dirty="0" err="1" smtClean="0">
                <a:solidFill>
                  <a:schemeClr val="bg2">
                    <a:lumMod val="10000"/>
                  </a:schemeClr>
                </a:solidFill>
              </a:rPr>
              <a:t>Pankl</a:t>
            </a:r>
            <a:endParaRPr lang="cs-CZ" sz="32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Rodina se stěhuje do Ratibořic, rodiče slouží     u vévodkyně Zaháňské.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Na výchovu má velký vliv babička Magdalena Novotná; významná je i blízkost šlechtického prostředí.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V 17 letech se vdává za Josefa Němce.</a:t>
            </a:r>
          </a:p>
          <a:p>
            <a:pPr marL="457200" indent="-457200">
              <a:buFontTx/>
              <a:buChar char="-"/>
            </a:pPr>
            <a:endParaRPr lang="cs-CZ" sz="3200" dirty="0" smtClean="0"/>
          </a:p>
          <a:p>
            <a:pPr marL="457200" indent="-45720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823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cs-CZ" sz="5400" dirty="0">
                <a:solidFill>
                  <a:srgbClr val="FF0000"/>
                </a:solidFill>
              </a:rPr>
              <a:t>D</a:t>
            </a:r>
            <a:r>
              <a:rPr lang="cs-CZ" sz="5400" dirty="0" smtClean="0">
                <a:solidFill>
                  <a:srgbClr val="FF0000"/>
                </a:solidFill>
              </a:rPr>
              <a:t>ospělost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052736"/>
            <a:ext cx="7992888" cy="5400600"/>
          </a:xfrm>
        </p:spPr>
        <p:txBody>
          <a:bodyPr>
            <a:normAutofit fontScale="85000" lnSpcReduction="20000"/>
          </a:bodyPr>
          <a:lstStyle/>
          <a:p>
            <a:pPr marL="68580" indent="0">
              <a:buNone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Matka čtyř dětí (3 synové a 1 dcera), syn Hynek zemřel na tuberkulózu.</a:t>
            </a:r>
          </a:p>
          <a:p>
            <a:pPr marL="68580" indent="0">
              <a:buNone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Manžel – úředník finanční stráže; často překládán; rodina se stěhuje s ním (např. Josefov, Litomyšl, </a:t>
            </a:r>
            <a:r>
              <a:rPr lang="cs-CZ" sz="3000" dirty="0" err="1" smtClean="0">
                <a:solidFill>
                  <a:schemeClr val="bg2">
                    <a:lumMod val="10000"/>
                  </a:schemeClr>
                </a:solidFill>
              </a:rPr>
              <a:t>Polna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, Praha, Domažlice)</a:t>
            </a:r>
          </a:p>
          <a:p>
            <a:pPr marL="68580" indent="0">
              <a:buNone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Po přeložení do Uher zůstává rodina v Praze. Spisovatelka ho navštěvuje a pobývá na Slovensku.</a:t>
            </a:r>
          </a:p>
          <a:p>
            <a:pPr marL="68580" indent="0">
              <a:buNone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Mezi manžely panují velké rozpory (patnáctiletý věkový rozdíl, rozdílné názory), které vedou k hrubostem i fyzickému napadání.</a:t>
            </a:r>
          </a:p>
          <a:p>
            <a:pPr marL="68580" indent="0">
              <a:buNone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Po celý život mají minimum prostředků (život v chudobě a o hladu). Přežívají díky častým půjčkám, snaží se přivydělat úklidem, praním a příležitostným psaním.</a:t>
            </a:r>
          </a:p>
          <a:p>
            <a:pPr marL="68580" indent="0">
              <a:buNone/>
            </a:pPr>
            <a:endParaRPr lang="cs-CZ" sz="30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68580" indent="0">
              <a:buClr>
                <a:srgbClr val="FF0000"/>
              </a:buClr>
              <a:buNone/>
            </a:pP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  <a:sym typeface="Wingdings"/>
              </a:rPr>
              <a:t></a:t>
            </a: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 1862 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pohřbena </a:t>
            </a:r>
            <a:r>
              <a:rPr lang="cs-CZ" sz="3000" smtClean="0">
                <a:solidFill>
                  <a:schemeClr val="bg2">
                    <a:lumMod val="10000"/>
                  </a:schemeClr>
                </a:solidFill>
              </a:rPr>
              <a:t>na Vyšehradském 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hřbitově</a:t>
            </a: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32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Aktivity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052736"/>
            <a:ext cx="7992888" cy="5400600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SzPct val="80000"/>
              <a:buFont typeface="Wingdings" pitchFamily="2" charset="2"/>
              <a:buChar char="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Prostřednictvím manžela se sbližuje                s obrozeneckým hnutím (návštěvy ochotnického divadla, české noviny a knihy)</a:t>
            </a:r>
          </a:p>
          <a:p>
            <a:pPr>
              <a:buClr>
                <a:srgbClr val="FF0000"/>
              </a:buClr>
              <a:buSzPct val="80000"/>
              <a:buFont typeface="Wingdings" pitchFamily="2" charset="2"/>
              <a:buChar char="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Začíná psát česky. Báseň </a:t>
            </a:r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</a:rPr>
              <a:t>Ženám českým </a:t>
            </a: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otištěna v Květech. </a:t>
            </a:r>
            <a:r>
              <a:rPr lang="cs-CZ" sz="3200" smtClean="0">
                <a:solidFill>
                  <a:schemeClr val="bg2">
                    <a:lumMod val="10000"/>
                  </a:schemeClr>
                </a:solidFill>
              </a:rPr>
              <a:t>Další básně: </a:t>
            </a: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Moje vlast, Slavné ráno.</a:t>
            </a:r>
          </a:p>
          <a:p>
            <a:pPr>
              <a:buClr>
                <a:srgbClr val="FF0000"/>
              </a:buClr>
              <a:buSzPct val="80000"/>
              <a:buFont typeface="Wingdings" pitchFamily="2" charset="2"/>
              <a:buChar char="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Působí jako národní buditelka, sbírá podklady o zvycích a kultuře venkova (Domažlice, Slovensko)</a:t>
            </a:r>
          </a:p>
          <a:p>
            <a:pPr>
              <a:buClr>
                <a:srgbClr val="FF0000"/>
              </a:buClr>
              <a:buSzPct val="80000"/>
              <a:buFont typeface="Wingdings" pitchFamily="2" charset="2"/>
              <a:buChar char=""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Účast na pohřbu K. H. Borovského</a:t>
            </a: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73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02474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Pohádky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052736"/>
            <a:ext cx="7992888" cy="5400600"/>
          </a:xfrm>
        </p:spPr>
        <p:txBody>
          <a:bodyPr>
            <a:normAutofit/>
          </a:bodyPr>
          <a:lstStyle/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200" dirty="0" smtClean="0">
                <a:solidFill>
                  <a:schemeClr val="bg2">
                    <a:lumMod val="10000"/>
                  </a:schemeClr>
                </a:solidFill>
              </a:rPr>
              <a:t>Nezachycuje pouze původní podobu, vnáší vlastní nápady a pohádky přepracovává.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32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    </a:t>
            </a: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Národní báchorky a pověsti</a:t>
            </a:r>
          </a:p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   Slovenské pohádky a pověsti</a:t>
            </a:r>
          </a:p>
          <a:p>
            <a:pPr marL="0" indent="0">
              <a:buClr>
                <a:srgbClr val="FF0000"/>
              </a:buClr>
              <a:buSzPct val="80000"/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0" indent="0">
              <a:buClr>
                <a:srgbClr val="FF0000"/>
              </a:buClr>
              <a:buSzPct val="80000"/>
              <a:buNone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Nejznámější pohádky – </a:t>
            </a:r>
            <a:r>
              <a:rPr lang="cs-CZ" sz="3000" dirty="0">
                <a:solidFill>
                  <a:schemeClr val="bg2">
                    <a:lumMod val="10000"/>
                  </a:schemeClr>
                </a:solidFill>
              </a:rPr>
              <a:t>C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hytrá horákyně, Sedmero krkavců, Neohrožený Mikeš, O zakletém hadovi, Čert a Káča, O dvanácti měsíčkách, Jak se Honzík učil latinsky.</a:t>
            </a:r>
          </a:p>
          <a:p>
            <a:pPr marL="68580" indent="0"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1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02474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Krátké povídky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80920" cy="5400600"/>
          </a:xfrm>
        </p:spPr>
        <p:txBody>
          <a:bodyPr>
            <a:normAutofit lnSpcReduction="10000"/>
          </a:bodyPr>
          <a:lstStyle/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    Divá Bára 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(dívka se vzhledem i chováním odlišuje od okolí, snaží se pomoct přítelkyni a vystraší jejího nechtěného ženicha, za trest uvězněna v márnici, zachráněna, vdává se)</a:t>
            </a:r>
            <a:endParaRPr lang="cs-CZ" sz="30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   Karla 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(matka vychovává svého syna kvůli vojenské povinnosti jako děvče, ten se ale zamiluje a tajemství prozradí, vše šťastně končí, je z vojny propuštěn)</a:t>
            </a:r>
            <a:endParaRPr lang="cs-CZ" sz="30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b="1" dirty="0">
                <a:solidFill>
                  <a:schemeClr val="bg2">
                    <a:lumMod val="10000"/>
                  </a:schemeClr>
                </a:solidFill>
              </a:rPr>
              <a:t>    </a:t>
            </a: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Pan učitel 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(hodný pan učitel vychovává děti, po čase jeho žáci změní celé okolí vesnice k lepšímu)</a:t>
            </a:r>
            <a:endParaRPr lang="cs-CZ" sz="3000" b="1" dirty="0">
              <a:solidFill>
                <a:schemeClr val="bg2">
                  <a:lumMod val="10000"/>
                </a:schemeClr>
              </a:solidFill>
            </a:endParaRPr>
          </a:p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    </a:t>
            </a:r>
            <a:r>
              <a:rPr lang="cs-CZ" sz="3000" b="1" dirty="0" err="1" smtClean="0">
                <a:solidFill>
                  <a:schemeClr val="bg2">
                    <a:lumMod val="10000"/>
                  </a:schemeClr>
                </a:solidFill>
              </a:rPr>
              <a:t>Chýže</a:t>
            </a: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 pod horami</a:t>
            </a:r>
          </a:p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    Dobrý člověk</a:t>
            </a:r>
          </a:p>
          <a:p>
            <a:pPr marL="68580" indent="0">
              <a:buNone/>
            </a:pPr>
            <a:endParaRPr lang="cs-CZ" sz="3000" dirty="0" smtClean="0">
              <a:solidFill>
                <a:srgbClr val="424242"/>
              </a:solidFill>
            </a:endParaRPr>
          </a:p>
          <a:p>
            <a:pPr marL="68580" indent="0">
              <a:buNone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38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02474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Delší povídky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57400"/>
            <a:ext cx="8280920" cy="5400600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    V zámku a podzámčí 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(kontrast dvou světů; </a:t>
            </a:r>
            <a:r>
              <a:rPr lang="cs-CZ" sz="3000" dirty="0" smtClean="0">
                <a:solidFill>
                  <a:srgbClr val="C00000"/>
                </a:solidFill>
              </a:rPr>
              <a:t>sirotek Vojta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, bratr i matka umírají na choleru, jeho se ujímá nuzná rodina krejčího; </a:t>
            </a:r>
            <a:r>
              <a:rPr lang="cs-CZ" sz="3000" dirty="0" smtClean="0">
                <a:solidFill>
                  <a:srgbClr val="C00000"/>
                </a:solidFill>
              </a:rPr>
              <a:t>paní Skočdopolová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 si cení více psa než člověka, ale  onemocní a po uzdravení se mění k lepšímu)</a:t>
            </a:r>
          </a:p>
          <a:p>
            <a:pPr marL="0" indent="0">
              <a:buClr>
                <a:srgbClr val="FF0000"/>
              </a:buClr>
              <a:buSzPct val="90000"/>
              <a:buNone/>
            </a:pPr>
            <a:endParaRPr lang="cs-CZ" sz="30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b="1" dirty="0">
                <a:solidFill>
                  <a:schemeClr val="bg2">
                    <a:lumMod val="10000"/>
                  </a:schemeClr>
                </a:solidFill>
              </a:rPr>
              <a:t>    </a:t>
            </a: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Pohorská vesnice</a:t>
            </a:r>
          </a:p>
          <a:p>
            <a:pPr marL="0" indent="0">
              <a:buClr>
                <a:srgbClr val="FF0000"/>
              </a:buClr>
              <a:buSzPct val="90000"/>
              <a:buNone/>
            </a:pPr>
            <a:endParaRPr lang="cs-CZ" sz="30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buClr>
                <a:srgbClr val="FF0000"/>
              </a:buClr>
              <a:buSzPct val="90000"/>
              <a:buFont typeface="Wingdings" pitchFamily="2" charset="2"/>
              <a:buChar char="&amp;"/>
            </a:pPr>
            <a:r>
              <a:rPr lang="cs-CZ" sz="30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sz="3000" b="1" dirty="0" smtClean="0">
                <a:solidFill>
                  <a:schemeClr val="bg2">
                    <a:lumMod val="10000"/>
                  </a:schemeClr>
                </a:solidFill>
              </a:rPr>
              <a:t>   Babička</a:t>
            </a: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101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02474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Babička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80920" cy="5400600"/>
          </a:xfrm>
        </p:spPr>
        <p:txBody>
          <a:bodyPr>
            <a:normAutofit/>
          </a:bodyPr>
          <a:lstStyle/>
          <a:p>
            <a:pPr marL="0" indent="0">
              <a:buClr>
                <a:srgbClr val="FF0000"/>
              </a:buClr>
              <a:buSzPct val="90000"/>
              <a:buNone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Dílo vzniká po traumatizující smrti syna.</a:t>
            </a:r>
          </a:p>
          <a:p>
            <a:pPr marL="0" indent="0">
              <a:buClr>
                <a:srgbClr val="FF0000"/>
              </a:buClr>
              <a:buSzPct val="90000"/>
              <a:buNone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Příběh dětství, idealizované vzpomínky na vlastní babičku (silnou osobnost, která morálně převyšuje ostatní).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příjezd babičky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život rodiny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život na vesnici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r>
              <a:rPr lang="cs-CZ" sz="3000" dirty="0">
                <a:solidFill>
                  <a:schemeClr val="bg2">
                    <a:lumMod val="10000"/>
                  </a:schemeClr>
                </a:solidFill>
              </a:rPr>
              <a:t>t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ragický příběh Viktorky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r>
              <a:rPr lang="cs-CZ" sz="3000" dirty="0">
                <a:solidFill>
                  <a:schemeClr val="bg2">
                    <a:lumMod val="10000"/>
                  </a:schemeClr>
                </a:solidFill>
              </a:rPr>
              <a:t>s</a:t>
            </a: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etkání s kněžnou a komtesou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smrt babičky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endParaRPr lang="cs-CZ" sz="3000" dirty="0" smtClean="0">
              <a:solidFill>
                <a:srgbClr val="424242"/>
              </a:solidFill>
            </a:endParaRP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endParaRPr lang="cs-CZ" sz="3000" dirty="0" smtClean="0">
              <a:solidFill>
                <a:srgbClr val="424242"/>
              </a:solidFill>
            </a:endParaRP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endParaRPr lang="cs-CZ" sz="3000" dirty="0" smtClean="0">
              <a:solidFill>
                <a:srgbClr val="424242"/>
              </a:solidFill>
            </a:endParaRP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975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052736"/>
            <a:ext cx="702474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C</a:t>
            </a:r>
            <a:r>
              <a:rPr lang="cs-CZ" sz="5400" dirty="0" smtClean="0">
                <a:solidFill>
                  <a:srgbClr val="FF0000"/>
                </a:solidFill>
              </a:rPr>
              <a:t>estopisy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80920" cy="3384376"/>
          </a:xfrm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Z Uher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Obrazy ze života slovenského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r>
              <a:rPr lang="cs-CZ" sz="3000" dirty="0" smtClean="0">
                <a:solidFill>
                  <a:schemeClr val="bg2">
                    <a:lumMod val="10000"/>
                  </a:schemeClr>
                </a:solidFill>
              </a:rPr>
              <a:t>Obrazy z okolí domažlického</a:t>
            </a: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endParaRPr lang="cs-CZ" sz="3000" dirty="0" smtClean="0">
              <a:solidFill>
                <a:srgbClr val="424242"/>
              </a:solidFill>
            </a:endParaRP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endParaRPr lang="cs-CZ" sz="3000" dirty="0" smtClean="0">
              <a:solidFill>
                <a:srgbClr val="424242"/>
              </a:solidFill>
            </a:endParaRP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endParaRPr lang="cs-CZ" sz="3000" dirty="0" smtClean="0">
              <a:solidFill>
                <a:srgbClr val="424242"/>
              </a:solidFill>
            </a:endParaRPr>
          </a:p>
          <a:p>
            <a:pPr>
              <a:buClr>
                <a:srgbClr val="FF0000"/>
              </a:buClr>
              <a:buSzPct val="90000"/>
              <a:buFont typeface="Arial" pitchFamily="34" charset="0"/>
              <a:buChar char="•"/>
            </a:pPr>
            <a:endParaRPr lang="cs-CZ" sz="3000" dirty="0">
              <a:solidFill>
                <a:srgbClr val="424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22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83568" y="332656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" indent="0">
              <a:buNone/>
            </a:pPr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</a:rPr>
              <a:t>Osmisměrka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 obsahuje postavy z děl Boženy Němcové. (10</a:t>
            </a:r>
            <a:r>
              <a:rPr lang="cs-CZ" sz="2000" b="1" dirty="0" smtClean="0">
                <a:solidFill>
                  <a:schemeClr val="bg2">
                    <a:lumMod val="10000"/>
                  </a:schemeClr>
                </a:solidFill>
              </a:rPr>
              <a:t>)</a:t>
            </a:r>
            <a:endParaRPr lang="cs-CZ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8234126"/>
              </p:ext>
            </p:extLst>
          </p:nvPr>
        </p:nvGraphicFramePr>
        <p:xfrm>
          <a:off x="1259630" y="1052732"/>
          <a:ext cx="6696750" cy="4896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9675"/>
                <a:gridCol w="669675"/>
                <a:gridCol w="669675"/>
                <a:gridCol w="669675"/>
                <a:gridCol w="669675"/>
                <a:gridCol w="669675"/>
                <a:gridCol w="669675"/>
                <a:gridCol w="669675"/>
                <a:gridCol w="669675"/>
                <a:gridCol w="669675"/>
              </a:tblGrid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J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Č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F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G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Č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R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N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D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S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Á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Č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F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S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L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P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U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M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H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M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R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L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V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R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U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P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N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Á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R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Z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H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Z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P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M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N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C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L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Š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016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délník 25"/>
          <p:cNvSpPr/>
          <p:nvPr/>
        </p:nvSpPr>
        <p:spPr>
          <a:xfrm>
            <a:off x="1259632" y="1052736"/>
            <a:ext cx="6692877" cy="4877009"/>
          </a:xfrm>
          <a:prstGeom prst="rect">
            <a:avLst/>
          </a:prstGeom>
          <a:solidFill>
            <a:srgbClr val="FFF0E5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83568" y="332656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" indent="0">
              <a:buNone/>
            </a:pP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Řešení</a:t>
            </a:r>
            <a:endParaRPr lang="cs-CZ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3" name="Přímá spojnice se šipkou 2"/>
          <p:cNvCxnSpPr/>
          <p:nvPr/>
        </p:nvCxnSpPr>
        <p:spPr>
          <a:xfrm>
            <a:off x="2051720" y="1340768"/>
            <a:ext cx="432048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741356" y="2581494"/>
            <a:ext cx="244827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741356" y="3789040"/>
            <a:ext cx="5071004" cy="0"/>
          </a:xfrm>
          <a:prstGeom prst="straightConnector1">
            <a:avLst/>
          </a:prstGeom>
          <a:ln w="3810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3419872" y="5661248"/>
            <a:ext cx="3888432" cy="0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1403648" y="1988840"/>
            <a:ext cx="2448272" cy="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7668344" y="1700808"/>
            <a:ext cx="0" cy="3024336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1403648" y="5013176"/>
            <a:ext cx="244827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2741356" y="2996952"/>
            <a:ext cx="3054780" cy="28083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4752020" y="2996952"/>
            <a:ext cx="3060340" cy="2808312"/>
          </a:xfrm>
          <a:prstGeom prst="straightConnector1">
            <a:avLst/>
          </a:prstGeom>
          <a:ln w="3810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2258291" y="2307317"/>
            <a:ext cx="9453" cy="3567011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3992171"/>
              </p:ext>
            </p:extLst>
          </p:nvPr>
        </p:nvGraphicFramePr>
        <p:xfrm>
          <a:off x="1259630" y="1052732"/>
          <a:ext cx="6696750" cy="4896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9675"/>
                <a:gridCol w="669675"/>
                <a:gridCol w="669675"/>
                <a:gridCol w="669675"/>
                <a:gridCol w="669675"/>
                <a:gridCol w="669675"/>
                <a:gridCol w="669675"/>
                <a:gridCol w="669675"/>
                <a:gridCol w="669675"/>
                <a:gridCol w="669675"/>
              </a:tblGrid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J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Č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F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G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Č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R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N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D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S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Á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Č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F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S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L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P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U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M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H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M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R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L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V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R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U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P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O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T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N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Á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R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Z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H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Z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P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M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N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C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E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L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I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Š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K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800" b="1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</a:t>
                      </a:r>
                      <a:endParaRPr lang="cs-CZ" sz="2800" b="1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577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Teplo</Template>
  <TotalTime>377</TotalTime>
  <Words>730</Words>
  <Application>Microsoft Office PowerPoint</Application>
  <PresentationFormat>Předvádění na obrazovce (4:3)</PresentationFormat>
  <Paragraphs>226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Thermal</vt:lpstr>
      <vt:lpstr>Božena Němcová</vt:lpstr>
      <vt:lpstr>Prezentace aplikace PowerPoint</vt:lpstr>
      <vt:lpstr>Dospělost</vt:lpstr>
      <vt:lpstr>Aktivity</vt:lpstr>
      <vt:lpstr>Pohádky</vt:lpstr>
      <vt:lpstr>Krátké povídky</vt:lpstr>
      <vt:lpstr>Delší povídky</vt:lpstr>
      <vt:lpstr>Babička</vt:lpstr>
      <vt:lpstr>Cestopisy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VY_32_INOVACE_53 ČJ  Božena Němcová</dc:title>
  <dc:creator>Božena Fajtová</dc:creator>
  <cp:lastModifiedBy>12RM</cp:lastModifiedBy>
  <cp:revision>51</cp:revision>
  <dcterms:created xsi:type="dcterms:W3CDTF">2011-06-29T14:08:27Z</dcterms:created>
  <dcterms:modified xsi:type="dcterms:W3CDTF">2011-08-28T12:50:33Z</dcterms:modified>
</cp:coreProperties>
</file>