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34" d="100"/>
          <a:sy n="34" d="100"/>
        </p:scale>
        <p:origin x="-55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737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440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040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854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142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862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954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539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914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023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049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56985-6081-4C23-95D9-0E026D6F9EFA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E19EF-5121-4495-AB4A-62E7560A12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727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pPr eaLnBrk="1" hangingPunct="1"/>
            <a:r>
              <a:rPr lang="cs-CZ" dirty="0" smtClean="0"/>
              <a:t>TVAROSLOVÍ 8 - 9 </a:t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VY_32_INOVACE_XIII-C-19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1997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1872208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TVOŘENÍ SLOVESNÝCH TVARŮ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2209800"/>
          </a:xfrm>
        </p:spPr>
        <p:txBody>
          <a:bodyPr/>
          <a:lstStyle/>
          <a:p>
            <a:r>
              <a:rPr lang="cs-CZ" dirty="0" smtClean="0"/>
              <a:t>KMEN PŘÍTOMNÝ A KMEN MINULÝ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727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SLOVESNÉ TVARY</a:t>
            </a:r>
            <a:endParaRPr lang="cs-CZ" b="1" u="sng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KMENE PŘÍTOMNÉHO</a:t>
            </a:r>
            <a:endParaRPr lang="cs-CZ" i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 </a:t>
            </a:r>
            <a:r>
              <a:rPr lang="cs-CZ" sz="3600" u="sng" dirty="0" smtClean="0"/>
              <a:t>přítomné</a:t>
            </a:r>
            <a:r>
              <a:rPr lang="cs-CZ" sz="3200" u="sng" dirty="0" smtClean="0"/>
              <a:t> tvary oznamovacího způsobu</a:t>
            </a:r>
          </a:p>
          <a:p>
            <a:r>
              <a:rPr lang="cs-CZ" sz="3200" u="sng" dirty="0" smtClean="0"/>
              <a:t>tvary rozkazovacího způsobu</a:t>
            </a:r>
          </a:p>
          <a:p>
            <a:r>
              <a:rPr lang="cs-CZ" sz="3200" u="sng" dirty="0" smtClean="0"/>
              <a:t>přechodník přítomný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KMENE MINULÉHO</a:t>
            </a:r>
            <a:endParaRPr lang="cs-CZ" i="1" u="sng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</a:t>
            </a:r>
            <a:r>
              <a:rPr lang="cs-CZ" sz="3600" u="sng" dirty="0" smtClean="0"/>
              <a:t>příčestí činné (minulé)</a:t>
            </a:r>
          </a:p>
          <a:p>
            <a:r>
              <a:rPr lang="cs-CZ" sz="3600" u="sng" dirty="0" smtClean="0"/>
              <a:t>příčestí trpné</a:t>
            </a:r>
          </a:p>
          <a:p>
            <a:r>
              <a:rPr lang="cs-CZ" sz="3600" u="sng" dirty="0" smtClean="0"/>
              <a:t>přechodník minulý</a:t>
            </a:r>
          </a:p>
          <a:p>
            <a:r>
              <a:rPr lang="cs-CZ" sz="3600" u="sng" dirty="0" smtClean="0"/>
              <a:t>infinitiv (neurčitý tvar)</a:t>
            </a:r>
          </a:p>
        </p:txBody>
      </p:sp>
    </p:spTree>
    <p:extLst>
      <p:ext uri="{BB962C8B-B14F-4D97-AF65-F5344CB8AC3E}">
        <p14:creationId xmlns:p14="http://schemas.microsoft.com/office/powerpoint/2010/main" val="267879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51216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00B050"/>
                </a:solidFill>
              </a:rPr>
              <a:t>SLOVESNÉ TVARY</a:t>
            </a:r>
            <a:r>
              <a:rPr lang="cs-CZ" sz="3600" b="1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i="1" u="sng" dirty="0" smtClean="0">
                <a:solidFill>
                  <a:srgbClr val="00B050"/>
                </a:solidFill>
              </a:rPr>
              <a:t>Z KMENE PŘÍTOMNÉHO</a:t>
            </a:r>
            <a:r>
              <a:rPr lang="cs-CZ" sz="3600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 přítomné tvary oznamovacího způsobu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</a:t>
            </a:r>
            <a:r>
              <a:rPr lang="cs-CZ" sz="2600" dirty="0" smtClean="0"/>
              <a:t>nedokonavých sloves – čas přítomný (</a:t>
            </a:r>
            <a:r>
              <a:rPr lang="cs-CZ" sz="2600" dirty="0" smtClean="0">
                <a:solidFill>
                  <a:srgbClr val="00B050"/>
                </a:solidFill>
              </a:rPr>
              <a:t>děl</a:t>
            </a:r>
            <a:r>
              <a:rPr lang="cs-CZ" sz="2600" dirty="0" smtClean="0"/>
              <a:t>-</a:t>
            </a:r>
            <a:r>
              <a:rPr lang="cs-CZ" sz="2600" dirty="0" err="1" smtClean="0"/>
              <a:t>ám</a:t>
            </a:r>
            <a:r>
              <a:rPr lang="cs-CZ" sz="2600" dirty="0" smtClean="0"/>
              <a:t>, </a:t>
            </a:r>
            <a:r>
              <a:rPr lang="cs-CZ" sz="2600" dirty="0" smtClean="0">
                <a:solidFill>
                  <a:srgbClr val="00B050"/>
                </a:solidFill>
              </a:rPr>
              <a:t>děl</a:t>
            </a:r>
            <a:r>
              <a:rPr lang="cs-CZ" sz="2600" dirty="0" smtClean="0"/>
              <a:t>-</a:t>
            </a:r>
            <a:r>
              <a:rPr lang="cs-CZ" sz="2600" dirty="0" err="1" smtClean="0"/>
              <a:t>áte</a:t>
            </a:r>
            <a:r>
              <a:rPr lang="cs-CZ" sz="2600" dirty="0" smtClean="0"/>
              <a:t>)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dokonavých sloves – čas budoucí(</a:t>
            </a:r>
            <a:r>
              <a:rPr lang="cs-CZ" sz="2600" dirty="0" smtClean="0">
                <a:solidFill>
                  <a:srgbClr val="00B050"/>
                </a:solidFill>
              </a:rPr>
              <a:t>uděl</a:t>
            </a:r>
            <a:r>
              <a:rPr lang="cs-CZ" sz="2600" dirty="0" smtClean="0"/>
              <a:t>-</a:t>
            </a:r>
            <a:r>
              <a:rPr lang="cs-CZ" sz="2600" dirty="0" err="1" smtClean="0"/>
              <a:t>áme</a:t>
            </a:r>
            <a:r>
              <a:rPr lang="cs-CZ" sz="2600" dirty="0" smtClean="0"/>
              <a:t>, </a:t>
            </a:r>
            <a:r>
              <a:rPr lang="cs-CZ" sz="2600" dirty="0" smtClean="0">
                <a:solidFill>
                  <a:srgbClr val="00B050"/>
                </a:solidFill>
              </a:rPr>
              <a:t>uděl</a:t>
            </a:r>
            <a:r>
              <a:rPr lang="cs-CZ" sz="2600" dirty="0" smtClean="0"/>
              <a:t>-</a:t>
            </a:r>
            <a:r>
              <a:rPr lang="cs-CZ" sz="2600" dirty="0" err="1" smtClean="0"/>
              <a:t>ají</a:t>
            </a:r>
            <a:r>
              <a:rPr lang="cs-CZ" sz="2600" dirty="0" smtClean="0"/>
              <a:t>)</a:t>
            </a:r>
          </a:p>
          <a:p>
            <a:r>
              <a:rPr lang="cs-CZ" sz="3000" b="1" u="sng" dirty="0" smtClean="0">
                <a:solidFill>
                  <a:schemeClr val="accent3">
                    <a:lumMod val="50000"/>
                  </a:schemeClr>
                </a:solidFill>
              </a:rPr>
              <a:t>tvary rozkazovacího způsobu</a:t>
            </a:r>
          </a:p>
          <a:p>
            <a:pPr marL="0" indent="0">
              <a:buNone/>
            </a:pPr>
            <a:r>
              <a:rPr lang="cs-CZ" sz="3000" dirty="0" smtClean="0"/>
              <a:t>(</a:t>
            </a:r>
            <a:r>
              <a:rPr lang="cs-CZ" sz="3000" dirty="0" smtClean="0">
                <a:solidFill>
                  <a:srgbClr val="00B050"/>
                </a:solidFill>
              </a:rPr>
              <a:t>děl</a:t>
            </a:r>
            <a:r>
              <a:rPr lang="cs-CZ" sz="3000" dirty="0" smtClean="0"/>
              <a:t>-ej, </a:t>
            </a:r>
            <a:r>
              <a:rPr lang="cs-CZ" sz="3000" dirty="0" smtClean="0">
                <a:solidFill>
                  <a:srgbClr val="00B050"/>
                </a:solidFill>
              </a:rPr>
              <a:t>uděl</a:t>
            </a:r>
            <a:r>
              <a:rPr lang="cs-CZ" sz="3000" dirty="0" smtClean="0"/>
              <a:t>-ej, </a:t>
            </a:r>
            <a:r>
              <a:rPr lang="cs-CZ" sz="3000" dirty="0" smtClean="0">
                <a:solidFill>
                  <a:srgbClr val="00B050"/>
                </a:solidFill>
              </a:rPr>
              <a:t>děl</a:t>
            </a:r>
            <a:r>
              <a:rPr lang="cs-CZ" sz="3000" dirty="0" smtClean="0"/>
              <a:t>-</a:t>
            </a:r>
            <a:r>
              <a:rPr lang="cs-CZ" sz="3000" dirty="0" err="1" smtClean="0"/>
              <a:t>ejte</a:t>
            </a:r>
            <a:r>
              <a:rPr lang="cs-CZ" sz="3000" dirty="0" smtClean="0"/>
              <a:t>)</a:t>
            </a:r>
          </a:p>
          <a:p>
            <a:r>
              <a:rPr lang="cs-CZ" sz="3000" dirty="0" smtClean="0"/>
              <a:t> </a:t>
            </a:r>
            <a:r>
              <a:rPr lang="cs-CZ" sz="3000" b="1" u="sng" dirty="0" smtClean="0">
                <a:solidFill>
                  <a:schemeClr val="accent3">
                    <a:lumMod val="50000"/>
                  </a:schemeClr>
                </a:solidFill>
              </a:rPr>
              <a:t>přechodník přítomný</a:t>
            </a:r>
          </a:p>
          <a:p>
            <a:pPr marL="0" indent="0">
              <a:buNone/>
            </a:pPr>
            <a:r>
              <a:rPr lang="cs-CZ" sz="3000" dirty="0" smtClean="0"/>
              <a:t>(</a:t>
            </a:r>
            <a:r>
              <a:rPr lang="cs-CZ" sz="3000" dirty="0" smtClean="0">
                <a:solidFill>
                  <a:srgbClr val="00B050"/>
                </a:solidFill>
              </a:rPr>
              <a:t>děl</a:t>
            </a:r>
            <a:r>
              <a:rPr lang="cs-CZ" sz="3000" dirty="0" smtClean="0"/>
              <a:t>-</a:t>
            </a:r>
            <a:r>
              <a:rPr lang="cs-CZ" sz="3000" dirty="0" err="1" smtClean="0"/>
              <a:t>aje</a:t>
            </a:r>
            <a:r>
              <a:rPr lang="cs-CZ" sz="3000" dirty="0" smtClean="0"/>
              <a:t>, </a:t>
            </a:r>
            <a:r>
              <a:rPr lang="cs-CZ" sz="3000" dirty="0" smtClean="0">
                <a:solidFill>
                  <a:srgbClr val="00B050"/>
                </a:solidFill>
              </a:rPr>
              <a:t>děl</a:t>
            </a:r>
            <a:r>
              <a:rPr lang="cs-CZ" sz="3000" dirty="0" smtClean="0"/>
              <a:t>-</a:t>
            </a:r>
            <a:r>
              <a:rPr lang="cs-CZ" sz="3000" dirty="0" err="1" smtClean="0"/>
              <a:t>ajíc</a:t>
            </a:r>
            <a:r>
              <a:rPr lang="cs-CZ" sz="3000" dirty="0" smtClean="0"/>
              <a:t>, </a:t>
            </a:r>
            <a:r>
              <a:rPr lang="cs-CZ" sz="3000" dirty="0" smtClean="0">
                <a:solidFill>
                  <a:srgbClr val="00B050"/>
                </a:solidFill>
              </a:rPr>
              <a:t>děl</a:t>
            </a:r>
            <a:r>
              <a:rPr lang="cs-CZ" sz="3000" dirty="0" smtClean="0"/>
              <a:t>-</a:t>
            </a:r>
            <a:r>
              <a:rPr lang="cs-CZ" sz="3000" dirty="0" err="1" smtClean="0"/>
              <a:t>ajíce</a:t>
            </a:r>
            <a:r>
              <a:rPr lang="cs-CZ" sz="3000" dirty="0" smtClean="0"/>
              <a:t>)</a:t>
            </a:r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36334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sz="4000" b="1" i="1" u="sng" dirty="0" smtClean="0">
                <a:solidFill>
                  <a:schemeClr val="accent6"/>
                </a:solidFill>
              </a:rPr>
              <a:t>SLOVESNÉ TVARY Z KMENE MINULÉHO</a:t>
            </a:r>
            <a:r>
              <a:rPr lang="cs-CZ" i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i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příčestí činné (minulé)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smtClean="0">
                <a:solidFill>
                  <a:schemeClr val="accent6"/>
                </a:solidFill>
              </a:rPr>
              <a:t>děla</a:t>
            </a:r>
            <a:r>
              <a:rPr lang="cs-CZ" dirty="0" smtClean="0"/>
              <a:t>-l, </a:t>
            </a:r>
            <a:r>
              <a:rPr lang="cs-CZ" dirty="0" err="1" smtClean="0">
                <a:solidFill>
                  <a:schemeClr val="accent6"/>
                </a:solidFill>
              </a:rPr>
              <a:t>uděla</a:t>
            </a:r>
            <a:r>
              <a:rPr lang="cs-CZ" dirty="0" smtClean="0"/>
              <a:t>-la, </a:t>
            </a:r>
            <a:r>
              <a:rPr lang="cs-CZ" dirty="0" err="1" smtClean="0">
                <a:solidFill>
                  <a:schemeClr val="accent6"/>
                </a:solidFill>
              </a:rPr>
              <a:t>uděla</a:t>
            </a:r>
            <a:r>
              <a:rPr lang="cs-CZ" dirty="0" err="1" smtClean="0"/>
              <a:t>-li</a:t>
            </a:r>
            <a:r>
              <a:rPr lang="cs-CZ" dirty="0" smtClean="0"/>
              <a:t>)</a:t>
            </a:r>
          </a:p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příčestí trpné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smtClean="0">
                <a:solidFill>
                  <a:schemeClr val="accent6"/>
                </a:solidFill>
              </a:rPr>
              <a:t>dělá</a:t>
            </a:r>
            <a:r>
              <a:rPr lang="cs-CZ" dirty="0" smtClean="0"/>
              <a:t>-n, </a:t>
            </a:r>
            <a:r>
              <a:rPr lang="cs-CZ" dirty="0" smtClean="0">
                <a:solidFill>
                  <a:schemeClr val="accent6"/>
                </a:solidFill>
              </a:rPr>
              <a:t>udělá</a:t>
            </a:r>
            <a:r>
              <a:rPr lang="cs-CZ" dirty="0" smtClean="0"/>
              <a:t>-n, </a:t>
            </a:r>
            <a:r>
              <a:rPr lang="cs-CZ" dirty="0" err="1" smtClean="0">
                <a:solidFill>
                  <a:schemeClr val="accent6"/>
                </a:solidFill>
              </a:rPr>
              <a:t>zali</a:t>
            </a:r>
            <a:r>
              <a:rPr lang="cs-CZ" dirty="0" smtClean="0"/>
              <a:t>-t, </a:t>
            </a:r>
            <a:r>
              <a:rPr lang="cs-CZ" dirty="0" err="1" smtClean="0">
                <a:solidFill>
                  <a:schemeClr val="accent6"/>
                </a:solidFill>
              </a:rPr>
              <a:t>zali</a:t>
            </a:r>
            <a:r>
              <a:rPr lang="cs-CZ" dirty="0" smtClean="0"/>
              <a:t>-to)</a:t>
            </a:r>
          </a:p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přechodník minulý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>
                <a:solidFill>
                  <a:schemeClr val="accent6"/>
                </a:solidFill>
              </a:rPr>
              <a:t>uděla</a:t>
            </a:r>
            <a:r>
              <a:rPr lang="cs-CZ" dirty="0" smtClean="0"/>
              <a:t>-v, </a:t>
            </a:r>
            <a:r>
              <a:rPr lang="cs-CZ" dirty="0" err="1" smtClean="0">
                <a:solidFill>
                  <a:schemeClr val="accent6"/>
                </a:solidFill>
              </a:rPr>
              <a:t>uděla</a:t>
            </a:r>
            <a:r>
              <a:rPr lang="cs-CZ" dirty="0" smtClean="0"/>
              <a:t>-vši, </a:t>
            </a:r>
            <a:r>
              <a:rPr lang="cs-CZ" dirty="0" err="1" smtClean="0">
                <a:solidFill>
                  <a:schemeClr val="accent6"/>
                </a:solidFill>
              </a:rPr>
              <a:t>uděla</a:t>
            </a:r>
            <a:r>
              <a:rPr lang="cs-CZ" dirty="0" smtClean="0"/>
              <a:t>-vše)</a:t>
            </a:r>
          </a:p>
          <a:p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infinitiv (neurčitý tvar)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smtClean="0">
                <a:solidFill>
                  <a:schemeClr val="accent6"/>
                </a:solidFill>
              </a:rPr>
              <a:t>děla</a:t>
            </a:r>
            <a:r>
              <a:rPr lang="cs-CZ" dirty="0" smtClean="0"/>
              <a:t>-t, </a:t>
            </a:r>
            <a:r>
              <a:rPr lang="cs-CZ" dirty="0" err="1" smtClean="0">
                <a:solidFill>
                  <a:schemeClr val="accent6"/>
                </a:solidFill>
              </a:rPr>
              <a:t>uděla</a:t>
            </a:r>
            <a:r>
              <a:rPr lang="cs-CZ" dirty="0" smtClean="0"/>
              <a:t>-t, </a:t>
            </a:r>
            <a:r>
              <a:rPr lang="cs-CZ" dirty="0" err="1" smtClean="0">
                <a:solidFill>
                  <a:schemeClr val="accent6"/>
                </a:solidFill>
              </a:rPr>
              <a:t>zalí</a:t>
            </a:r>
            <a:r>
              <a:rPr lang="cs-CZ" dirty="0" smtClean="0"/>
              <a:t>-t)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519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/>
                </a:solidFill>
              </a:rPr>
              <a:t>Tvoření slovesných tvarů</a:t>
            </a:r>
            <a:endParaRPr lang="cs-CZ" b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i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Kmen minulý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err="1" smtClean="0"/>
              <a:t>Pracova</a:t>
            </a:r>
            <a:r>
              <a:rPr lang="cs-CZ" b="1" u="sng" dirty="0" smtClean="0"/>
              <a:t>-t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pracova</a:t>
            </a:r>
            <a:r>
              <a:rPr lang="cs-CZ" dirty="0" smtClean="0"/>
              <a:t>-l, </a:t>
            </a:r>
            <a:r>
              <a:rPr lang="cs-CZ" dirty="0" err="1" smtClean="0">
                <a:solidFill>
                  <a:schemeClr val="accent6"/>
                </a:solidFill>
              </a:rPr>
              <a:t>pracova</a:t>
            </a:r>
            <a:r>
              <a:rPr lang="cs-CZ" dirty="0" err="1" smtClean="0"/>
              <a:t>-li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err="1">
                <a:solidFill>
                  <a:schemeClr val="accent6"/>
                </a:solidFill>
              </a:rPr>
              <a:t>p</a:t>
            </a:r>
            <a:r>
              <a:rPr lang="cs-CZ" dirty="0" err="1" smtClean="0">
                <a:solidFill>
                  <a:schemeClr val="accent6"/>
                </a:solidFill>
              </a:rPr>
              <a:t>racová</a:t>
            </a:r>
            <a:r>
              <a:rPr lang="cs-CZ" dirty="0" smtClean="0"/>
              <a:t>-n,  </a:t>
            </a:r>
            <a:r>
              <a:rPr lang="cs-CZ" dirty="0" err="1" smtClean="0">
                <a:solidFill>
                  <a:schemeClr val="accent6"/>
                </a:solidFill>
              </a:rPr>
              <a:t>pracová</a:t>
            </a:r>
            <a:r>
              <a:rPr lang="cs-CZ" dirty="0" smtClean="0"/>
              <a:t>-na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pracova</a:t>
            </a:r>
            <a:r>
              <a:rPr lang="cs-CZ" dirty="0" smtClean="0"/>
              <a:t>-v, </a:t>
            </a:r>
            <a:r>
              <a:rPr lang="cs-CZ" dirty="0" err="1" smtClean="0">
                <a:solidFill>
                  <a:schemeClr val="accent6"/>
                </a:solidFill>
              </a:rPr>
              <a:t>pracova</a:t>
            </a:r>
            <a:r>
              <a:rPr lang="cs-CZ" dirty="0" smtClean="0"/>
              <a:t>-vši</a:t>
            </a:r>
          </a:p>
          <a:p>
            <a:pPr marL="0" indent="0">
              <a:buNone/>
            </a:pPr>
            <a:r>
              <a:rPr lang="cs-CZ" b="1" u="sng" dirty="0" err="1" smtClean="0"/>
              <a:t>Zazpíva</a:t>
            </a:r>
            <a:r>
              <a:rPr lang="cs-CZ" b="1" u="sng" dirty="0" smtClean="0"/>
              <a:t>-t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zazpíva</a:t>
            </a:r>
            <a:r>
              <a:rPr lang="cs-CZ" dirty="0" smtClean="0"/>
              <a:t>-l, </a:t>
            </a:r>
            <a:r>
              <a:rPr lang="cs-CZ" dirty="0" err="1" smtClean="0">
                <a:solidFill>
                  <a:schemeClr val="accent6"/>
                </a:solidFill>
              </a:rPr>
              <a:t>zazpíva</a:t>
            </a:r>
            <a:r>
              <a:rPr lang="cs-CZ" dirty="0" err="1" smtClean="0"/>
              <a:t>-li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>
                <a:solidFill>
                  <a:schemeClr val="accent6"/>
                </a:solidFill>
              </a:rPr>
              <a:t>zazpívá</a:t>
            </a:r>
            <a:r>
              <a:rPr lang="cs-CZ" dirty="0" smtClean="0"/>
              <a:t>-n, </a:t>
            </a:r>
            <a:r>
              <a:rPr lang="cs-CZ" dirty="0" smtClean="0">
                <a:solidFill>
                  <a:schemeClr val="accent6"/>
                </a:solidFill>
              </a:rPr>
              <a:t>zazpívá</a:t>
            </a:r>
            <a:r>
              <a:rPr lang="cs-CZ" dirty="0" smtClean="0"/>
              <a:t>-na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zazpíva</a:t>
            </a:r>
            <a:r>
              <a:rPr lang="cs-CZ" dirty="0" smtClean="0"/>
              <a:t>-v,  </a:t>
            </a:r>
            <a:r>
              <a:rPr lang="cs-CZ" dirty="0" err="1" smtClean="0">
                <a:solidFill>
                  <a:schemeClr val="accent6"/>
                </a:solidFill>
              </a:rPr>
              <a:t>zazpíva</a:t>
            </a:r>
            <a:r>
              <a:rPr lang="cs-CZ" dirty="0" smtClean="0"/>
              <a:t>-vši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Kmen přítomný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Pracuj-e (3.os.č-j.)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pracuj</a:t>
            </a:r>
            <a:r>
              <a:rPr lang="cs-CZ" dirty="0" smtClean="0"/>
              <a:t>-e, </a:t>
            </a:r>
            <a:r>
              <a:rPr lang="cs-CZ" dirty="0" smtClean="0">
                <a:solidFill>
                  <a:srgbClr val="00B050"/>
                </a:solidFill>
              </a:rPr>
              <a:t>pracuj</a:t>
            </a:r>
            <a:r>
              <a:rPr lang="cs-CZ" dirty="0" smtClean="0"/>
              <a:t>-</a:t>
            </a:r>
            <a:r>
              <a:rPr lang="cs-CZ" dirty="0" err="1" smtClean="0"/>
              <a:t>eme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pracuj,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pracuj</a:t>
            </a:r>
            <a:r>
              <a:rPr lang="cs-CZ" dirty="0" smtClean="0"/>
              <a:t>-</a:t>
            </a:r>
            <a:r>
              <a:rPr lang="cs-CZ" dirty="0" err="1" smtClean="0"/>
              <a:t>te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pracuj</a:t>
            </a:r>
            <a:r>
              <a:rPr lang="cs-CZ" dirty="0" smtClean="0"/>
              <a:t>-e, </a:t>
            </a:r>
            <a:r>
              <a:rPr lang="cs-CZ" dirty="0" smtClean="0">
                <a:solidFill>
                  <a:srgbClr val="00B050"/>
                </a:solidFill>
              </a:rPr>
              <a:t>pracuj</a:t>
            </a:r>
            <a:r>
              <a:rPr lang="cs-CZ" dirty="0" smtClean="0"/>
              <a:t>-</a:t>
            </a:r>
            <a:r>
              <a:rPr lang="cs-CZ" dirty="0" err="1" smtClean="0"/>
              <a:t>íc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err="1" smtClean="0"/>
              <a:t>Zazpív</a:t>
            </a:r>
            <a:r>
              <a:rPr lang="cs-CZ" b="1" u="sng" dirty="0" smtClean="0"/>
              <a:t>-á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zazpív</a:t>
            </a:r>
            <a:r>
              <a:rPr lang="cs-CZ" dirty="0" smtClean="0"/>
              <a:t>-á, </a:t>
            </a:r>
            <a:r>
              <a:rPr lang="cs-CZ" dirty="0" err="1" smtClean="0">
                <a:solidFill>
                  <a:srgbClr val="00B050"/>
                </a:solidFill>
              </a:rPr>
              <a:t>zazpív</a:t>
            </a:r>
            <a:r>
              <a:rPr lang="cs-CZ" dirty="0" err="1" smtClean="0"/>
              <a:t>-áme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zazpív</a:t>
            </a:r>
            <a:r>
              <a:rPr lang="cs-CZ" dirty="0" smtClean="0"/>
              <a:t>-ej, </a:t>
            </a:r>
            <a:r>
              <a:rPr lang="cs-CZ" dirty="0" err="1" smtClean="0">
                <a:solidFill>
                  <a:srgbClr val="00B050"/>
                </a:solidFill>
              </a:rPr>
              <a:t>zazpív-</a:t>
            </a:r>
            <a:r>
              <a:rPr lang="cs-CZ" dirty="0" err="1" smtClean="0"/>
              <a:t>ejme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zazpív</a:t>
            </a:r>
            <a:r>
              <a:rPr lang="cs-CZ" dirty="0" err="1" smtClean="0"/>
              <a:t>-aje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zazpív</a:t>
            </a:r>
            <a:r>
              <a:rPr lang="cs-CZ" dirty="0" err="1" smtClean="0"/>
              <a:t>-ajíce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12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/>
                </a:solidFill>
              </a:rPr>
              <a:t>Tvoření slovesných tvarů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28800"/>
            <a:ext cx="4040188" cy="720079"/>
          </a:xfrm>
        </p:spPr>
        <p:txBody>
          <a:bodyPr/>
          <a:lstStyle/>
          <a:p>
            <a:pPr lvl="0"/>
            <a:r>
              <a:rPr lang="cs-CZ" sz="2800" i="1" u="sng" dirty="0">
                <a:solidFill>
                  <a:srgbClr val="F7964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Kmen minulý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204865"/>
            <a:ext cx="4040188" cy="3921298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Brá</a:t>
            </a:r>
            <a:r>
              <a:rPr lang="cs-CZ" b="1" u="sng" dirty="0" smtClean="0"/>
              <a:t>-t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bra</a:t>
            </a:r>
            <a:r>
              <a:rPr lang="cs-CZ" dirty="0" smtClean="0">
                <a:solidFill>
                  <a:schemeClr val="accent6"/>
                </a:solidFill>
              </a:rPr>
              <a:t>-</a:t>
            </a:r>
            <a:r>
              <a:rPr lang="cs-CZ" dirty="0" smtClean="0"/>
              <a:t>l, </a:t>
            </a:r>
            <a:r>
              <a:rPr lang="cs-CZ" dirty="0" err="1" smtClean="0">
                <a:solidFill>
                  <a:schemeClr val="accent6"/>
                </a:solidFill>
              </a:rPr>
              <a:t>bra</a:t>
            </a:r>
            <a:r>
              <a:rPr lang="cs-CZ" dirty="0" err="1" smtClean="0"/>
              <a:t>-li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chemeClr val="accent6"/>
                </a:solidFill>
              </a:rPr>
              <a:t>bra</a:t>
            </a:r>
            <a:r>
              <a:rPr lang="cs-CZ" dirty="0" smtClean="0"/>
              <a:t>-la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brá</a:t>
            </a:r>
            <a:r>
              <a:rPr lang="cs-CZ" dirty="0" smtClean="0"/>
              <a:t>-n, </a:t>
            </a:r>
            <a:r>
              <a:rPr lang="cs-CZ" dirty="0" err="1" smtClean="0">
                <a:solidFill>
                  <a:schemeClr val="accent6"/>
                </a:solidFill>
              </a:rPr>
              <a:t>brá</a:t>
            </a:r>
            <a:r>
              <a:rPr lang="cs-CZ" dirty="0" smtClean="0"/>
              <a:t>-na, </a:t>
            </a:r>
            <a:r>
              <a:rPr lang="cs-CZ" dirty="0" err="1" smtClean="0">
                <a:solidFill>
                  <a:schemeClr val="accent6"/>
                </a:solidFill>
              </a:rPr>
              <a:t>brá</a:t>
            </a:r>
            <a:r>
              <a:rPr lang="cs-CZ" dirty="0" err="1" smtClean="0"/>
              <a:t>-ny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bra</a:t>
            </a:r>
            <a:r>
              <a:rPr lang="cs-CZ" dirty="0" smtClean="0"/>
              <a:t>-v, </a:t>
            </a:r>
            <a:r>
              <a:rPr lang="cs-CZ" dirty="0" err="1" smtClean="0">
                <a:solidFill>
                  <a:schemeClr val="accent6"/>
                </a:solidFill>
              </a:rPr>
              <a:t>bra</a:t>
            </a:r>
            <a:r>
              <a:rPr lang="cs-CZ" dirty="0" smtClean="0"/>
              <a:t>-vši, </a:t>
            </a:r>
            <a:r>
              <a:rPr lang="cs-CZ" dirty="0" err="1" smtClean="0">
                <a:solidFill>
                  <a:schemeClr val="accent6"/>
                </a:solidFill>
              </a:rPr>
              <a:t>bra</a:t>
            </a:r>
            <a:r>
              <a:rPr lang="cs-CZ" dirty="0" smtClean="0"/>
              <a:t>-vše</a:t>
            </a:r>
          </a:p>
          <a:p>
            <a:pPr marL="0" indent="0">
              <a:buNone/>
            </a:pPr>
            <a:r>
              <a:rPr lang="cs-CZ" b="1" u="sng" dirty="0" err="1" smtClean="0"/>
              <a:t>Natisk</a:t>
            </a:r>
            <a:r>
              <a:rPr lang="cs-CZ" b="1" u="sng" dirty="0" smtClean="0"/>
              <a:t>-</a:t>
            </a:r>
            <a:r>
              <a:rPr lang="cs-CZ" b="1" i="1" u="sng" dirty="0" err="1" smtClean="0"/>
              <a:t>nou</a:t>
            </a:r>
            <a:r>
              <a:rPr lang="cs-CZ" b="1" u="sng" dirty="0" smtClean="0"/>
              <a:t>-t</a:t>
            </a:r>
          </a:p>
          <a:p>
            <a:pPr>
              <a:buFont typeface="Wingdings" pitchFamily="2" charset="2"/>
              <a:buChar char="§"/>
            </a:pPr>
            <a:r>
              <a:rPr lang="cs-CZ" b="1" u="sng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natisk</a:t>
            </a:r>
            <a:r>
              <a:rPr lang="cs-CZ" dirty="0" smtClean="0"/>
              <a:t>-l, </a:t>
            </a:r>
            <a:r>
              <a:rPr lang="cs-CZ" dirty="0" smtClean="0">
                <a:solidFill>
                  <a:schemeClr val="accent6"/>
                </a:solidFill>
              </a:rPr>
              <a:t>natiskl</a:t>
            </a:r>
            <a:r>
              <a:rPr lang="cs-CZ" dirty="0" smtClean="0"/>
              <a:t>-i, </a:t>
            </a:r>
            <a:r>
              <a:rPr lang="cs-CZ" dirty="0" smtClean="0">
                <a:solidFill>
                  <a:schemeClr val="accent6"/>
                </a:solidFill>
              </a:rPr>
              <a:t>natiskl</a:t>
            </a:r>
            <a:r>
              <a:rPr lang="cs-CZ" dirty="0" smtClean="0"/>
              <a:t>-a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>
                <a:solidFill>
                  <a:schemeClr val="accent6"/>
                </a:solidFill>
              </a:rPr>
              <a:t>nati</a:t>
            </a:r>
            <a:r>
              <a:rPr lang="cs-CZ" b="1" i="1" dirty="0" smtClean="0">
                <a:solidFill>
                  <a:schemeClr val="accent6"/>
                </a:solidFill>
              </a:rPr>
              <a:t>št</a:t>
            </a:r>
            <a:r>
              <a:rPr lang="cs-CZ" dirty="0" smtClean="0">
                <a:solidFill>
                  <a:schemeClr val="accent6"/>
                </a:solidFill>
              </a:rPr>
              <a:t>ě</a:t>
            </a:r>
            <a:r>
              <a:rPr lang="cs-CZ" dirty="0" smtClean="0"/>
              <a:t>n, </a:t>
            </a:r>
            <a:r>
              <a:rPr lang="cs-CZ" dirty="0" err="1" smtClean="0">
                <a:solidFill>
                  <a:schemeClr val="accent6"/>
                </a:solidFill>
              </a:rPr>
              <a:t>natisk-</a:t>
            </a:r>
            <a:r>
              <a:rPr lang="cs-CZ" b="1" i="1" dirty="0" err="1" smtClean="0">
                <a:solidFill>
                  <a:schemeClr val="accent6"/>
                </a:solidFill>
              </a:rPr>
              <a:t>nu</a:t>
            </a:r>
            <a:r>
              <a:rPr lang="cs-CZ" dirty="0" err="1" smtClean="0"/>
              <a:t>t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natisk-</a:t>
            </a:r>
            <a:r>
              <a:rPr lang="cs-CZ" b="1" i="1" dirty="0" err="1" smtClean="0">
                <a:solidFill>
                  <a:schemeClr val="accent6"/>
                </a:solidFill>
              </a:rPr>
              <a:t>nu</a:t>
            </a:r>
            <a:r>
              <a:rPr lang="cs-CZ" dirty="0" err="1" smtClean="0"/>
              <a:t>v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chemeClr val="accent6"/>
                </a:solidFill>
              </a:rPr>
              <a:t>natisk-</a:t>
            </a:r>
            <a:r>
              <a:rPr lang="cs-CZ" b="1" i="1" dirty="0" err="1" smtClean="0">
                <a:solidFill>
                  <a:schemeClr val="accent6"/>
                </a:solidFill>
              </a:rPr>
              <a:t>nu</a:t>
            </a:r>
            <a:r>
              <a:rPr lang="cs-CZ" dirty="0" err="1" smtClean="0"/>
              <a:t>vši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96752"/>
            <a:ext cx="4041775" cy="1224136"/>
          </a:xfrm>
        </p:spPr>
        <p:txBody>
          <a:bodyPr/>
          <a:lstStyle/>
          <a:p>
            <a:r>
              <a:rPr lang="cs-CZ" sz="2800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Kmen přítomný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Ber-e (3.os.č.j.)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-e,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-</a:t>
            </a:r>
            <a:r>
              <a:rPr lang="cs-CZ" dirty="0" err="1" smtClean="0"/>
              <a:t>eme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-ou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-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-</a:t>
            </a:r>
            <a:r>
              <a:rPr lang="cs-CZ" dirty="0" err="1" smtClean="0"/>
              <a:t>te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-a,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-</a:t>
            </a:r>
            <a:r>
              <a:rPr lang="cs-CZ" dirty="0" err="1" smtClean="0"/>
              <a:t>ouc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ber</a:t>
            </a:r>
            <a:r>
              <a:rPr lang="cs-CZ" dirty="0" smtClean="0"/>
              <a:t>-</a:t>
            </a:r>
            <a:r>
              <a:rPr lang="cs-CZ" dirty="0" err="1" smtClean="0"/>
              <a:t>ouce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err="1" smtClean="0"/>
              <a:t>Natiskn</a:t>
            </a:r>
            <a:r>
              <a:rPr lang="cs-CZ" b="1" u="sng" dirty="0" smtClean="0"/>
              <a:t>-e (3.os.č.j.)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natiskn</a:t>
            </a:r>
            <a:r>
              <a:rPr lang="cs-CZ" dirty="0" smtClean="0"/>
              <a:t>-e, </a:t>
            </a:r>
            <a:r>
              <a:rPr lang="cs-CZ" dirty="0" err="1" smtClean="0">
                <a:solidFill>
                  <a:srgbClr val="00B050"/>
                </a:solidFill>
              </a:rPr>
              <a:t>natiskn</a:t>
            </a:r>
            <a:r>
              <a:rPr lang="cs-CZ" dirty="0" smtClean="0"/>
              <a:t>-ou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natiskn</a:t>
            </a:r>
            <a:r>
              <a:rPr lang="cs-CZ" dirty="0" smtClean="0"/>
              <a:t>-i, </a:t>
            </a:r>
            <a:r>
              <a:rPr lang="cs-CZ" dirty="0" err="1" smtClean="0">
                <a:solidFill>
                  <a:srgbClr val="00B050"/>
                </a:solidFill>
              </a:rPr>
              <a:t>natiskn</a:t>
            </a:r>
            <a:r>
              <a:rPr lang="cs-CZ" dirty="0" err="1" smtClean="0"/>
              <a:t>-ěte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natiskn</a:t>
            </a:r>
            <a:r>
              <a:rPr lang="cs-CZ" dirty="0" smtClean="0"/>
              <a:t>-a, </a:t>
            </a:r>
            <a:r>
              <a:rPr lang="cs-CZ" dirty="0" err="1" smtClean="0">
                <a:solidFill>
                  <a:srgbClr val="00B050"/>
                </a:solidFill>
              </a:rPr>
              <a:t>natiskn</a:t>
            </a:r>
            <a:r>
              <a:rPr lang="cs-CZ" dirty="0" err="1" smtClean="0"/>
              <a:t>-ouc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81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/>
                </a:solidFill>
              </a:rPr>
              <a:t>Tvoření slovesných tvarů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i="1" u="sng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Kmen minulý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Sáze-t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chemeClr val="accent6"/>
                </a:solidFill>
              </a:rPr>
              <a:t>sáze</a:t>
            </a:r>
            <a:r>
              <a:rPr lang="cs-CZ" dirty="0" smtClean="0"/>
              <a:t>-l, </a:t>
            </a:r>
            <a:r>
              <a:rPr lang="cs-CZ" dirty="0" smtClean="0">
                <a:solidFill>
                  <a:schemeClr val="accent6"/>
                </a:solidFill>
              </a:rPr>
              <a:t>sáze</a:t>
            </a:r>
            <a:r>
              <a:rPr lang="cs-CZ" dirty="0" smtClean="0"/>
              <a:t>-</a:t>
            </a:r>
            <a:r>
              <a:rPr lang="cs-CZ" dirty="0" err="1" smtClean="0"/>
              <a:t>li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/>
                </a:solidFill>
              </a:rPr>
              <a:t>sáze</a:t>
            </a:r>
            <a:r>
              <a:rPr lang="cs-CZ" dirty="0" smtClean="0"/>
              <a:t>-la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>
                <a:solidFill>
                  <a:schemeClr val="accent6"/>
                </a:solidFill>
              </a:rPr>
              <a:t>s</a:t>
            </a:r>
            <a:r>
              <a:rPr lang="cs-CZ" dirty="0" smtClean="0">
                <a:solidFill>
                  <a:schemeClr val="accent6"/>
                </a:solidFill>
              </a:rPr>
              <a:t>áze</a:t>
            </a:r>
            <a:r>
              <a:rPr lang="cs-CZ" dirty="0" smtClean="0"/>
              <a:t>-n, </a:t>
            </a:r>
            <a:r>
              <a:rPr lang="cs-CZ" dirty="0" smtClean="0">
                <a:solidFill>
                  <a:schemeClr val="accent6"/>
                </a:solidFill>
              </a:rPr>
              <a:t>sáze</a:t>
            </a:r>
            <a:r>
              <a:rPr lang="cs-CZ" dirty="0" smtClean="0"/>
              <a:t>-</a:t>
            </a:r>
            <a:r>
              <a:rPr lang="cs-CZ" dirty="0" err="1" smtClean="0"/>
              <a:t>ny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/>
                </a:solidFill>
              </a:rPr>
              <a:t>sáze</a:t>
            </a:r>
            <a:r>
              <a:rPr lang="cs-CZ" dirty="0" smtClean="0"/>
              <a:t>-na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>
                <a:solidFill>
                  <a:schemeClr val="accent6"/>
                </a:solidFill>
              </a:rPr>
              <a:t>sáze</a:t>
            </a:r>
            <a:r>
              <a:rPr lang="cs-CZ" dirty="0" smtClean="0"/>
              <a:t>-v, </a:t>
            </a:r>
            <a:r>
              <a:rPr lang="cs-CZ" dirty="0" smtClean="0">
                <a:solidFill>
                  <a:schemeClr val="accent6"/>
                </a:solidFill>
              </a:rPr>
              <a:t>sáze</a:t>
            </a:r>
            <a:r>
              <a:rPr lang="cs-CZ" dirty="0" smtClean="0"/>
              <a:t>-vši, </a:t>
            </a:r>
            <a:r>
              <a:rPr lang="cs-CZ" dirty="0" smtClean="0">
                <a:solidFill>
                  <a:schemeClr val="accent6"/>
                </a:solidFill>
              </a:rPr>
              <a:t>sáze</a:t>
            </a:r>
            <a:r>
              <a:rPr lang="cs-CZ" dirty="0" smtClean="0"/>
              <a:t>-vše</a:t>
            </a:r>
          </a:p>
          <a:p>
            <a:pPr marL="0" indent="0">
              <a:buNone/>
            </a:pPr>
            <a:r>
              <a:rPr lang="cs-CZ" b="1" u="sng" dirty="0" err="1" smtClean="0"/>
              <a:t>Poprosi</a:t>
            </a:r>
            <a:r>
              <a:rPr lang="cs-CZ" b="1" u="sng" dirty="0" smtClean="0"/>
              <a:t>-t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poprosi</a:t>
            </a:r>
            <a:r>
              <a:rPr lang="cs-CZ" dirty="0" smtClean="0"/>
              <a:t>-l, </a:t>
            </a:r>
            <a:r>
              <a:rPr lang="cs-CZ" dirty="0" err="1" smtClean="0">
                <a:solidFill>
                  <a:schemeClr val="accent6"/>
                </a:solidFill>
              </a:rPr>
              <a:t>poprosi</a:t>
            </a:r>
            <a:r>
              <a:rPr lang="cs-CZ" dirty="0" smtClean="0"/>
              <a:t>-la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poproš</a:t>
            </a:r>
            <a:r>
              <a:rPr lang="cs-CZ" dirty="0" smtClean="0"/>
              <a:t>-en, </a:t>
            </a:r>
            <a:r>
              <a:rPr lang="cs-CZ" dirty="0" err="1" smtClean="0">
                <a:solidFill>
                  <a:schemeClr val="accent6"/>
                </a:solidFill>
              </a:rPr>
              <a:t>poproš</a:t>
            </a:r>
            <a:r>
              <a:rPr lang="cs-CZ" dirty="0" err="1" smtClean="0"/>
              <a:t>-ena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poprosi</a:t>
            </a:r>
            <a:r>
              <a:rPr lang="cs-CZ" dirty="0" smtClean="0"/>
              <a:t>-v, </a:t>
            </a:r>
            <a:r>
              <a:rPr lang="cs-CZ" dirty="0" err="1" smtClean="0">
                <a:solidFill>
                  <a:schemeClr val="accent6"/>
                </a:solidFill>
              </a:rPr>
              <a:t>poprosi</a:t>
            </a:r>
            <a:r>
              <a:rPr lang="cs-CZ" dirty="0" smtClean="0"/>
              <a:t>-vše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800" b="0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Kmen přítomný</a:t>
            </a:r>
            <a:endParaRPr lang="cs-CZ" sz="2800" b="0" i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Sáz</a:t>
            </a:r>
            <a:r>
              <a:rPr lang="cs-CZ" b="1" u="sng" dirty="0" smtClean="0"/>
              <a:t>-í (3.os.č.j.)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smtClean="0"/>
              <a:t>-í,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err="1" smtClean="0"/>
              <a:t>-íte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err="1" smtClean="0"/>
              <a:t>-ejí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smtClean="0"/>
              <a:t>-ej,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err="1" smtClean="0"/>
              <a:t>-ejte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err="1" smtClean="0"/>
              <a:t>-ejme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err="1" smtClean="0"/>
              <a:t>-eje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err="1" smtClean="0"/>
              <a:t>-ejíc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sáz</a:t>
            </a:r>
            <a:r>
              <a:rPr lang="cs-CZ" dirty="0" err="1" smtClean="0"/>
              <a:t>-ejíce</a:t>
            </a: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Popros-í (3.os.č.j.)</a:t>
            </a:r>
          </a:p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popros</a:t>
            </a:r>
            <a:r>
              <a:rPr lang="cs-CZ" dirty="0" smtClean="0"/>
              <a:t>-</a:t>
            </a:r>
            <a:r>
              <a:rPr lang="cs-CZ" dirty="0" err="1" smtClean="0"/>
              <a:t>ím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popros</a:t>
            </a:r>
            <a:r>
              <a:rPr lang="cs-CZ" dirty="0" smtClean="0"/>
              <a:t>-</a:t>
            </a:r>
            <a:r>
              <a:rPr lang="cs-CZ" dirty="0" err="1" smtClean="0"/>
              <a:t>íš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popros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popros</a:t>
            </a:r>
            <a:r>
              <a:rPr lang="cs-CZ" dirty="0" smtClean="0"/>
              <a:t>-</a:t>
            </a:r>
            <a:r>
              <a:rPr lang="cs-CZ" dirty="0" err="1" smtClean="0"/>
              <a:t>te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popros</a:t>
            </a:r>
            <a:r>
              <a:rPr lang="cs-CZ" dirty="0" smtClean="0"/>
              <a:t>-</a:t>
            </a:r>
            <a:r>
              <a:rPr lang="cs-CZ" dirty="0" err="1" smtClean="0"/>
              <a:t>íc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popros</a:t>
            </a:r>
            <a:r>
              <a:rPr lang="cs-CZ" dirty="0" smtClean="0"/>
              <a:t>-</a:t>
            </a:r>
            <a:r>
              <a:rPr lang="cs-CZ" dirty="0" err="1" smtClean="0"/>
              <a:t>íce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50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POZNÁMKY</a:t>
            </a:r>
            <a:endParaRPr lang="cs-CZ" u="sng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pro prezentaci přehledu slovesných tvarů a pochopení existence různých tvarů jednoho slovesa</a:t>
            </a:r>
          </a:p>
          <a:p>
            <a:r>
              <a:rPr lang="cs-CZ" dirty="0" smtClean="0"/>
              <a:t>Podle uvedených příkladů je možné nacvičovat tvoření slovesných tvarů a </a:t>
            </a:r>
            <a:r>
              <a:rPr lang="cs-CZ" smtClean="0"/>
              <a:t>vyhledávání slovesného kmene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32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390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TVAROSLOVÍ 8 - 9  </vt:lpstr>
      <vt:lpstr>TVOŘENÍ SLOVESNÝCH TVARŮ</vt:lpstr>
      <vt:lpstr>SLOVESNÉ TVARY</vt:lpstr>
      <vt:lpstr>SLOVESNÉ TVARY Z KMENE PŘÍTOMNÉHO </vt:lpstr>
      <vt:lpstr>SLOVESNÉ TVARY Z KMENE MINULÉHO </vt:lpstr>
      <vt:lpstr>Tvoření slovesných tvarů</vt:lpstr>
      <vt:lpstr>Tvoření slovesných tvarů</vt:lpstr>
      <vt:lpstr>Tvoření slovesných tvarů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TVOŘENÍ SLOVESNÝCH TVARŮ</dc:title>
  <dc:creator>Renata Krejčíková</dc:creator>
  <cp:lastModifiedBy>Renata Krejčíková</cp:lastModifiedBy>
  <cp:revision>15</cp:revision>
  <dcterms:created xsi:type="dcterms:W3CDTF">2012-05-06T12:00:24Z</dcterms:created>
  <dcterms:modified xsi:type="dcterms:W3CDTF">2012-06-26T17:11:21Z</dcterms:modified>
</cp:coreProperties>
</file>