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1" r:id="rId3"/>
    <p:sldId id="256" r:id="rId4"/>
    <p:sldId id="257" r:id="rId5"/>
    <p:sldId id="258" r:id="rId6"/>
    <p:sldId id="259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23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3ED25-B48B-4792-A54B-66A07EA86168}" type="datetimeFigureOut">
              <a:rPr lang="cs-CZ" smtClean="0"/>
              <a:t>17.11.2012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0E358-400C-49BA-8501-C39A746D31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2975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3ED25-B48B-4792-A54B-66A07EA86168}" type="datetimeFigureOut">
              <a:rPr lang="cs-CZ" smtClean="0"/>
              <a:t>17.11.2012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0E358-400C-49BA-8501-C39A746D31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13793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3ED25-B48B-4792-A54B-66A07EA86168}" type="datetimeFigureOut">
              <a:rPr lang="cs-CZ" smtClean="0"/>
              <a:t>17.11.2012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0E358-400C-49BA-8501-C39A746D31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83380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3ED25-B48B-4792-A54B-66A07EA86168}" type="datetimeFigureOut">
              <a:rPr lang="cs-CZ" smtClean="0"/>
              <a:t>17.11.2012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0E358-400C-49BA-8501-C39A746D31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65480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3ED25-B48B-4792-A54B-66A07EA86168}" type="datetimeFigureOut">
              <a:rPr lang="cs-CZ" smtClean="0"/>
              <a:t>17.11.2012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0E358-400C-49BA-8501-C39A746D31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35270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3ED25-B48B-4792-A54B-66A07EA86168}" type="datetimeFigureOut">
              <a:rPr lang="cs-CZ" smtClean="0"/>
              <a:t>17.11.2012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0E358-400C-49BA-8501-C39A746D31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79795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3ED25-B48B-4792-A54B-66A07EA86168}" type="datetimeFigureOut">
              <a:rPr lang="cs-CZ" smtClean="0"/>
              <a:t>17.11.2012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0E358-400C-49BA-8501-C39A746D31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4230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3ED25-B48B-4792-A54B-66A07EA86168}" type="datetimeFigureOut">
              <a:rPr lang="cs-CZ" smtClean="0"/>
              <a:t>17.11.2012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0E358-400C-49BA-8501-C39A746D31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87485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3ED25-B48B-4792-A54B-66A07EA86168}" type="datetimeFigureOut">
              <a:rPr lang="cs-CZ" smtClean="0"/>
              <a:t>17.11.2012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0E358-400C-49BA-8501-C39A746D31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28539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3ED25-B48B-4792-A54B-66A07EA86168}" type="datetimeFigureOut">
              <a:rPr lang="cs-CZ" smtClean="0"/>
              <a:t>17.11.2012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0E358-400C-49BA-8501-C39A746D31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97939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3ED25-B48B-4792-A54B-66A07EA86168}" type="datetimeFigureOut">
              <a:rPr lang="cs-CZ" smtClean="0"/>
              <a:t>17.11.2012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0E358-400C-49BA-8501-C39A746D31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73435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E3ED25-B48B-4792-A54B-66A07EA86168}" type="datetimeFigureOut">
              <a:rPr lang="cs-CZ" smtClean="0"/>
              <a:t>17.11.2012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50E358-400C-49BA-8501-C39A746D31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22780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19113" y="692150"/>
            <a:ext cx="7775575" cy="2016125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VĚTNÉ ČLENY 7 -9 </a:t>
            </a:r>
            <a:br>
              <a:rPr lang="cs-CZ" dirty="0" smtClean="0"/>
            </a:br>
            <a:r>
              <a:rPr lang="cs-CZ" b="1" u="sng" dirty="0">
                <a:solidFill>
                  <a:schemeClr val="tx2">
                    <a:lumMod val="75000"/>
                  </a:schemeClr>
                </a:solidFill>
              </a:rPr>
              <a:t>PŘÍSUDEK</a:t>
            </a:r>
            <a:br>
              <a:rPr lang="cs-CZ" b="1" u="sng" dirty="0">
                <a:solidFill>
                  <a:schemeClr val="tx2">
                    <a:lumMod val="75000"/>
                  </a:schemeClr>
                </a:solidFill>
              </a:rPr>
            </a:br>
            <a:endParaRPr lang="cs-CZ" dirty="0" smtClean="0"/>
          </a:p>
        </p:txBody>
      </p:sp>
      <p:pic>
        <p:nvPicPr>
          <p:cNvPr id="2051" name="Picture 3"/>
          <p:cNvPicPr>
            <a:picLocks noGrp="1" noChangeAspect="1" noChangeArrowheads="1"/>
          </p:cNvPicPr>
          <p:nvPr>
            <p:ph type="subTitle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1188" y="5661025"/>
            <a:ext cx="8064500" cy="742950"/>
          </a:xfrm>
        </p:spPr>
      </p:pic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827088" y="4581525"/>
            <a:ext cx="72009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cs-CZ" sz="2400" b="1" smtClean="0"/>
              <a:t>VY_32_INOVACE_X-C-04</a:t>
            </a:r>
            <a:endParaRPr lang="cs-CZ" sz="2400" b="1"/>
          </a:p>
        </p:txBody>
      </p:sp>
    </p:spTree>
    <p:extLst>
      <p:ext uri="{BB962C8B-B14F-4D97-AF65-F5344CB8AC3E}">
        <p14:creationId xmlns:p14="http://schemas.microsoft.com/office/powerpoint/2010/main" val="2731852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611560" y="1196752"/>
            <a:ext cx="7772400" cy="1728192"/>
          </a:xfrm>
        </p:spPr>
        <p:txBody>
          <a:bodyPr/>
          <a:lstStyle/>
          <a:p>
            <a:r>
              <a:rPr lang="cs-CZ" dirty="0" smtClean="0"/>
              <a:t>ZÁKLADNÍ VĚTNÉ ČLENY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1371600" y="3501008"/>
            <a:ext cx="6400800" cy="1728192"/>
          </a:xfrm>
        </p:spPr>
        <p:txBody>
          <a:bodyPr>
            <a:normAutofit/>
          </a:bodyPr>
          <a:lstStyle/>
          <a:p>
            <a:r>
              <a:rPr lang="cs-CZ" sz="5400" b="1" u="sng" dirty="0" smtClean="0">
                <a:solidFill>
                  <a:schemeClr val="tx2">
                    <a:lumMod val="75000"/>
                  </a:schemeClr>
                </a:solidFill>
              </a:rPr>
              <a:t>PŘÍSUDEK</a:t>
            </a:r>
            <a:endParaRPr lang="cs-CZ" sz="5400" b="1" u="sng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5111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u="sng" dirty="0" smtClean="0">
                <a:solidFill>
                  <a:schemeClr val="accent5">
                    <a:lumMod val="50000"/>
                  </a:schemeClr>
                </a:solidFill>
              </a:rPr>
              <a:t>PŘÍSUDEK</a:t>
            </a:r>
            <a:endParaRPr lang="cs-CZ" b="1" u="sng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dirty="0" smtClean="0"/>
              <a:t>Značka </a:t>
            </a:r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</a:rPr>
              <a:t>PŘ</a:t>
            </a:r>
          </a:p>
          <a:p>
            <a:pPr>
              <a:buFont typeface="Wingdings" pitchFamily="2" charset="2"/>
              <a:buChar char="q"/>
            </a:pPr>
            <a:r>
              <a:rPr lang="cs-CZ" dirty="0"/>
              <a:t> </a:t>
            </a:r>
            <a:r>
              <a:rPr lang="cs-CZ" dirty="0" smtClean="0"/>
              <a:t>základní větný člen</a:t>
            </a:r>
          </a:p>
          <a:p>
            <a:pPr>
              <a:buFont typeface="Wingdings" pitchFamily="2" charset="2"/>
              <a:buChar char="q"/>
            </a:pPr>
            <a:r>
              <a:rPr lang="cs-CZ" dirty="0"/>
              <a:t> </a:t>
            </a:r>
            <a:r>
              <a:rPr lang="cs-CZ" dirty="0" smtClean="0"/>
              <a:t>ptáme se: </a:t>
            </a:r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</a:rPr>
              <a:t>co dělá podmět?</a:t>
            </a:r>
          </a:p>
          <a:p>
            <a:pPr>
              <a:buFont typeface="Wingdings" pitchFamily="2" charset="2"/>
              <a:buChar char="q"/>
            </a:pPr>
            <a:r>
              <a:rPr lang="cs-CZ" dirty="0"/>
              <a:t> </a:t>
            </a:r>
            <a:r>
              <a:rPr lang="cs-CZ" dirty="0" smtClean="0"/>
              <a:t>je vyjádřen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a/ </a:t>
            </a:r>
            <a:r>
              <a:rPr lang="cs-CZ" u="sng" dirty="0" smtClean="0">
                <a:solidFill>
                  <a:srgbClr val="FF00FF"/>
                </a:solidFill>
              </a:rPr>
              <a:t>slovesem v určitém tvaru </a:t>
            </a:r>
            <a:r>
              <a:rPr lang="cs-CZ" dirty="0" smtClean="0"/>
              <a:t>(vyjadřuje    osobu, číslo, čas)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b/ </a:t>
            </a:r>
            <a:r>
              <a:rPr lang="cs-CZ" u="sng" dirty="0" smtClean="0">
                <a:solidFill>
                  <a:srgbClr val="FF00FF"/>
                </a:solidFill>
              </a:rPr>
              <a:t>sponovým slovesem v určitém   </a:t>
            </a:r>
          </a:p>
          <a:p>
            <a:pPr marL="0" indent="0">
              <a:buNone/>
            </a:pPr>
            <a:r>
              <a:rPr lang="cs-CZ" u="sng" dirty="0">
                <a:solidFill>
                  <a:srgbClr val="FF00FF"/>
                </a:solidFill>
              </a:rPr>
              <a:t>t</a:t>
            </a:r>
            <a:r>
              <a:rPr lang="cs-CZ" u="sng" dirty="0" smtClean="0">
                <a:solidFill>
                  <a:srgbClr val="FF00FF"/>
                </a:solidFill>
              </a:rPr>
              <a:t>varu </a:t>
            </a:r>
            <a:r>
              <a:rPr lang="cs-CZ" dirty="0" smtClean="0"/>
              <a:t>(být, bývat, stát se, stávat se) </a:t>
            </a:r>
            <a:r>
              <a:rPr lang="cs-CZ" u="sng" dirty="0" smtClean="0">
                <a:solidFill>
                  <a:srgbClr val="FF00FF"/>
                </a:solidFill>
              </a:rPr>
              <a:t>a jménem </a:t>
            </a:r>
            <a:r>
              <a:rPr lang="cs-CZ" dirty="0" smtClean="0"/>
              <a:t>(podstatným nebo přídavným)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c/ </a:t>
            </a:r>
            <a:r>
              <a:rPr lang="cs-CZ" u="sng" dirty="0" smtClean="0">
                <a:solidFill>
                  <a:srgbClr val="FF00FF"/>
                </a:solidFill>
              </a:rPr>
              <a:t>jménem</a:t>
            </a:r>
            <a:endParaRPr lang="cs-CZ" u="sng" dirty="0">
              <a:solidFill>
                <a:srgbClr val="FF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7082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8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chemeClr val="accent5">
                    <a:lumMod val="75000"/>
                  </a:schemeClr>
                </a:solidFill>
              </a:rPr>
              <a:t>Druhy přísudku</a:t>
            </a:r>
            <a:endParaRPr lang="cs-CZ" b="1" u="sng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cs-CZ" sz="4500" b="1" u="sng" dirty="0" smtClean="0">
                <a:solidFill>
                  <a:srgbClr val="7030A0"/>
                </a:solidFill>
              </a:rPr>
              <a:t>ZÁKLADEM JE SLOVESO</a:t>
            </a:r>
          </a:p>
          <a:p>
            <a:pPr marL="0" indent="0">
              <a:buNone/>
            </a:pPr>
            <a:r>
              <a:rPr lang="cs-CZ" b="1" u="sng" dirty="0" smtClean="0">
                <a:solidFill>
                  <a:srgbClr val="7030A0"/>
                </a:solidFill>
              </a:rPr>
              <a:t> </a:t>
            </a:r>
          </a:p>
          <a:p>
            <a:pPr>
              <a:buFont typeface="Wingdings" pitchFamily="2" charset="2"/>
              <a:buChar char="q"/>
            </a:pPr>
            <a:r>
              <a:rPr lang="cs-CZ" sz="4500" b="1" i="1" u="sng" dirty="0" smtClean="0"/>
              <a:t>slovesný jednoduchý </a:t>
            </a:r>
            <a:r>
              <a:rPr lang="cs-CZ" sz="3800" dirty="0" smtClean="0"/>
              <a:t>(tvar jednoho slovesa)</a:t>
            </a:r>
          </a:p>
          <a:p>
            <a:pPr marL="0" indent="0">
              <a:buNone/>
            </a:pPr>
            <a:r>
              <a:rPr lang="cs-CZ" dirty="0" smtClean="0"/>
              <a:t>    </a:t>
            </a:r>
            <a:r>
              <a:rPr lang="cs-CZ" sz="3600" dirty="0" smtClean="0"/>
              <a:t>Př. </a:t>
            </a:r>
            <a:r>
              <a:rPr lang="cs-CZ" sz="3600" dirty="0" smtClean="0">
                <a:solidFill>
                  <a:srgbClr val="7030A0"/>
                </a:solidFill>
              </a:rPr>
              <a:t>Vysmáli jsme se </a:t>
            </a:r>
            <a:r>
              <a:rPr lang="cs-CZ" sz="3600" dirty="0" smtClean="0"/>
              <a:t>mu. Dům </a:t>
            </a:r>
            <a:r>
              <a:rPr lang="cs-CZ" sz="3600" dirty="0" smtClean="0">
                <a:solidFill>
                  <a:srgbClr val="7030A0"/>
                </a:solidFill>
              </a:rPr>
              <a:t>je</a:t>
            </a:r>
            <a:r>
              <a:rPr lang="cs-CZ" sz="3600" dirty="0" smtClean="0"/>
              <a:t> už </a:t>
            </a:r>
            <a:r>
              <a:rPr lang="cs-CZ" sz="3600" dirty="0" smtClean="0">
                <a:solidFill>
                  <a:srgbClr val="7030A0"/>
                </a:solidFill>
              </a:rPr>
              <a:t>opraven</a:t>
            </a:r>
            <a:r>
              <a:rPr lang="cs-CZ" sz="3600" dirty="0" smtClean="0"/>
              <a:t>.</a:t>
            </a:r>
          </a:p>
          <a:p>
            <a:pPr marL="0" indent="0">
              <a:buNone/>
            </a:pPr>
            <a:endParaRPr lang="cs-CZ" sz="3600" dirty="0" smtClean="0"/>
          </a:p>
          <a:p>
            <a:pPr>
              <a:buFont typeface="Wingdings" pitchFamily="2" charset="2"/>
              <a:buChar char="q"/>
            </a:pPr>
            <a:r>
              <a:rPr lang="cs-CZ" b="1" dirty="0"/>
              <a:t> </a:t>
            </a:r>
            <a:r>
              <a:rPr lang="cs-CZ" sz="4500" b="1" i="1" u="sng" dirty="0" smtClean="0"/>
              <a:t>slovesný složený </a:t>
            </a:r>
          </a:p>
          <a:p>
            <a:pPr marL="0" indent="0">
              <a:buNone/>
            </a:pPr>
            <a:r>
              <a:rPr lang="cs-CZ" sz="3800" dirty="0"/>
              <a:t> </a:t>
            </a:r>
            <a:r>
              <a:rPr lang="cs-CZ" sz="3800" dirty="0" smtClean="0"/>
              <a:t>     a/ </a:t>
            </a:r>
            <a:r>
              <a:rPr lang="cs-CZ" sz="3800" b="1" u="sng" dirty="0" smtClean="0">
                <a:solidFill>
                  <a:schemeClr val="accent3">
                    <a:lumMod val="75000"/>
                  </a:schemeClr>
                </a:solidFill>
              </a:rPr>
              <a:t>určitý tvar fázového slovesa</a:t>
            </a:r>
            <a:r>
              <a:rPr lang="cs-CZ" sz="3800" b="1" dirty="0" smtClean="0"/>
              <a:t> </a:t>
            </a:r>
            <a:r>
              <a:rPr lang="cs-CZ" dirty="0" smtClean="0"/>
              <a:t>(začít, začínat, přestat, přestávat, zůstat, zůstávat) </a:t>
            </a:r>
            <a:r>
              <a:rPr lang="cs-CZ" sz="3800" b="1" u="sng" dirty="0" smtClean="0">
                <a:solidFill>
                  <a:schemeClr val="accent3">
                    <a:lumMod val="75000"/>
                  </a:schemeClr>
                </a:solidFill>
              </a:rPr>
              <a:t>+ infinitiv významového slovesa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   </a:t>
            </a:r>
            <a:r>
              <a:rPr lang="cs-CZ" sz="3600" dirty="0" smtClean="0"/>
              <a:t>Př. </a:t>
            </a:r>
            <a:r>
              <a:rPr lang="cs-CZ" sz="3600" dirty="0" smtClean="0">
                <a:solidFill>
                  <a:schemeClr val="accent3">
                    <a:lumMod val="75000"/>
                  </a:schemeClr>
                </a:solidFill>
              </a:rPr>
              <a:t>Přestaň se </a:t>
            </a:r>
            <a:r>
              <a:rPr lang="cs-CZ" sz="3600" dirty="0" smtClean="0"/>
              <a:t>už </a:t>
            </a:r>
            <a:r>
              <a:rPr lang="cs-CZ" sz="3600" dirty="0" smtClean="0">
                <a:solidFill>
                  <a:schemeClr val="accent3">
                    <a:lumMod val="75000"/>
                  </a:schemeClr>
                </a:solidFill>
              </a:rPr>
              <a:t>smát</a:t>
            </a:r>
            <a:r>
              <a:rPr lang="cs-CZ" sz="3600" dirty="0" smtClean="0"/>
              <a:t>. </a:t>
            </a:r>
            <a:r>
              <a:rPr lang="cs-CZ" sz="3600" dirty="0" smtClean="0">
                <a:solidFill>
                  <a:schemeClr val="accent3">
                    <a:lumMod val="75000"/>
                  </a:schemeClr>
                </a:solidFill>
              </a:rPr>
              <a:t>Začíná pršet</a:t>
            </a:r>
            <a:r>
              <a:rPr lang="cs-CZ" sz="3600" dirty="0" smtClean="0"/>
              <a:t>.</a:t>
            </a:r>
            <a:endParaRPr lang="cs-CZ" sz="3600" u="sng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cs-CZ" sz="5100" dirty="0"/>
              <a:t> </a:t>
            </a:r>
            <a:r>
              <a:rPr lang="cs-CZ" sz="5100" dirty="0" smtClean="0"/>
              <a:t>      </a:t>
            </a:r>
            <a:r>
              <a:rPr lang="cs-CZ" sz="3800" dirty="0" smtClean="0"/>
              <a:t>b/ </a:t>
            </a:r>
            <a:r>
              <a:rPr lang="cs-CZ" sz="3800" b="1" u="sng" dirty="0" smtClean="0">
                <a:solidFill>
                  <a:schemeClr val="accent3">
                    <a:lumMod val="75000"/>
                  </a:schemeClr>
                </a:solidFill>
              </a:rPr>
              <a:t>určitý tvar způsobového slovesa </a:t>
            </a:r>
            <a:r>
              <a:rPr lang="cs-CZ" dirty="0" smtClean="0"/>
              <a:t>(moci, smět, musit, mít povinnost, chtít)</a:t>
            </a:r>
            <a:r>
              <a:rPr lang="cs-CZ" u="sng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sz="3800" b="1" u="sng" dirty="0" smtClean="0">
                <a:solidFill>
                  <a:schemeClr val="accent3">
                    <a:lumMod val="75000"/>
                  </a:schemeClr>
                </a:solidFill>
              </a:rPr>
              <a:t>+ infinitiv významového slovesa</a:t>
            </a:r>
          </a:p>
          <a:p>
            <a:pPr marL="0" indent="0">
              <a:buNone/>
            </a:pPr>
            <a:r>
              <a:rPr lang="cs-CZ" sz="3600" dirty="0"/>
              <a:t> </a:t>
            </a:r>
            <a:r>
              <a:rPr lang="cs-CZ" sz="3600" dirty="0" smtClean="0"/>
              <a:t>   Př. Prosím</a:t>
            </a:r>
            <a:r>
              <a:rPr lang="cs-CZ" sz="3600" dirty="0" smtClean="0">
                <a:solidFill>
                  <a:schemeClr val="accent3">
                    <a:lumMod val="75000"/>
                  </a:schemeClr>
                </a:solidFill>
              </a:rPr>
              <a:t>, chtěl bych </a:t>
            </a:r>
            <a:r>
              <a:rPr lang="cs-CZ" sz="3600" dirty="0" smtClean="0"/>
              <a:t>něco </a:t>
            </a:r>
            <a:r>
              <a:rPr lang="cs-CZ" sz="3600" dirty="0" smtClean="0">
                <a:solidFill>
                  <a:schemeClr val="accent3">
                    <a:lumMod val="75000"/>
                  </a:schemeClr>
                </a:solidFill>
              </a:rPr>
              <a:t>říct</a:t>
            </a:r>
            <a:r>
              <a:rPr lang="cs-CZ" sz="3600" dirty="0" smtClean="0"/>
              <a:t>. </a:t>
            </a:r>
            <a:r>
              <a:rPr lang="cs-CZ" sz="3600" dirty="0" smtClean="0">
                <a:solidFill>
                  <a:schemeClr val="accent3">
                    <a:lumMod val="75000"/>
                  </a:schemeClr>
                </a:solidFill>
              </a:rPr>
              <a:t>Mám</a:t>
            </a:r>
            <a:r>
              <a:rPr lang="cs-CZ" sz="3600" dirty="0" smtClean="0"/>
              <a:t> ještě </a:t>
            </a:r>
            <a:r>
              <a:rPr lang="cs-CZ" sz="3600" dirty="0" smtClean="0">
                <a:solidFill>
                  <a:schemeClr val="accent3">
                    <a:lumMod val="75000"/>
                  </a:schemeClr>
                </a:solidFill>
              </a:rPr>
              <a:t>psát</a:t>
            </a:r>
            <a:r>
              <a:rPr lang="cs-CZ" sz="3600" dirty="0" smtClean="0"/>
              <a:t> úkoly. </a:t>
            </a:r>
            <a:r>
              <a:rPr lang="cs-CZ" sz="3600" dirty="0" smtClean="0">
                <a:solidFill>
                  <a:schemeClr val="accent3">
                    <a:lumMod val="75000"/>
                  </a:schemeClr>
                </a:solidFill>
              </a:rPr>
              <a:t>Chtěl bych </a:t>
            </a:r>
            <a:r>
              <a:rPr lang="cs-CZ" sz="3600" dirty="0" smtClean="0"/>
              <a:t>ti </a:t>
            </a:r>
            <a:r>
              <a:rPr lang="cs-CZ" sz="3600" dirty="0" smtClean="0">
                <a:solidFill>
                  <a:schemeClr val="accent3">
                    <a:lumMod val="75000"/>
                  </a:schemeClr>
                </a:solidFill>
              </a:rPr>
              <a:t>pomoci</a:t>
            </a:r>
            <a:r>
              <a:rPr lang="cs-CZ" sz="3600" dirty="0" smtClean="0"/>
              <a:t>.</a:t>
            </a:r>
          </a:p>
          <a:p>
            <a:pPr marL="0" indent="0">
              <a:buNone/>
            </a:pPr>
            <a:r>
              <a:rPr lang="cs-CZ" sz="3600" dirty="0" smtClean="0"/>
              <a:t> 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270905004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chemeClr val="accent5">
                    <a:lumMod val="75000"/>
                  </a:schemeClr>
                </a:solidFill>
              </a:rPr>
              <a:t>Druhy přísudku</a:t>
            </a:r>
            <a:endParaRPr lang="cs-CZ" b="1" u="sng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u="sng" dirty="0" smtClean="0">
                <a:solidFill>
                  <a:srgbClr val="7030A0"/>
                </a:solidFill>
              </a:rPr>
              <a:t>ZÁKLADEM JE JMÉNO</a:t>
            </a:r>
          </a:p>
          <a:p>
            <a:pPr marL="0" indent="0">
              <a:buNone/>
            </a:pPr>
            <a:endParaRPr lang="cs-CZ" b="1" u="sng" dirty="0" smtClean="0">
              <a:solidFill>
                <a:srgbClr val="7030A0"/>
              </a:solidFill>
            </a:endParaRPr>
          </a:p>
          <a:p>
            <a:pPr>
              <a:buFont typeface="Wingdings" pitchFamily="2" charset="2"/>
              <a:buChar char="q"/>
            </a:pPr>
            <a:r>
              <a:rPr lang="cs-CZ" i="1" u="sng" dirty="0" smtClean="0"/>
              <a:t> </a:t>
            </a:r>
            <a:r>
              <a:rPr lang="cs-CZ" b="1" i="1" u="sng" dirty="0" smtClean="0"/>
              <a:t>jmenný se sponou</a:t>
            </a:r>
          </a:p>
          <a:p>
            <a:pPr marL="0" indent="0">
              <a:buNone/>
            </a:pPr>
            <a:r>
              <a:rPr lang="cs-CZ" dirty="0" smtClean="0"/>
              <a:t>    Př. Tatínek </a:t>
            </a:r>
            <a:r>
              <a:rPr lang="cs-CZ" dirty="0" smtClean="0">
                <a:solidFill>
                  <a:schemeClr val="accent5">
                    <a:lumMod val="50000"/>
                  </a:schemeClr>
                </a:solidFill>
              </a:rPr>
              <a:t>se stal ředitelem</a:t>
            </a:r>
            <a:r>
              <a:rPr lang="cs-CZ" dirty="0" smtClean="0"/>
              <a:t>. Petr </a:t>
            </a:r>
            <a:r>
              <a:rPr lang="cs-CZ" dirty="0" smtClean="0">
                <a:solidFill>
                  <a:schemeClr val="accent5">
                    <a:lumMod val="50000"/>
                  </a:schemeClr>
                </a:solidFill>
              </a:rPr>
              <a:t>je</a:t>
            </a:r>
            <a:r>
              <a:rPr lang="cs-CZ" dirty="0" smtClean="0"/>
              <a:t> už </a:t>
            </a:r>
            <a:r>
              <a:rPr lang="cs-CZ" dirty="0" smtClean="0">
                <a:solidFill>
                  <a:schemeClr val="accent5">
                    <a:lumMod val="50000"/>
                  </a:schemeClr>
                </a:solidFill>
              </a:rPr>
              <a:t>zdravý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sz="2800" i="1" dirty="0" smtClean="0"/>
              <a:t>           </a:t>
            </a:r>
            <a:r>
              <a:rPr lang="cs-CZ" sz="2800" dirty="0" smtClean="0">
                <a:solidFill>
                  <a:schemeClr val="accent5">
                    <a:lumMod val="50000"/>
                  </a:schemeClr>
                </a:solidFill>
              </a:rPr>
              <a:t>Je po dešti</a:t>
            </a:r>
            <a:r>
              <a:rPr lang="cs-CZ" sz="2800" dirty="0" smtClean="0"/>
              <a:t>.</a:t>
            </a:r>
            <a:endParaRPr lang="cs-CZ" sz="2800" i="1" dirty="0"/>
          </a:p>
          <a:p>
            <a:pPr>
              <a:buFont typeface="Wingdings" pitchFamily="2" charset="2"/>
              <a:buChar char="q"/>
            </a:pPr>
            <a:r>
              <a:rPr lang="cs-CZ" dirty="0"/>
              <a:t> </a:t>
            </a:r>
            <a:r>
              <a:rPr lang="cs-CZ" b="1" i="1" u="sng" dirty="0" smtClean="0"/>
              <a:t>jmenný beze spony </a:t>
            </a:r>
            <a:r>
              <a:rPr lang="cs-CZ" dirty="0" smtClean="0"/>
              <a:t>(v příslovích, rčeních)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Př. Sliby </a:t>
            </a:r>
            <a:r>
              <a:rPr lang="cs-CZ" dirty="0" smtClean="0">
                <a:solidFill>
                  <a:schemeClr val="accent5">
                    <a:lumMod val="50000"/>
                  </a:schemeClr>
                </a:solidFill>
              </a:rPr>
              <a:t>chyby</a:t>
            </a:r>
            <a:r>
              <a:rPr lang="cs-CZ" dirty="0" smtClean="0"/>
              <a:t>. Mluviti </a:t>
            </a:r>
            <a:r>
              <a:rPr lang="cs-CZ" dirty="0" smtClean="0">
                <a:solidFill>
                  <a:schemeClr val="accent5">
                    <a:lumMod val="50000"/>
                  </a:schemeClr>
                </a:solidFill>
              </a:rPr>
              <a:t>stříbro</a:t>
            </a:r>
            <a:r>
              <a:rPr lang="cs-CZ" dirty="0" smtClean="0"/>
              <a:t>, mlčeti </a:t>
            </a:r>
            <a:r>
              <a:rPr lang="cs-CZ" dirty="0" smtClean="0">
                <a:solidFill>
                  <a:schemeClr val="accent5">
                    <a:lumMod val="50000"/>
                  </a:schemeClr>
                </a:solidFill>
              </a:rPr>
              <a:t>zlato</a:t>
            </a:r>
            <a:r>
              <a:rPr lang="cs-CZ" dirty="0" smtClean="0"/>
              <a:t>. (</a:t>
            </a:r>
            <a:r>
              <a:rPr lang="cs-CZ" sz="2600" dirty="0" smtClean="0"/>
              <a:t>Můžeme doplnit sponové sloveso)</a:t>
            </a:r>
          </a:p>
          <a:p>
            <a:pPr marL="0" indent="0">
              <a:buNone/>
            </a:pPr>
            <a:endParaRPr lang="cs-CZ" sz="2600" dirty="0"/>
          </a:p>
          <a:p>
            <a:pPr marL="0" indent="0">
              <a:buNone/>
            </a:pPr>
            <a:endParaRPr lang="cs-CZ" sz="2600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56991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chemeClr val="accent5">
                    <a:lumMod val="75000"/>
                  </a:schemeClr>
                </a:solidFill>
              </a:rPr>
              <a:t>Druhy přísudku</a:t>
            </a:r>
            <a:endParaRPr lang="cs-CZ" b="1" u="sng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u="sng" dirty="0" smtClean="0">
                <a:solidFill>
                  <a:srgbClr val="7030A0"/>
                </a:solidFill>
              </a:rPr>
              <a:t>VYJÁDŘENÝ CITOSLOVCEM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Př. Vrabci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frr</a:t>
            </a:r>
            <a:r>
              <a:rPr lang="cs-CZ" dirty="0" smtClean="0"/>
              <a:t> na střechu. Mládenec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ťuk ťuk </a:t>
            </a:r>
            <a:r>
              <a:rPr lang="cs-CZ" dirty="0" smtClean="0"/>
              <a:t>na okénko.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69417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u="sng" dirty="0" smtClean="0"/>
              <a:t>METODICKÉ POZNÁMKY</a:t>
            </a:r>
            <a:endParaRPr lang="cs-CZ" sz="4000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Využití jako prezentace pro 6. nebo 7. ročník – základní větné členy</a:t>
            </a:r>
          </a:p>
          <a:p>
            <a:r>
              <a:rPr lang="cs-CZ" dirty="0" smtClean="0"/>
              <a:t>Využití jako opakování pro vyšší ročníky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87111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</TotalTime>
  <Words>276</Words>
  <Application>Microsoft Office PowerPoint</Application>
  <PresentationFormat>Předvádění na obrazovce (4:3)</PresentationFormat>
  <Paragraphs>40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VĚTNÉ ČLENY 7 -9  PŘÍSUDEK </vt:lpstr>
      <vt:lpstr>ZÁKLADNÍ VĚTNÉ ČLENY</vt:lpstr>
      <vt:lpstr>PŘÍSUDEK</vt:lpstr>
      <vt:lpstr>Druhy přísudku</vt:lpstr>
      <vt:lpstr>Druhy přísudku</vt:lpstr>
      <vt:lpstr>Druhy přísudku</vt:lpstr>
      <vt:lpstr>METODICKÉ POZNÁMKY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Renata Krejčíková</dc:creator>
  <cp:lastModifiedBy>Renata Krejčíková</cp:lastModifiedBy>
  <cp:revision>20</cp:revision>
  <dcterms:created xsi:type="dcterms:W3CDTF">2011-06-17T16:15:41Z</dcterms:created>
  <dcterms:modified xsi:type="dcterms:W3CDTF">2012-11-17T23:22:02Z</dcterms:modified>
</cp:coreProperties>
</file>