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1"/>
  </p:notesMasterIdLst>
  <p:handoutMasterIdLst>
    <p:handoutMasterId r:id="rId12"/>
  </p:handoutMasterIdLst>
  <p:sldIdLst>
    <p:sldId id="256" r:id="rId4"/>
    <p:sldId id="261" r:id="rId5"/>
    <p:sldId id="257" r:id="rId6"/>
    <p:sldId id="258" r:id="rId7"/>
    <p:sldId id="259" r:id="rId8"/>
    <p:sldId id="260" r:id="rId9"/>
    <p:sldId id="262" r:id="rId10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416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SimSun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SimSun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SimSun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B48933C-A43E-47C6-91F4-951E490D7D04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SimSun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4995162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ADEB923B-878A-4B5D-B3DC-DC6737542F1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978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SimSun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2858" y="1027108"/>
            <a:ext cx="4933946" cy="3700457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36" y="5086798"/>
            <a:ext cx="5226116" cy="4107603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2858" y="1027108"/>
            <a:ext cx="4933946" cy="3700457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36" y="5086798"/>
            <a:ext cx="5226116" cy="4017242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2858" y="1027108"/>
            <a:ext cx="4933946" cy="3700457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36" y="5086798"/>
            <a:ext cx="5226116" cy="4017242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36" y="5086798"/>
            <a:ext cx="5226116" cy="4017242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5651" y="2347914"/>
            <a:ext cx="8569327" cy="16208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883" y="4283077"/>
            <a:ext cx="7056433" cy="1931990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14E636-AFEA-424E-9FE1-868EC5C1912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5048506"/>
      </p:ext>
    </p:extLst>
  </p:cSld>
  <p:clrMapOvr>
    <a:masterClrMapping/>
  </p:clrMapOvr>
  <p:transition spd="slow" advTm="0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3AD7DF-334F-4920-9092-0F9B76A2DDF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712290"/>
      </p:ext>
    </p:extLst>
  </p:cSld>
  <p:clrMapOvr>
    <a:masterClrMapping/>
  </p:clrMapOvr>
  <p:transition spd="slow" advTm="0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96927" y="4857749"/>
            <a:ext cx="8567735" cy="1501773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96927" y="3203572"/>
            <a:ext cx="8567735" cy="1654177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99530F-1B53-467D-A5D2-2E578E0994D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732512"/>
      </p:ext>
    </p:extLst>
  </p:cSld>
  <p:clrMapOvr>
    <a:masterClrMapping/>
  </p:clrMapOvr>
  <p:transition spd="slow" advTm="0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03240" y="1768477"/>
            <a:ext cx="4459291" cy="49895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114925" y="1768477"/>
            <a:ext cx="4460872" cy="49895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D48DC8-0AC7-4398-A579-C3B708DF0C0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145800"/>
      </p:ext>
    </p:extLst>
  </p:cSld>
  <p:clrMapOvr>
    <a:masterClrMapping/>
  </p:clrMapOvr>
  <p:transition spd="slow" advTm="0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821" y="303215"/>
            <a:ext cx="9072567" cy="125889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4821" y="1692270"/>
            <a:ext cx="4452935" cy="704846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04821" y="2397127"/>
            <a:ext cx="4452935" cy="43561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5121270" y="1692270"/>
            <a:ext cx="4456108" cy="704846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5121270" y="2397127"/>
            <a:ext cx="4456108" cy="43561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C699A0-136B-4043-9D89-73EAF20D7EB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053719"/>
      </p:ext>
    </p:extLst>
  </p:cSld>
  <p:clrMapOvr>
    <a:masterClrMapping/>
  </p:clrMapOvr>
  <p:transition spd="slow" advTm="0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679948-BB6F-49A5-94C8-4FBEF35650B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57234"/>
      </p:ext>
    </p:extLst>
  </p:cSld>
  <p:clrMapOvr>
    <a:masterClrMapping/>
  </p:clrMapOvr>
  <p:transition spd="slow" advTm="0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C098B6-1AD2-46D2-9860-93BA917A058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137238"/>
      </p:ext>
    </p:extLst>
  </p:cSld>
  <p:clrMapOvr>
    <a:masterClrMapping/>
  </p:clrMapOvr>
  <p:transition spd="slow" advTm="0">
    <p:wipe dir="r"/>
  </p:transition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821" y="301623"/>
            <a:ext cx="3316291" cy="1279529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941758" y="301623"/>
            <a:ext cx="5635620" cy="645160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504821" y="1581153"/>
            <a:ext cx="3316291" cy="517207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C5E2F3-2DBC-41DE-ADD8-E71E31AE235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320160"/>
      </p:ext>
    </p:extLst>
  </p:cSld>
  <p:clrMapOvr>
    <a:masterClrMapping/>
  </p:clrMapOvr>
  <p:transition spd="slow" advTm="0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976439" y="5291139"/>
            <a:ext cx="6048371" cy="625477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976439" y="674690"/>
            <a:ext cx="6048371" cy="4537079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976439" y="5916616"/>
            <a:ext cx="6048371" cy="887416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E778B1-765D-4378-A1A6-13AC7B043B1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014695"/>
      </p:ext>
    </p:extLst>
  </p:cSld>
  <p:clrMapOvr>
    <a:masterClrMapping/>
  </p:clrMapOvr>
  <p:transition spd="slow" advTm="0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E59601-B0E3-4933-9BD8-12C70EFE425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395895"/>
      </p:ext>
    </p:extLst>
  </p:cSld>
  <p:clrMapOvr>
    <a:masterClrMapping/>
  </p:clrMapOvr>
  <p:transition spd="slow" advTm="0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7308854" y="301623"/>
            <a:ext cx="2266953" cy="645635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503240" y="301623"/>
            <a:ext cx="6653210" cy="645635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BE97BD-DC58-486C-8C3F-2C1D4F41263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54955"/>
      </p:ext>
    </p:extLst>
  </p:cSld>
  <p:clrMapOvr>
    <a:masterClrMapping/>
  </p:clrMapOvr>
  <p:transition spd="slow" advTm="0"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5651" y="2347914"/>
            <a:ext cx="8569327" cy="16208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883" y="4283077"/>
            <a:ext cx="7056433" cy="1931990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</p:spTree>
    <p:extLst>
      <p:ext uri="{BB962C8B-B14F-4D97-AF65-F5344CB8AC3E}">
        <p14:creationId xmlns:p14="http://schemas.microsoft.com/office/powerpoint/2010/main" val="3291326832"/>
      </p:ext>
    </p:extLst>
  </p:cSld>
  <p:clrMapOvr>
    <a:masterClrMapping/>
  </p:clrMapOvr>
  <p:transition spd="slow" advTm="0"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4060078974"/>
      </p:ext>
    </p:extLst>
  </p:cSld>
  <p:clrMapOvr>
    <a:masterClrMapping/>
  </p:clrMapOvr>
  <p:transition spd="slow" advTm="0">
    <p:wipe dir="r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96927" y="4857749"/>
            <a:ext cx="8567735" cy="1501773"/>
          </a:xfrm>
        </p:spPr>
        <p:txBody>
          <a:bodyPr anchor="t" anchorCtr="0"/>
          <a:lstStyle>
            <a:lvl1pPr algn="l">
              <a:defRPr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96927" y="3203572"/>
            <a:ext cx="8567735" cy="1654177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824213267"/>
      </p:ext>
    </p:extLst>
  </p:cSld>
  <p:clrMapOvr>
    <a:masterClrMapping/>
  </p:clrMapOvr>
  <p:transition spd="slow" advTm="0">
    <p:wipe dir="r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1089022" y="2224085"/>
            <a:ext cx="4162421" cy="476249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403847" y="2224085"/>
            <a:ext cx="4162421" cy="476249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975802363"/>
      </p:ext>
    </p:extLst>
  </p:cSld>
  <p:clrMapOvr>
    <a:masterClrMapping/>
  </p:clrMapOvr>
  <p:transition spd="slow" advTm="0">
    <p:wipe dir="r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821" y="303215"/>
            <a:ext cx="9072567" cy="125889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4821" y="1692270"/>
            <a:ext cx="4452935" cy="704846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04821" y="2397127"/>
            <a:ext cx="4452935" cy="43561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5121270" y="1692270"/>
            <a:ext cx="4456108" cy="704846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5121270" y="2397127"/>
            <a:ext cx="4456108" cy="43561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614691972"/>
      </p:ext>
    </p:extLst>
  </p:cSld>
  <p:clrMapOvr>
    <a:masterClrMapping/>
  </p:clrMapOvr>
  <p:transition spd="slow" advTm="0">
    <p:wipe dir="r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</p:spTree>
    <p:extLst>
      <p:ext uri="{BB962C8B-B14F-4D97-AF65-F5344CB8AC3E}">
        <p14:creationId xmlns:p14="http://schemas.microsoft.com/office/powerpoint/2010/main" val="4254547254"/>
      </p:ext>
    </p:extLst>
  </p:cSld>
  <p:clrMapOvr>
    <a:masterClrMapping/>
  </p:clrMapOvr>
  <p:transition spd="slow" advTm="0">
    <p:wipe dir="r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34743498"/>
      </p:ext>
    </p:extLst>
  </p:cSld>
  <p:clrMapOvr>
    <a:masterClrMapping/>
  </p:clrMapOvr>
  <p:transition spd="slow" advTm="0">
    <p:wipe dir="r"/>
  </p:transition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821" y="301623"/>
            <a:ext cx="3316291" cy="1279529"/>
          </a:xfrm>
        </p:spPr>
        <p:txBody>
          <a:bodyPr anchor="b" anchorCtr="0"/>
          <a:lstStyle>
            <a:lvl1pPr algn="l">
              <a:defRPr sz="2000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941758" y="301623"/>
            <a:ext cx="5635620" cy="645160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504821" y="1581153"/>
            <a:ext cx="3316291" cy="517207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079689951"/>
      </p:ext>
    </p:extLst>
  </p:cSld>
  <p:clrMapOvr>
    <a:masterClrMapping/>
  </p:clrMapOvr>
  <p:transition spd="slow" advTm="0">
    <p:wipe dir="r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976439" y="5291139"/>
            <a:ext cx="6048371" cy="625477"/>
          </a:xfrm>
        </p:spPr>
        <p:txBody>
          <a:bodyPr anchor="b" anchorCtr="0"/>
          <a:lstStyle>
            <a:lvl1pPr algn="l">
              <a:defRPr sz="2000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976439" y="674690"/>
            <a:ext cx="6048371" cy="4537079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976439" y="5916616"/>
            <a:ext cx="6048371" cy="887416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264280866"/>
      </p:ext>
    </p:extLst>
  </p:cSld>
  <p:clrMapOvr>
    <a:masterClrMapping/>
  </p:clrMapOvr>
  <p:transition spd="slow" advTm="0">
    <p:wipe dir="r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1209644512"/>
      </p:ext>
    </p:extLst>
  </p:cSld>
  <p:clrMapOvr>
    <a:masterClrMapping/>
  </p:clrMapOvr>
  <p:transition spd="slow" advTm="0">
    <p:wipe dir="r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7361240" y="-276221"/>
            <a:ext cx="2205039" cy="726281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741358" y="-276221"/>
            <a:ext cx="6467478" cy="726281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168401464"/>
      </p:ext>
    </p:extLst>
  </p:cSld>
  <p:clrMapOvr>
    <a:masterClrMapping/>
  </p:clrMapOvr>
  <p:transition spd="slow" advTm="0">
    <p:wipe dir="r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6044" y="2348398"/>
            <a:ext cx="8568531" cy="16204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097" y="4283817"/>
            <a:ext cx="7056433" cy="1931916"/>
          </a:xfrm>
        </p:spPr>
        <p:txBody>
          <a:bodyPr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015184-70FA-4230-AC36-FD46CFA017F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7845"/>
      </p:ext>
    </p:extLst>
  </p:cSld>
  <p:clrMapOvr>
    <a:masterClrMapping/>
  </p:clrMapOvr>
  <p:transition spd="slow" advTm="0">
    <p:wipe dir="r"/>
  </p:transition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3AB2B8-6BA3-4B69-ACA2-FC9DE6EB981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802403"/>
      </p:ext>
    </p:extLst>
  </p:cSld>
  <p:clrMapOvr>
    <a:masterClrMapping/>
  </p:clrMapOvr>
  <p:transition spd="slow" advTm="0">
    <p:wipe dir="r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96296" y="4857795"/>
            <a:ext cx="8568531" cy="1501435"/>
          </a:xfrm>
        </p:spPr>
        <p:txBody>
          <a:bodyPr anchor="t" anchorCtr="0"/>
          <a:lstStyle>
            <a:lvl1pPr algn="l">
              <a:defRPr sz="44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96296" y="3204112"/>
            <a:ext cx="8568531" cy="1653674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2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AF4FDB-6ED8-4316-A8D7-7CBC0F4366A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103109"/>
      </p:ext>
    </p:extLst>
  </p:cSld>
  <p:clrMapOvr>
    <a:masterClrMapping/>
  </p:clrMapOvr>
  <p:transition spd="slow" advTm="0">
    <p:wipe dir="r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04035" y="1763923"/>
            <a:ext cx="4452277" cy="4989039"/>
          </a:xfrm>
        </p:spPr>
        <p:txBody>
          <a:bodyPr/>
          <a:lstStyle>
            <a:lvl1pPr>
              <a:spcBef>
                <a:spcPts val="700"/>
              </a:spcBef>
              <a:defRPr sz="3100"/>
            </a:lvl1pPr>
            <a:lvl2pPr>
              <a:spcBef>
                <a:spcPts val="600"/>
              </a:spcBef>
              <a:defRPr sz="2600"/>
            </a:lvl2pPr>
            <a:lvl3pPr>
              <a:spcBef>
                <a:spcPts val="500"/>
              </a:spcBef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124315" y="1763923"/>
            <a:ext cx="4452277" cy="4989039"/>
          </a:xfrm>
        </p:spPr>
        <p:txBody>
          <a:bodyPr/>
          <a:lstStyle>
            <a:lvl1pPr>
              <a:spcBef>
                <a:spcPts val="700"/>
              </a:spcBef>
              <a:defRPr sz="3100"/>
            </a:lvl1pPr>
            <a:lvl2pPr>
              <a:spcBef>
                <a:spcPts val="600"/>
              </a:spcBef>
              <a:defRPr sz="2600"/>
            </a:lvl2pPr>
            <a:lvl3pPr>
              <a:spcBef>
                <a:spcPts val="500"/>
              </a:spcBef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6BDC01-D3D5-45AC-81D0-4766495D859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375652"/>
      </p:ext>
    </p:extLst>
  </p:cSld>
  <p:clrMapOvr>
    <a:masterClrMapping/>
  </p:clrMapOvr>
  <p:transition spd="slow" advTm="0">
    <p:wipe dir="r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4035" y="1692179"/>
            <a:ext cx="4454024" cy="705221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6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04035" y="2397401"/>
            <a:ext cx="4454024" cy="4355561"/>
          </a:xfrm>
        </p:spPr>
        <p:txBody>
          <a:bodyPr/>
          <a:lstStyle>
            <a:lvl1pPr>
              <a:spcBef>
                <a:spcPts val="600"/>
              </a:spcBef>
              <a:defRPr sz="2600"/>
            </a:lvl1pPr>
            <a:lvl2pPr>
              <a:spcBef>
                <a:spcPts val="500"/>
              </a:spcBef>
              <a:defRPr sz="22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5120813" y="1692179"/>
            <a:ext cx="4455779" cy="705221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6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5120813" y="2397401"/>
            <a:ext cx="4455779" cy="4355561"/>
          </a:xfrm>
        </p:spPr>
        <p:txBody>
          <a:bodyPr/>
          <a:lstStyle>
            <a:lvl1pPr>
              <a:spcBef>
                <a:spcPts val="600"/>
              </a:spcBef>
              <a:defRPr sz="2600"/>
            </a:lvl1pPr>
            <a:lvl2pPr>
              <a:spcBef>
                <a:spcPts val="500"/>
              </a:spcBef>
              <a:defRPr sz="22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7E5627-F4E5-4229-A1BA-DDBFA808CDD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97197"/>
      </p:ext>
    </p:extLst>
  </p:cSld>
  <p:clrMapOvr>
    <a:masterClrMapping/>
  </p:clrMapOvr>
  <p:transition spd="slow" advTm="0">
    <p:wipe dir="r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B3AF8D-571E-4CBE-BD0B-D78F367A578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147558"/>
      </p:ext>
    </p:extLst>
  </p:cSld>
  <p:clrMapOvr>
    <a:masterClrMapping/>
  </p:clrMapOvr>
  <p:transition spd="slow" advTm="0">
    <p:wipe dir="r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DA8AD5-F3EC-40ED-BAF0-879E2B6DCBF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702355"/>
      </p:ext>
    </p:extLst>
  </p:cSld>
  <p:clrMapOvr>
    <a:masterClrMapping/>
  </p:clrMapOvr>
  <p:transition spd="slow" advTm="0">
    <p:wipe dir="r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035" y="300983"/>
            <a:ext cx="3316455" cy="1280946"/>
          </a:xfrm>
        </p:spPr>
        <p:txBody>
          <a:bodyPr anchor="b" anchorCtr="0"/>
          <a:lstStyle>
            <a:lvl1pPr algn="l">
              <a:defRPr sz="22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941246" y="300983"/>
            <a:ext cx="5635346" cy="645196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504035" y="1581930"/>
            <a:ext cx="3316455" cy="5171023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5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837F3D-7812-4413-81B5-9CA9116560F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872632"/>
      </p:ext>
    </p:extLst>
  </p:cSld>
  <p:clrMapOvr>
    <a:masterClrMapping/>
  </p:clrMapOvr>
  <p:transition spd="slow" advTm="0">
    <p:wipe dir="r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975872" y="5291769"/>
            <a:ext cx="6048371" cy="624727"/>
          </a:xfrm>
        </p:spPr>
        <p:txBody>
          <a:bodyPr anchor="b" anchorCtr="0"/>
          <a:lstStyle>
            <a:lvl1pPr algn="l">
              <a:defRPr sz="22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975872" y="675467"/>
            <a:ext cx="6048371" cy="453580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975872" y="5916497"/>
            <a:ext cx="6048371" cy="887214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5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668968-1BCE-40B1-848C-6BC0EABC94F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300798"/>
      </p:ext>
    </p:extLst>
  </p:cSld>
  <p:clrMapOvr>
    <a:masterClrMapping/>
  </p:clrMapOvr>
  <p:transition spd="slow" advTm="0">
    <p:wipe dir="r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E1295C-4A05-49A9-9B93-80167A34E05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378097"/>
      </p:ext>
    </p:extLst>
  </p:cSld>
  <p:clrMapOvr>
    <a:masterClrMapping/>
  </p:clrMapOvr>
  <p:transition spd="slow" advTm="0">
    <p:wipe dir="r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7308451" y="302739"/>
            <a:ext cx="2268141" cy="645022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504035" y="302739"/>
            <a:ext cx="6636413" cy="645022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A201F7-E9D0-402E-BA7C-2182E7BF975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031312"/>
      </p:ext>
    </p:extLst>
  </p:cSld>
  <p:clrMapOvr>
    <a:masterClrMapping/>
  </p:clrMapOvr>
  <p:transition spd="slow" advTm="0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503998" y="301322"/>
            <a:ext cx="9071643" cy="126215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ctr" anchorCtr="1" compatLnSpc="1"/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3998" y="1769043"/>
            <a:ext cx="9071643" cy="498924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503998" y="6887160"/>
            <a:ext cx="2348279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447361" y="6887160"/>
            <a:ext cx="3194995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1" compatLnSpc="1"/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7227362" y="6887160"/>
            <a:ext cx="2348279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C7537287-F3B7-4113-B523-3AC84EEC16C1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 advTm="0">
    <p:wipe dir="r"/>
  </p:transition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SimSun" pitchFamily="2"/>
          <a:cs typeface="Mangal" pitchFamily="2"/>
        </a:defRPr>
      </a:lvl1pPr>
    </p:titleStyle>
    <p:bodyStyle>
      <a:lvl1pPr marL="431999" marR="0" lvl="0" indent="-323999" defTabSz="914400" rtl="0" fontAlgn="auto" hangingPunct="0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SimSun" pitchFamily="2"/>
          <a:cs typeface="Mangal" pitchFamily="2"/>
        </a:defRPr>
      </a:lvl1pPr>
      <a:lvl2pPr marL="863998" marR="0" lvl="1" indent="-323999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SimSun" pitchFamily="2"/>
          <a:cs typeface="Mangal" pitchFamily="2"/>
        </a:defRPr>
      </a:lvl2pPr>
      <a:lvl3pPr marL="1295997" marR="0" lvl="2" indent="-287999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SimSun" pitchFamily="2"/>
          <a:cs typeface="Mangal" pitchFamily="2"/>
        </a:defRPr>
      </a:lvl3pPr>
      <a:lvl4pPr marL="1727996" marR="0" lvl="3" indent="-215999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SimSun" pitchFamily="2"/>
          <a:cs typeface="Mangal" pitchFamily="2"/>
        </a:defRPr>
      </a:lvl4pPr>
      <a:lvl5pPr marL="2159995" marR="0" lvl="4" indent="-215999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SimSun" pitchFamily="2"/>
          <a:cs typeface="Mangal" pitchFamily="2"/>
        </a:defRPr>
      </a:lvl5pPr>
    </p:bodyStyle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740883" y="-275755"/>
            <a:ext cx="8607960" cy="113435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ctr" anchorCtr="1" compatLnSpc="1"/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1088282" y="2224076"/>
            <a:ext cx="8477283" cy="476279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13">
            <a:lum/>
            <a:alphaModFix/>
          </a:blip>
          <a:srcRect/>
          <a:stretch>
            <a:fillRect/>
          </a:stretch>
        </p:blipFill>
        <p:spPr>
          <a:xfrm>
            <a:off x="7937275" y="6251396"/>
            <a:ext cx="1969196" cy="1057320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 advTm="0">
    <p:wipe dir="r"/>
  </p:transition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45000"/>
        <a:buFont typeface="StarSymbol"/>
        <a:buChar char=""/>
        <a:tabLst/>
        <a:defRPr lang="cs-CZ" sz="4000" b="1" i="1" u="none" strike="noStrike" kern="0" cap="none" spc="0" baseline="0">
          <a:solidFill>
            <a:srgbClr val="E6E6E6"/>
          </a:solidFill>
          <a:uFillTx/>
          <a:latin typeface="Albany" pitchFamily="34"/>
          <a:ea typeface="Arial Unicode MS" pitchFamily="2"/>
          <a:cs typeface="Tahoma" pitchFamily="2"/>
        </a:defRPr>
      </a:lvl1pPr>
    </p:titleStyle>
    <p:bodyStyle>
      <a:lvl1pPr marL="503998" marR="0" lvl="0" indent="-431999" algn="l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FF9966"/>
        </a:buClr>
        <a:buSzPct val="75000"/>
        <a:buFont typeface="StarSymbol"/>
        <a:buChar char="➲"/>
        <a:tabLst/>
        <a:defRPr lang="cs-CZ" sz="3200" b="0" i="0" u="none" strike="noStrike" kern="0" cap="none" spc="0" baseline="0">
          <a:solidFill>
            <a:srgbClr val="E6E6E6"/>
          </a:solidFill>
          <a:uFillTx/>
          <a:latin typeface="Albany" pitchFamily="34"/>
          <a:ea typeface="Arial Unicode MS" pitchFamily="2"/>
          <a:cs typeface="Tahoma" pitchFamily="2"/>
        </a:defRPr>
      </a:lvl1pPr>
      <a:lvl2pPr marL="791998" marR="0" lvl="1" indent="-431999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Clr>
          <a:srgbClr val="FF9966"/>
        </a:buClr>
        <a:buSzPct val="75000"/>
        <a:buFont typeface="StarSymbol"/>
        <a:buChar char="●"/>
        <a:tabLst/>
        <a:defRPr lang="cs-CZ" sz="2800" b="0" i="0" u="none" strike="noStrike" kern="0" cap="none" spc="0" baseline="0">
          <a:solidFill>
            <a:srgbClr val="E6E6E6"/>
          </a:solidFill>
          <a:uFillTx/>
          <a:latin typeface="Albany" pitchFamily="34"/>
          <a:ea typeface="Arial Unicode MS" pitchFamily="2"/>
          <a:cs typeface="Tahoma" pitchFamily="2"/>
        </a:defRPr>
      </a:lvl2pPr>
      <a:lvl3pPr marL="1079997" marR="0" lvl="2" indent="-431999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Clr>
          <a:srgbClr val="FF9966"/>
        </a:buClr>
        <a:buSzPct val="75000"/>
        <a:buFont typeface="StarSymbol"/>
        <a:buChar char="●"/>
        <a:tabLst/>
        <a:defRPr lang="cs-CZ" sz="2400" b="0" i="0" u="none" strike="noStrike" kern="0" cap="none" spc="0" baseline="0">
          <a:solidFill>
            <a:srgbClr val="E6E6E6"/>
          </a:solidFill>
          <a:uFillTx/>
          <a:latin typeface="Albany" pitchFamily="34"/>
          <a:ea typeface="Arial Unicode MS" pitchFamily="2"/>
          <a:cs typeface="Tahoma" pitchFamily="2"/>
        </a:defRPr>
      </a:lvl3pPr>
      <a:lvl4pPr marL="1367997" marR="0" lvl="3" indent="-431999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Clr>
          <a:srgbClr val="FF9966"/>
        </a:buClr>
        <a:buSzPct val="75000"/>
        <a:buFont typeface="StarSymbol"/>
        <a:buChar char="●"/>
        <a:tabLst/>
        <a:defRPr lang="cs-CZ" sz="2000" b="0" i="0" u="none" strike="noStrike" kern="0" cap="none" spc="0" baseline="0">
          <a:solidFill>
            <a:srgbClr val="E6E6E6"/>
          </a:solidFill>
          <a:uFillTx/>
          <a:latin typeface="Albany" pitchFamily="34"/>
          <a:ea typeface="Arial Unicode MS" pitchFamily="2"/>
          <a:cs typeface="Tahoma" pitchFamily="2"/>
        </a:defRPr>
      </a:lvl4pPr>
      <a:lvl5pPr marL="1655996" marR="0" lvl="4" indent="-431999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Clr>
          <a:srgbClr val="FF9966"/>
        </a:buClr>
        <a:buSzPct val="75000"/>
        <a:buFont typeface="StarSymbol"/>
        <a:buChar char="●"/>
        <a:tabLst/>
        <a:defRPr lang="cs-CZ" sz="2000" b="0" i="0" u="none" strike="noStrike" kern="0" cap="none" spc="0" baseline="0">
          <a:solidFill>
            <a:srgbClr val="99CCFF"/>
          </a:solidFill>
          <a:uFillTx/>
          <a:latin typeface="Albany" pitchFamily="18"/>
          <a:ea typeface="Arial Unicode MS" pitchFamily="2"/>
          <a:cs typeface="Tahoma" pitchFamily="2"/>
        </a:defRPr>
      </a:lvl5pPr>
    </p:bodyStyle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Grp="1"/>
          </p:cNvSpPr>
          <p:nvPr>
            <p:ph type="title"/>
          </p:nvPr>
        </p:nvSpPr>
        <p:spPr>
          <a:xfrm>
            <a:off x="504035" y="302739"/>
            <a:ext cx="9072567" cy="125994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ctr" anchorCtr="1" compatLnSpc="1"/>
          <a:lstStyle/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Rectangle 3"/>
          <p:cNvSpPr txBox="1">
            <a:spLocks noGrp="1"/>
          </p:cNvSpPr>
          <p:nvPr>
            <p:ph type="body" idx="1"/>
          </p:nvPr>
        </p:nvSpPr>
        <p:spPr>
          <a:xfrm>
            <a:off x="504035" y="1763923"/>
            <a:ext cx="9072567" cy="4989039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t" anchorCtr="0" compatLnSpc="1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4"/>
          <p:cNvSpPr txBox="1">
            <a:spLocks noGrp="1"/>
          </p:cNvSpPr>
          <p:nvPr>
            <p:ph type="dt" sz="half" idx="2"/>
          </p:nvPr>
        </p:nvSpPr>
        <p:spPr>
          <a:xfrm>
            <a:off x="504035" y="6884206"/>
            <a:ext cx="2352147" cy="524975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t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5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Rectangle 5"/>
          <p:cNvSpPr txBox="1">
            <a:spLocks noGrp="1"/>
          </p:cNvSpPr>
          <p:nvPr>
            <p:ph type="ftr" sz="quarter" idx="3"/>
          </p:nvPr>
        </p:nvSpPr>
        <p:spPr>
          <a:xfrm>
            <a:off x="3444215" y="6884206"/>
            <a:ext cx="3192197" cy="524975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t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5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Rectangle 6"/>
          <p:cNvSpPr txBox="1">
            <a:spLocks noGrp="1"/>
          </p:cNvSpPr>
          <p:nvPr>
            <p:ph type="sldNum" sz="quarter" idx="4"/>
          </p:nvPr>
        </p:nvSpPr>
        <p:spPr>
          <a:xfrm>
            <a:off x="7224445" y="6884206"/>
            <a:ext cx="2352147" cy="524975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t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5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</a:defRPr>
            </a:lvl1pPr>
          </a:lstStyle>
          <a:p>
            <a:pPr lvl="0"/>
            <a:fld id="{2499B90B-94B5-4DB7-99BE-2AADCDAD49E5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 advTm="0">
    <p:wipe dir="r"/>
  </p:transition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900" b="0" i="0" u="none" strike="noStrike" kern="0" cap="none" spc="0" baseline="0">
          <a:solidFill>
            <a:srgbClr val="000000"/>
          </a:solidFill>
          <a:uFillTx/>
          <a:latin typeface="Arial"/>
        </a:defRPr>
      </a:lvl1pPr>
    </p:titleStyle>
    <p:bodyStyle>
      <a:lvl1pPr marL="377976" marR="0" lvl="0" indent="-377976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Char char="•"/>
        <a:tabLst/>
        <a:defRPr lang="cs-CZ" sz="3500" b="0" i="0" u="none" strike="noStrike" kern="0" cap="none" spc="0" baseline="0">
          <a:solidFill>
            <a:srgbClr val="000000"/>
          </a:solidFill>
          <a:uFillTx/>
          <a:latin typeface="Arial"/>
        </a:defRPr>
      </a:lvl1pPr>
      <a:lvl2pPr marL="818954" marR="0" lvl="1" indent="-314983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Char char="–"/>
        <a:tabLst/>
        <a:defRPr lang="cs-CZ" sz="3100" b="0" i="0" u="none" strike="noStrike" kern="0" cap="none" spc="0" baseline="0">
          <a:solidFill>
            <a:srgbClr val="000000"/>
          </a:solidFill>
          <a:uFillTx/>
          <a:latin typeface="Arial"/>
        </a:defRPr>
      </a:lvl2pPr>
      <a:lvl3pPr marL="1259933" marR="0" lvl="2" indent="-25199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Char char="•"/>
        <a:tabLst/>
        <a:defRPr lang="cs-CZ" sz="2600" b="0" i="0" u="none" strike="noStrike" kern="0" cap="none" spc="0" baseline="0">
          <a:solidFill>
            <a:srgbClr val="000000"/>
          </a:solidFill>
          <a:uFillTx/>
          <a:latin typeface="Arial"/>
        </a:defRPr>
      </a:lvl3pPr>
      <a:lvl4pPr marL="1763895" marR="0" lvl="3" indent="-25199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Char char="–"/>
        <a:tabLst/>
        <a:defRPr lang="cs-CZ" sz="2200" b="0" i="0" u="none" strike="noStrike" kern="0" cap="none" spc="0" baseline="0">
          <a:solidFill>
            <a:srgbClr val="000000"/>
          </a:solidFill>
          <a:uFillTx/>
          <a:latin typeface="Arial"/>
        </a:defRPr>
      </a:lvl4pPr>
      <a:lvl5pPr marL="2267867" marR="0" lvl="4" indent="-25199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Char char="»"/>
        <a:tabLst/>
        <a:defRPr lang="cs-CZ" sz="2200" b="0" i="0" u="none" strike="noStrike" kern="0" cap="none" spc="0" baseline="0">
          <a:solidFill>
            <a:srgbClr val="000000"/>
          </a:solidFill>
          <a:uFillTx/>
          <a:latin typeface="Arial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Grp="1"/>
          </p:cNvSpPr>
          <p:nvPr>
            <p:ph type="ctrTitle"/>
          </p:nvPr>
        </p:nvSpPr>
        <p:spPr>
          <a:xfrm>
            <a:off x="674205" y="842948"/>
            <a:ext cx="8568531" cy="1620426"/>
          </a:xfrm>
        </p:spPr>
        <p:txBody>
          <a:bodyPr/>
          <a:lstStyle/>
          <a:p>
            <a:r>
              <a:rPr lang="cs-CZ" kern="1200" dirty="0" smtClean="0">
                <a:latin typeface="Arial" pitchFamily="18"/>
                <a:ea typeface="SimSun" pitchFamily="2"/>
                <a:cs typeface="Mangal" pitchFamily="2"/>
              </a:rPr>
              <a:t/>
            </a:r>
            <a:br>
              <a:rPr lang="cs-CZ" kern="1200" dirty="0" smtClean="0">
                <a:latin typeface="Arial" pitchFamily="18"/>
                <a:ea typeface="SimSun" pitchFamily="2"/>
                <a:cs typeface="Mangal" pitchFamily="2"/>
              </a:rPr>
            </a:br>
            <a:r>
              <a:rPr lang="cs-CZ" kern="1200" dirty="0" smtClean="0">
                <a:latin typeface="Arial" pitchFamily="18"/>
                <a:ea typeface="SimSun" pitchFamily="2"/>
                <a:cs typeface="Mangal" pitchFamily="2"/>
              </a:rPr>
              <a:t> VĚTNÉ ČLENY</a:t>
            </a:r>
            <a:br>
              <a:rPr lang="cs-CZ" kern="1200" dirty="0" smtClean="0">
                <a:latin typeface="Arial" pitchFamily="18"/>
                <a:ea typeface="SimSun" pitchFamily="2"/>
                <a:cs typeface="Mangal" pitchFamily="2"/>
              </a:rPr>
            </a:br>
            <a:r>
              <a:rPr lang="cs-CZ" sz="5400" b="1" u="sng" dirty="0">
                <a:solidFill>
                  <a:srgbClr val="00CC99"/>
                </a:solidFill>
              </a:rPr>
              <a:t>PODMĚT</a:t>
            </a:r>
            <a:br>
              <a:rPr lang="cs-CZ" sz="5400" b="1" u="sng" dirty="0">
                <a:solidFill>
                  <a:srgbClr val="00CC99"/>
                </a:solidFill>
              </a:rPr>
            </a:br>
            <a:r>
              <a:rPr lang="cs-CZ" kern="1200" dirty="0" smtClean="0">
                <a:latin typeface="Arial" pitchFamily="18"/>
                <a:ea typeface="SimSun" pitchFamily="2"/>
                <a:cs typeface="Mangal" pitchFamily="2"/>
              </a:rPr>
              <a:t> </a:t>
            </a:r>
            <a:endParaRPr lang="cs-CZ" kern="1200" dirty="0">
              <a:latin typeface="Arial" pitchFamily="18"/>
              <a:ea typeface="SimSun" pitchFamily="2"/>
              <a:cs typeface="Mangal" pitchFamily="2"/>
            </a:endParaRPr>
          </a:p>
        </p:txBody>
      </p:sp>
      <p:pic>
        <p:nvPicPr>
          <p:cNvPr id="3" name="Picture 3"/>
          <p:cNvPicPr>
            <a:picLocks noGrp="1" noChangeAspect="1"/>
          </p:cNvPicPr>
          <p:nvPr>
            <p:ph type="subTitle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73793" y="6240231"/>
            <a:ext cx="8890546" cy="818964"/>
          </a:xfrm>
        </p:spPr>
      </p:pic>
      <p:sp>
        <p:nvSpPr>
          <p:cNvPr id="4" name="Text Box 4"/>
          <p:cNvSpPr txBox="1"/>
          <p:nvPr/>
        </p:nvSpPr>
        <p:spPr>
          <a:xfrm>
            <a:off x="911803" y="5050286"/>
            <a:ext cx="7938491" cy="503980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85" tIns="50392" rIns="100785" bIns="50392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6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</a:rPr>
              <a:t>VY_32_INOVACE_X-C-05</a:t>
            </a:r>
          </a:p>
        </p:txBody>
      </p:sp>
    </p:spTree>
  </p:cSld>
  <p:clrMapOvr>
    <a:masterClrMapping/>
  </p:clrMapOvr>
  <p:transition spd="slow" advTm="0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56044" y="971526"/>
            <a:ext cx="8568531" cy="2448272"/>
          </a:xfrm>
        </p:spPr>
        <p:txBody>
          <a:bodyPr/>
          <a:lstStyle/>
          <a:p>
            <a:r>
              <a:rPr lang="cs-CZ" dirty="0" smtClean="0"/>
              <a:t>ZÁKLADNÍ VĚTNÉ ČLENY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512097" y="3563813"/>
            <a:ext cx="7056433" cy="1872208"/>
          </a:xfrm>
        </p:spPr>
        <p:txBody>
          <a:bodyPr/>
          <a:lstStyle/>
          <a:p>
            <a:r>
              <a:rPr lang="cs-CZ" sz="6000" b="1" u="sng" dirty="0" smtClean="0">
                <a:solidFill>
                  <a:srgbClr val="00CC99"/>
                </a:solidFill>
              </a:rPr>
              <a:t>PODMĚT</a:t>
            </a:r>
            <a:endParaRPr lang="cs-CZ" sz="6000" b="1" u="sng" dirty="0">
              <a:solidFill>
                <a:srgbClr val="00CC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8363317"/>
      </p:ext>
    </p:extLst>
  </p:cSld>
  <p:clrMapOvr>
    <a:masterClrMapping/>
  </p:clrMapOvr>
  <p:transition spd="slow" advTm="0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719833" y="683495"/>
            <a:ext cx="8607960" cy="615555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u="sng">
                <a:solidFill>
                  <a:srgbClr val="00B050"/>
                </a:solidFill>
              </a:rPr>
              <a:t>PODMĚT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151878" y="2195657"/>
            <a:ext cx="8477283" cy="2585319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sz="2400"/>
              <a:t>Značka PO</a:t>
            </a:r>
          </a:p>
          <a:p>
            <a:pPr lvl="0"/>
            <a:r>
              <a:rPr lang="cs-CZ" sz="2400"/>
              <a:t>Základní větný člen</a:t>
            </a:r>
          </a:p>
          <a:p>
            <a:pPr lvl="0"/>
            <a:r>
              <a:rPr lang="cs-CZ" sz="2400"/>
              <a:t>Ptáme se 1.pádem (kdo, co?)</a:t>
            </a:r>
          </a:p>
          <a:p>
            <a:pPr lvl="0"/>
            <a:r>
              <a:rPr lang="cs-CZ" sz="2400"/>
              <a:t>Je vyjádřen podstatným jménem, zájmenem, infinitivem nebo přídavným jménem či číslovkou</a:t>
            </a:r>
          </a:p>
          <a:p>
            <a:pPr lvl="0"/>
            <a:endParaRPr lang="cs-CZ" sz="2400"/>
          </a:p>
          <a:p>
            <a:pPr marL="71999" lvl="0" indent="0">
              <a:buNone/>
            </a:pPr>
            <a:endParaRPr lang="cs-CZ" sz="2400"/>
          </a:p>
        </p:txBody>
      </p:sp>
    </p:spTree>
  </p:cSld>
  <p:clrMapOvr>
    <a:masterClrMapping/>
  </p:clrMapOvr>
  <p:transition spd="slow" advTm="5000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223887" y="1331567"/>
            <a:ext cx="7380003" cy="1188692"/>
          </a:xfrm>
        </p:spPr>
        <p:txBody>
          <a:bodyPr/>
          <a:lstStyle/>
          <a:p>
            <a:pPr lvl="0">
              <a:buNone/>
            </a:pPr>
            <a:r>
              <a:rPr lang="cs-CZ" u="sng">
                <a:solidFill>
                  <a:srgbClr val="FFC000"/>
                </a:solidFill>
              </a:rPr>
              <a:t>TYPY PODMĚTU</a:t>
            </a: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088282" y="2224076"/>
            <a:ext cx="8477283" cy="4672803"/>
          </a:xfrm>
        </p:spPr>
        <p:txBody>
          <a:bodyPr/>
          <a:lstStyle/>
          <a:p>
            <a:pPr lvl="0"/>
            <a:r>
              <a:rPr lang="cs-CZ" sz="2400" u="sng">
                <a:solidFill>
                  <a:srgbClr val="FFC000"/>
                </a:solidFill>
              </a:rPr>
              <a:t>PO vyjádřený </a:t>
            </a:r>
          </a:p>
          <a:p>
            <a:pPr marL="71999" lvl="0" indent="0">
              <a:buNone/>
            </a:pPr>
            <a:r>
              <a:rPr lang="cs-CZ" sz="2400" i="1"/>
              <a:t>    Tatínek pracuje.</a:t>
            </a:r>
          </a:p>
          <a:p>
            <a:pPr lvl="0"/>
            <a:endParaRPr lang="cs-CZ" sz="2400" i="1"/>
          </a:p>
          <a:p>
            <a:pPr lvl="0"/>
            <a:r>
              <a:rPr lang="cs-CZ" sz="2400" u="sng">
                <a:solidFill>
                  <a:srgbClr val="FFC000"/>
                </a:solidFill>
              </a:rPr>
              <a:t>PO nevyjádřený </a:t>
            </a:r>
          </a:p>
          <a:p>
            <a:pPr marL="71999" lvl="0" indent="0">
              <a:buNone/>
            </a:pPr>
            <a:r>
              <a:rPr lang="cs-CZ" sz="2400" i="1"/>
              <a:t>     Vrátili jsme se včas. /my/</a:t>
            </a:r>
          </a:p>
          <a:p>
            <a:pPr lvl="0"/>
            <a:endParaRPr lang="cs-CZ" sz="2400" i="1" u="sng"/>
          </a:p>
          <a:p>
            <a:pPr lvl="0"/>
            <a:r>
              <a:rPr lang="cs-CZ" sz="2400" u="sng">
                <a:solidFill>
                  <a:srgbClr val="FFC000"/>
                </a:solidFill>
              </a:rPr>
              <a:t>PO všeobecný </a:t>
            </a:r>
            <a:r>
              <a:rPr lang="cs-CZ" sz="2400"/>
              <a:t>– </a:t>
            </a:r>
            <a:r>
              <a:rPr lang="cs-CZ" sz="2400" i="1"/>
              <a:t>někdo, oni, lidi                                                                         Jak si usteleš, tak si lehneš.</a:t>
            </a:r>
          </a:p>
          <a:p>
            <a:pPr marL="71999" lvl="0" indent="0">
              <a:buNone/>
            </a:pPr>
            <a:r>
              <a:rPr lang="cs-CZ" sz="2400" i="1"/>
              <a:t>     Na rohu prodávají dobrou zmrzlinu.</a:t>
            </a:r>
          </a:p>
        </p:txBody>
      </p:sp>
    </p:spTree>
  </p:cSld>
  <p:clrMapOvr>
    <a:masterClrMapping/>
  </p:clrMapOvr>
  <p:transition spd="slow" advTm="1000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740883" y="416573"/>
            <a:ext cx="8607960" cy="1231102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i="0" u="sng">
                <a:solidFill>
                  <a:srgbClr val="FFC000"/>
                </a:solidFill>
              </a:rPr>
              <a:t>ÚKOLY</a:t>
            </a:r>
            <a:r>
              <a:rPr lang="cs-CZ" u="sng">
                <a:solidFill>
                  <a:srgbClr val="FFC000"/>
                </a:solidFill>
              </a:rPr>
              <a:t/>
            </a:r>
            <a:br>
              <a:rPr lang="cs-CZ" u="sng">
                <a:solidFill>
                  <a:srgbClr val="FFC000"/>
                </a:solidFill>
              </a:rPr>
            </a:br>
            <a:endParaRPr lang="cs-CZ" u="sng">
              <a:solidFill>
                <a:srgbClr val="FFC000"/>
              </a:solidFill>
            </a:endParaRP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359999" y="1799996"/>
            <a:ext cx="9377281" cy="2585319"/>
          </a:xfrm>
        </p:spPr>
        <p:txBody>
          <a:bodyPr>
            <a:spAutoFit/>
          </a:bodyPr>
          <a:lstStyle/>
          <a:p>
            <a:pPr lvl="0"/>
            <a:r>
              <a:rPr lang="cs-CZ" sz="2400" i="1" u="sng">
                <a:solidFill>
                  <a:srgbClr val="FFC000"/>
                </a:solidFill>
              </a:rPr>
              <a:t>Vyhledejte PO a určete, jakým slovním druhem je vyjádřen</a:t>
            </a:r>
            <a:r>
              <a:rPr lang="cs-CZ" sz="2400" i="1" u="sng"/>
              <a:t>.</a:t>
            </a:r>
          </a:p>
          <a:p>
            <a:pPr lvl="0"/>
            <a:endParaRPr lang="cs-CZ" sz="2400"/>
          </a:p>
          <a:p>
            <a:pPr lvl="0"/>
            <a:r>
              <a:rPr lang="cs-CZ" sz="2400"/>
              <a:t>1. Nemocný se brzy uzdravil.</a:t>
            </a:r>
          </a:p>
          <a:p>
            <a:pPr lvl="0"/>
            <a:r>
              <a:rPr lang="cs-CZ" sz="2400"/>
              <a:t>2. Pracovat je velmi důležité.</a:t>
            </a:r>
          </a:p>
          <a:p>
            <a:pPr lvl="0"/>
            <a:r>
              <a:rPr lang="cs-CZ" sz="2400"/>
              <a:t>3. Ty tomu nerozumíš?</a:t>
            </a:r>
          </a:p>
          <a:p>
            <a:pPr lvl="0"/>
            <a:r>
              <a:rPr lang="cs-CZ" sz="2400"/>
              <a:t>4. Dva z nich nepřišli.</a:t>
            </a:r>
          </a:p>
          <a:p>
            <a:pPr lvl="0"/>
            <a:r>
              <a:rPr lang="cs-CZ" sz="2400"/>
              <a:t>5. Děti se právě vracely z procházky.</a:t>
            </a:r>
          </a:p>
        </p:txBody>
      </p:sp>
    </p:spTree>
  </p:cSld>
  <p:clrMapOvr>
    <a:masterClrMapping/>
  </p:clrMapOvr>
  <p:transition spd="slow" advTm="10000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740883" y="355015"/>
            <a:ext cx="8607960" cy="1354217"/>
          </a:xfrm>
          <a:solidFill>
            <a:srgbClr val="FFFFFF"/>
          </a:solidFill>
        </p:spPr>
        <p:txBody>
          <a:bodyPr>
            <a:spAutoFit/>
          </a:bodyPr>
          <a:lstStyle/>
          <a:p>
            <a:pPr lvl="0">
              <a:buNone/>
            </a:pPr>
            <a:r>
              <a:rPr lang="cs-CZ" u="sng" dirty="0">
                <a:solidFill>
                  <a:schemeClr val="accent6">
                    <a:lumMod val="75000"/>
                  </a:schemeClr>
                </a:solidFill>
              </a:rPr>
              <a:t>ÚKOLY - ŘEŠENÍ</a:t>
            </a:r>
            <a:r>
              <a:rPr lang="cs-CZ" u="sng" dirty="0">
                <a:solidFill>
                  <a:srgbClr val="FFC000"/>
                </a:solidFill>
              </a:rPr>
              <a:t/>
            </a:r>
            <a:br>
              <a:rPr lang="cs-CZ" u="sng" dirty="0">
                <a:solidFill>
                  <a:srgbClr val="FFC000"/>
                </a:solidFill>
              </a:rPr>
            </a:br>
            <a:endParaRPr lang="cs-CZ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359999" y="1799996"/>
            <a:ext cx="9377281" cy="3662537"/>
          </a:xfrm>
        </p:spPr>
        <p:txBody>
          <a:bodyPr>
            <a:spAutoFit/>
          </a:bodyPr>
          <a:lstStyle/>
          <a:p>
            <a:pPr lvl="0"/>
            <a:r>
              <a:rPr lang="cs-CZ" sz="2400" i="1" u="sng" dirty="0">
                <a:solidFill>
                  <a:schemeClr val="accent6">
                    <a:lumMod val="75000"/>
                  </a:schemeClr>
                </a:solidFill>
              </a:rPr>
              <a:t>Vyhledejte PO a určete, jakým slovním druhem je vyjádřen.</a:t>
            </a:r>
          </a:p>
          <a:p>
            <a:pPr lvl="0"/>
            <a:endParaRPr lang="cs-CZ" sz="2400" dirty="0"/>
          </a:p>
          <a:p>
            <a:pPr lvl="0"/>
            <a:r>
              <a:rPr lang="cs-CZ" sz="2400" dirty="0"/>
              <a:t>1. </a:t>
            </a:r>
            <a:r>
              <a:rPr lang="cs-CZ" sz="2400" b="1" u="sng" dirty="0">
                <a:solidFill>
                  <a:srgbClr val="FF0000"/>
                </a:solidFill>
              </a:rPr>
              <a:t>Nemocný</a:t>
            </a:r>
            <a:r>
              <a:rPr lang="cs-CZ" sz="2400" dirty="0"/>
              <a:t> se brzy uzdravil. </a:t>
            </a:r>
            <a:r>
              <a:rPr lang="cs-CZ" sz="2400" i="1" dirty="0">
                <a:solidFill>
                  <a:srgbClr val="FF0000"/>
                </a:solidFill>
              </a:rPr>
              <a:t>(přídavné jméno)</a:t>
            </a:r>
          </a:p>
          <a:p>
            <a:pPr lvl="0"/>
            <a:r>
              <a:rPr lang="cs-CZ" sz="2400" dirty="0"/>
              <a:t>2. </a:t>
            </a:r>
            <a:r>
              <a:rPr lang="cs-CZ" sz="2400" b="1" u="sng" dirty="0">
                <a:solidFill>
                  <a:srgbClr val="FF0000"/>
                </a:solidFill>
              </a:rPr>
              <a:t>Pracovat</a:t>
            </a:r>
            <a:r>
              <a:rPr lang="cs-CZ" sz="2400" dirty="0"/>
              <a:t> je velmi důležité. </a:t>
            </a:r>
            <a:r>
              <a:rPr lang="cs-CZ" sz="2400" i="1" dirty="0">
                <a:solidFill>
                  <a:srgbClr val="FF0000"/>
                </a:solidFill>
              </a:rPr>
              <a:t>(sloveso)</a:t>
            </a:r>
          </a:p>
          <a:p>
            <a:pPr lvl="0"/>
            <a:r>
              <a:rPr lang="cs-CZ" sz="2400" dirty="0"/>
              <a:t>3. </a:t>
            </a:r>
            <a:r>
              <a:rPr lang="cs-CZ" sz="2400" b="1" u="sng" dirty="0">
                <a:solidFill>
                  <a:srgbClr val="FF0000"/>
                </a:solidFill>
              </a:rPr>
              <a:t>Ty</a:t>
            </a:r>
            <a:r>
              <a:rPr lang="cs-CZ" sz="2400" dirty="0"/>
              <a:t> tomu nerozumíš? </a:t>
            </a:r>
            <a:r>
              <a:rPr lang="cs-CZ" sz="2400" i="1" dirty="0">
                <a:solidFill>
                  <a:srgbClr val="FF0000"/>
                </a:solidFill>
              </a:rPr>
              <a:t>(zájmeno)</a:t>
            </a:r>
          </a:p>
          <a:p>
            <a:pPr lvl="0"/>
            <a:r>
              <a:rPr lang="cs-CZ" sz="2400" dirty="0"/>
              <a:t>4. </a:t>
            </a:r>
            <a:r>
              <a:rPr lang="cs-CZ" sz="2400" b="1" u="sng" dirty="0">
                <a:solidFill>
                  <a:srgbClr val="FF0000"/>
                </a:solidFill>
              </a:rPr>
              <a:t>Dva</a:t>
            </a:r>
            <a:r>
              <a:rPr lang="cs-CZ" sz="2400" dirty="0"/>
              <a:t> z nich nepřišli. </a:t>
            </a:r>
            <a:r>
              <a:rPr lang="cs-CZ" sz="2400" i="1" dirty="0">
                <a:solidFill>
                  <a:srgbClr val="FF0000"/>
                </a:solidFill>
              </a:rPr>
              <a:t>(číslovka)</a:t>
            </a:r>
          </a:p>
          <a:p>
            <a:pPr lvl="0"/>
            <a:r>
              <a:rPr lang="cs-CZ" sz="2400" dirty="0"/>
              <a:t>5. </a:t>
            </a:r>
            <a:r>
              <a:rPr lang="cs-CZ" sz="2400" b="1" u="sng" dirty="0">
                <a:solidFill>
                  <a:srgbClr val="FF0000"/>
                </a:solidFill>
              </a:rPr>
              <a:t>Děti</a:t>
            </a:r>
            <a:r>
              <a:rPr lang="cs-CZ" sz="2400" dirty="0"/>
              <a:t> se právě vracely z procházky. </a:t>
            </a:r>
            <a:r>
              <a:rPr lang="cs-CZ" sz="2400" i="1" dirty="0">
                <a:solidFill>
                  <a:srgbClr val="FF0000"/>
                </a:solidFill>
              </a:rPr>
              <a:t>(podstatné jméno)</a:t>
            </a:r>
          </a:p>
        </p:txBody>
      </p:sp>
    </p:spTree>
  </p:cSld>
  <p:clrMapOvr>
    <a:masterClrMapping/>
  </p:clrMapOvr>
  <p:transition spd="slow" advTm="0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u="sng" dirty="0" smtClean="0"/>
              <a:t>METODICKÉ POZNÁMKY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Využití jako prezentace pro 6. nebo 7. ročník – základní větné členy</a:t>
            </a:r>
          </a:p>
          <a:p>
            <a:r>
              <a:rPr lang="cs-CZ"/>
              <a:t>Využití jako opakování pro vyšší ročníky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9033926"/>
      </p:ext>
    </p:extLst>
  </p:cSld>
  <p:clrMapOvr>
    <a:masterClrMapping/>
  </p:clrMapOvr>
  <p:transition spd="slow" advTm="0"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s strateg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Výchozí návrh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211</Words>
  <Application>Microsoft Office PowerPoint</Application>
  <PresentationFormat>Vlastní</PresentationFormat>
  <Paragraphs>37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Výchozí</vt:lpstr>
      <vt:lpstr>prs strategy</vt:lpstr>
      <vt:lpstr>Výchozí návrh</vt:lpstr>
      <vt:lpstr>  VĚTNÉ ČLENY PODMĚT  </vt:lpstr>
      <vt:lpstr>ZÁKLADNÍ VĚTNÉ ČLENY</vt:lpstr>
      <vt:lpstr>PODMĚT</vt:lpstr>
      <vt:lpstr>TYPY PODMĚTU  </vt:lpstr>
      <vt:lpstr>ÚKOLY </vt:lpstr>
      <vt:lpstr>ÚKOLY - ŘEŠENÍ </vt:lpstr>
      <vt:lpstr>METODICKÉ POZNÁMKY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PODMĚT</dc:title>
  <dc:creator>Renata Krejčíková</dc:creator>
  <cp:lastModifiedBy>Renata Krejčíková</cp:lastModifiedBy>
  <cp:revision>15</cp:revision>
  <dcterms:created xsi:type="dcterms:W3CDTF">2011-06-16T15:57:45Z</dcterms:created>
  <dcterms:modified xsi:type="dcterms:W3CDTF">2013-07-11T15:59:29Z</dcterms:modified>
</cp:coreProperties>
</file>