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4" r:id="rId3"/>
    <p:sldId id="256" r:id="rId4"/>
    <p:sldId id="257" r:id="rId5"/>
    <p:sldId id="259" r:id="rId6"/>
    <p:sldId id="262" r:id="rId7"/>
    <p:sldId id="260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7D28E-9C62-4766-B1C0-D3C8329F6292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541B0-87B9-4996-8B05-B1632BBDDE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90548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7D28E-9C62-4766-B1C0-D3C8329F6292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541B0-87B9-4996-8B05-B1632BBDDE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0390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7D28E-9C62-4766-B1C0-D3C8329F6292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541B0-87B9-4996-8B05-B1632BBDDE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13811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7D28E-9C62-4766-B1C0-D3C8329F6292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541B0-87B9-4996-8B05-B1632BBDDE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35817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7D28E-9C62-4766-B1C0-D3C8329F6292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541B0-87B9-4996-8B05-B1632BBDDE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91223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7D28E-9C62-4766-B1C0-D3C8329F6292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541B0-87B9-4996-8B05-B1632BBDDE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02290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7D28E-9C62-4766-B1C0-D3C8329F6292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541B0-87B9-4996-8B05-B1632BBDDE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18919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7D28E-9C62-4766-B1C0-D3C8329F6292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541B0-87B9-4996-8B05-B1632BBDDE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0975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7D28E-9C62-4766-B1C0-D3C8329F6292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541B0-87B9-4996-8B05-B1632BBDDE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23014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7D28E-9C62-4766-B1C0-D3C8329F6292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541B0-87B9-4996-8B05-B1632BBDDE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28345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7D28E-9C62-4766-B1C0-D3C8329F6292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541B0-87B9-4996-8B05-B1632BBDDE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8209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17D28E-9C62-4766-B1C0-D3C8329F6292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E541B0-87B9-4996-8B05-B1632BBDDE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8652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765175"/>
            <a:ext cx="7772400" cy="1871737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kern="1200" dirty="0" smtClean="0">
                <a:solidFill>
                  <a:srgbClr val="000000"/>
                </a:solidFill>
                <a:ea typeface="SimSun" pitchFamily="2"/>
                <a:cs typeface="Mangal" pitchFamily="2"/>
              </a:rPr>
              <a:t>VĚTNÉ ČLENY 7-9</a:t>
            </a:r>
            <a:br>
              <a:rPr lang="cs-CZ" kern="1200" dirty="0" smtClean="0">
                <a:solidFill>
                  <a:srgbClr val="000000"/>
                </a:solidFill>
                <a:ea typeface="SimSun" pitchFamily="2"/>
                <a:cs typeface="Mangal" pitchFamily="2"/>
              </a:rPr>
            </a:br>
            <a:r>
              <a:rPr lang="cs-CZ" u="sng" dirty="0">
                <a:solidFill>
                  <a:srgbClr val="00B0F0"/>
                </a:solidFill>
              </a:rPr>
              <a:t>PŘEDMĚT</a:t>
            </a:r>
            <a:br>
              <a:rPr lang="cs-CZ" u="sng" dirty="0">
                <a:solidFill>
                  <a:srgbClr val="00B0F0"/>
                </a:solidFill>
              </a:rPr>
            </a:br>
            <a:endParaRPr lang="cs-CZ" kern="1200" dirty="0" smtClean="0">
              <a:solidFill>
                <a:srgbClr val="000000"/>
              </a:solidFill>
              <a:ea typeface="SimSun" pitchFamily="2"/>
              <a:cs typeface="Mangal" pitchFamily="2"/>
            </a:endParaRPr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661025"/>
            <a:ext cx="8064500" cy="742950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 dirty="0" smtClean="0"/>
              <a:t>VY_32_INOVACE_X-C-07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305897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980729"/>
            <a:ext cx="7772400" cy="2160239"/>
          </a:xfrm>
        </p:spPr>
        <p:txBody>
          <a:bodyPr/>
          <a:lstStyle/>
          <a:p>
            <a:r>
              <a:rPr lang="cs-CZ" dirty="0" smtClean="0"/>
              <a:t>ROZVÍJEJÍCÍ VĚTNÉ ČLENY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31640" y="2852936"/>
            <a:ext cx="6400800" cy="2281808"/>
          </a:xfrm>
        </p:spPr>
        <p:txBody>
          <a:bodyPr>
            <a:normAutofit/>
          </a:bodyPr>
          <a:lstStyle/>
          <a:p>
            <a:r>
              <a:rPr lang="cs-CZ" sz="5400" u="sng" dirty="0" smtClean="0">
                <a:solidFill>
                  <a:srgbClr val="00B0F0"/>
                </a:solidFill>
              </a:rPr>
              <a:t>PŘEDMĚT</a:t>
            </a:r>
            <a:endParaRPr lang="cs-CZ" sz="5400" u="sng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6700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B0F0"/>
                </a:solidFill>
              </a:rPr>
              <a:t>Předmět</a:t>
            </a:r>
            <a:endParaRPr lang="cs-CZ" b="1" u="sng" dirty="0">
              <a:solidFill>
                <a:srgbClr val="00B0F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Značka PT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rozvíjející větný člen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ptáme se </a:t>
            </a:r>
            <a:r>
              <a:rPr lang="cs-CZ" u="sng" dirty="0" smtClean="0">
                <a:solidFill>
                  <a:schemeClr val="accent6">
                    <a:lumMod val="50000"/>
                  </a:schemeClr>
                </a:solidFill>
              </a:rPr>
              <a:t>pádovými otázkami </a:t>
            </a:r>
            <a:r>
              <a:rPr lang="cs-CZ" dirty="0" smtClean="0"/>
              <a:t>(kromě 1. a 5.pádu)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je vyjádřen podstatným jménem, zájmenem nebo infinitivem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rozvíjí sloveso (přísudek) či přídavné jméno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3275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u="sng" dirty="0" smtClean="0">
                <a:solidFill>
                  <a:srgbClr val="002060"/>
                </a:solidFill>
              </a:rPr>
              <a:t>Úkoly</a:t>
            </a:r>
            <a:endParaRPr lang="cs-CZ" b="1" u="sng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u="sng" dirty="0" smtClean="0">
                <a:solidFill>
                  <a:srgbClr val="FFC000"/>
                </a:solidFill>
              </a:rPr>
              <a:t>Vyhledej předměty a urči pády.</a:t>
            </a:r>
          </a:p>
          <a:p>
            <a:pPr marL="0" indent="0">
              <a:buNone/>
            </a:pPr>
            <a:r>
              <a:rPr lang="cs-CZ" dirty="0" smtClean="0"/>
              <a:t>    1. Gábina kreslí obrázek pastelkami.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2. Sport je prospěšný zdraví.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3. Nikdy jsem nežárlil na jeho úspěchy.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4. Jirka je zabraný do čtení.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5. Tatínek mi nařídil jít na nákup.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73243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u="sng" dirty="0" smtClean="0">
                <a:solidFill>
                  <a:srgbClr val="002060"/>
                </a:solidFill>
              </a:rPr>
              <a:t>Úkoly - řešení</a:t>
            </a:r>
            <a:endParaRPr lang="cs-CZ" b="1" u="sng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1700808"/>
            <a:ext cx="8229600" cy="4525963"/>
          </a:xfrm>
          <a:solidFill>
            <a:schemeClr val="bg1"/>
          </a:solidFill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u="sng" dirty="0" smtClean="0">
                <a:solidFill>
                  <a:srgbClr val="FFC000"/>
                </a:solidFill>
              </a:rPr>
              <a:t>Vyhledej předměty a urči pády.</a:t>
            </a:r>
          </a:p>
          <a:p>
            <a:pPr marL="0" indent="0">
              <a:buNone/>
            </a:pPr>
            <a:r>
              <a:rPr lang="cs-CZ" dirty="0" smtClean="0"/>
              <a:t>    1. Gábina kreslí </a:t>
            </a:r>
            <a:r>
              <a:rPr lang="cs-CZ" u="sng" dirty="0" smtClean="0">
                <a:solidFill>
                  <a:srgbClr val="FF0000"/>
                </a:solidFill>
              </a:rPr>
              <a:t>obrázek (4.p.)</a:t>
            </a:r>
            <a:r>
              <a:rPr lang="cs-CZ" dirty="0" smtClean="0"/>
              <a:t> </a:t>
            </a:r>
            <a:r>
              <a:rPr lang="cs-CZ" u="sng" dirty="0" smtClean="0">
                <a:solidFill>
                  <a:srgbClr val="FF0000"/>
                </a:solidFill>
              </a:rPr>
              <a:t>pastelkami     (7.p.)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2. Sport je prospěšný </a:t>
            </a:r>
            <a:r>
              <a:rPr lang="cs-CZ" u="sng" dirty="0" smtClean="0">
                <a:solidFill>
                  <a:srgbClr val="FF0000"/>
                </a:solidFill>
              </a:rPr>
              <a:t>zdraví (3.p.)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3. Nikdy jsem nežárlil </a:t>
            </a:r>
            <a:r>
              <a:rPr lang="cs-CZ" u="sng" dirty="0" smtClean="0">
                <a:solidFill>
                  <a:srgbClr val="FF0000"/>
                </a:solidFill>
              </a:rPr>
              <a:t>na</a:t>
            </a:r>
            <a:r>
              <a:rPr lang="cs-CZ" u="sng" dirty="0" smtClean="0"/>
              <a:t> jeho </a:t>
            </a:r>
            <a:r>
              <a:rPr lang="cs-CZ" u="sng" dirty="0" smtClean="0">
                <a:solidFill>
                  <a:srgbClr val="FF0000"/>
                </a:solidFill>
              </a:rPr>
              <a:t>úspěchy (4.p.)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4. Jirka je zabraný </a:t>
            </a:r>
            <a:r>
              <a:rPr lang="cs-CZ" u="sng" dirty="0" smtClean="0">
                <a:solidFill>
                  <a:srgbClr val="FF0000"/>
                </a:solidFill>
              </a:rPr>
              <a:t>do čtení (2.p.)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5. Tatínek mi nařídil </a:t>
            </a:r>
            <a:r>
              <a:rPr lang="cs-CZ" u="sng" dirty="0" smtClean="0">
                <a:solidFill>
                  <a:srgbClr val="FF0000"/>
                </a:solidFill>
              </a:rPr>
              <a:t>jít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(4.p.) </a:t>
            </a:r>
            <a:r>
              <a:rPr lang="cs-CZ" dirty="0" smtClean="0"/>
              <a:t>na nákup.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0090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solidFill>
                  <a:srgbClr val="002060"/>
                </a:solidFill>
              </a:rPr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1</a:t>
            </a:r>
            <a:r>
              <a:rPr lang="cs-CZ" dirty="0"/>
              <a:t>. Gábina kreslí obrázek pastelkami.</a:t>
            </a:r>
          </a:p>
          <a:p>
            <a:pPr marL="0" indent="0">
              <a:buNone/>
            </a:pPr>
            <a:r>
              <a:rPr lang="cs-CZ" dirty="0"/>
              <a:t>    2. Sport je prospěšný zdraví.</a:t>
            </a:r>
          </a:p>
          <a:p>
            <a:pPr marL="0" indent="0">
              <a:buNone/>
            </a:pPr>
            <a:r>
              <a:rPr lang="cs-CZ" dirty="0"/>
              <a:t>    3. Nikdy jsem nežárlil na jeho úspěchy.</a:t>
            </a:r>
          </a:p>
          <a:p>
            <a:pPr marL="0" indent="0">
              <a:buNone/>
            </a:pPr>
            <a:r>
              <a:rPr lang="cs-CZ" dirty="0"/>
              <a:t>    4. Jirka je zabraný do čtení.</a:t>
            </a:r>
          </a:p>
          <a:p>
            <a:pPr marL="0" indent="0">
              <a:buNone/>
            </a:pPr>
            <a:r>
              <a:rPr lang="cs-CZ" dirty="0"/>
              <a:t>    5. Tatínek mi nařídil jít na nákup.</a:t>
            </a:r>
          </a:p>
          <a:p>
            <a:pPr lvl="0">
              <a:buFont typeface="Wingdings" pitchFamily="2" charset="2"/>
              <a:buChar char="v"/>
            </a:pPr>
            <a:r>
              <a:rPr lang="cs-CZ" u="sng" dirty="0">
                <a:solidFill>
                  <a:srgbClr val="F79646">
                    <a:lumMod val="75000"/>
                  </a:srgbClr>
                </a:solidFill>
              </a:rPr>
              <a:t>Podtrhni řídící výraz a urči slovní druh</a:t>
            </a:r>
            <a:r>
              <a:rPr lang="cs-CZ" dirty="0">
                <a:solidFill>
                  <a:prstClr val="black"/>
                </a:solidFill>
              </a:rPr>
              <a:t>.  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4273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u="sng" dirty="0" smtClean="0">
                <a:solidFill>
                  <a:srgbClr val="002060"/>
                </a:solidFill>
              </a:rPr>
              <a:t>Úkoly - řešení</a:t>
            </a:r>
            <a:endParaRPr lang="cs-CZ" b="1" u="sng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u="sng" dirty="0" smtClean="0">
                <a:solidFill>
                  <a:schemeClr val="accent6">
                    <a:lumMod val="75000"/>
                  </a:schemeClr>
                </a:solidFill>
              </a:rPr>
              <a:t>Podtrhni </a:t>
            </a:r>
            <a:r>
              <a:rPr lang="cs-CZ" u="sng" dirty="0">
                <a:solidFill>
                  <a:schemeClr val="accent6">
                    <a:lumMod val="75000"/>
                  </a:schemeClr>
                </a:solidFill>
              </a:rPr>
              <a:t>řídící výraz a urči slovní druh</a:t>
            </a:r>
            <a:r>
              <a:rPr lang="cs-CZ" dirty="0"/>
              <a:t>.    </a:t>
            </a:r>
          </a:p>
          <a:p>
            <a:pPr marL="0" indent="0">
              <a:buNone/>
            </a:pPr>
            <a:r>
              <a:rPr lang="cs-CZ" dirty="0" smtClean="0"/>
              <a:t>    1. Gábina </a:t>
            </a:r>
            <a:r>
              <a:rPr lang="cs-CZ" u="sng" dirty="0" smtClean="0">
                <a:solidFill>
                  <a:srgbClr val="C00000"/>
                </a:solidFill>
              </a:rPr>
              <a:t>kreslí (sloveso)</a:t>
            </a:r>
            <a:r>
              <a:rPr lang="cs-CZ" dirty="0" smtClean="0"/>
              <a:t> obrázek pastelkami.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2. Sport je </a:t>
            </a:r>
            <a:r>
              <a:rPr lang="cs-CZ" u="sng" dirty="0" smtClean="0">
                <a:solidFill>
                  <a:srgbClr val="C00000"/>
                </a:solidFill>
              </a:rPr>
              <a:t>prospěšný (přídavné jméno) </a:t>
            </a:r>
            <a:r>
              <a:rPr lang="cs-CZ" dirty="0" smtClean="0"/>
              <a:t>zdraví.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3. Nikdy </a:t>
            </a:r>
            <a:r>
              <a:rPr lang="cs-CZ" u="sng" dirty="0" smtClean="0">
                <a:solidFill>
                  <a:srgbClr val="C00000"/>
                </a:solidFill>
              </a:rPr>
              <a:t>jsem nežárlil (sloveso) </a:t>
            </a:r>
            <a:r>
              <a:rPr lang="cs-CZ" dirty="0" smtClean="0"/>
              <a:t>na jeho  úspěchy.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4. Jirka je </a:t>
            </a:r>
            <a:r>
              <a:rPr lang="cs-CZ" u="sng" dirty="0" smtClean="0">
                <a:solidFill>
                  <a:srgbClr val="C00000"/>
                </a:solidFill>
              </a:rPr>
              <a:t>zabraný (přídavné jméno) </a:t>
            </a:r>
            <a:r>
              <a:rPr lang="cs-CZ" dirty="0" smtClean="0"/>
              <a:t>do čtení.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5. Tatínek mi </a:t>
            </a:r>
            <a:r>
              <a:rPr lang="cs-CZ" u="sng" dirty="0" smtClean="0">
                <a:solidFill>
                  <a:srgbClr val="C00000"/>
                </a:solidFill>
              </a:rPr>
              <a:t>nařídil (sloveso) </a:t>
            </a:r>
            <a:r>
              <a:rPr lang="cs-CZ" dirty="0" smtClean="0"/>
              <a:t> jít na nákup.</a:t>
            </a:r>
          </a:p>
        </p:txBody>
      </p:sp>
    </p:spTree>
    <p:extLst>
      <p:ext uri="{BB962C8B-B14F-4D97-AF65-F5344CB8AC3E}">
        <p14:creationId xmlns:p14="http://schemas.microsoft.com/office/powerpoint/2010/main" val="2841347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METODICKÉ POZNÁMKY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Využití jako prezentace pro 6. nebo 7. ročník – základní větné členy</a:t>
            </a:r>
          </a:p>
          <a:p>
            <a:r>
              <a:rPr lang="cs-CZ" dirty="0"/>
              <a:t>Využití jako opakování pro vyšší </a:t>
            </a:r>
            <a:r>
              <a:rPr lang="cs-CZ" dirty="0" smtClean="0"/>
              <a:t>ročníky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203404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315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VĚTNÉ ČLENY 7-9 PŘEDMĚT </vt:lpstr>
      <vt:lpstr>ROZVÍJEJÍCÍ VĚTNÉ ČLENY</vt:lpstr>
      <vt:lpstr>Předmět</vt:lpstr>
      <vt:lpstr>Úkoly</vt:lpstr>
      <vt:lpstr>Úkoly - řešení</vt:lpstr>
      <vt:lpstr>Úkoly</vt:lpstr>
      <vt:lpstr>Úkoly - řešení</vt:lpstr>
      <vt:lpstr>METODICKÉ POZNÁMKY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Renata Krejčíková</dc:creator>
  <cp:lastModifiedBy>Renata Krejčíková</cp:lastModifiedBy>
  <cp:revision>15</cp:revision>
  <dcterms:created xsi:type="dcterms:W3CDTF">2011-06-17T16:19:44Z</dcterms:created>
  <dcterms:modified xsi:type="dcterms:W3CDTF">2013-07-11T16:22:07Z</dcterms:modified>
</cp:coreProperties>
</file>