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9" r:id="rId6"/>
    <p:sldId id="258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5970A-2E2D-48F8-8084-0D983A052AAB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CF139-CA5A-4E41-9FD8-581C54EDE2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033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5970A-2E2D-48F8-8084-0D983A052AAB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CF139-CA5A-4E41-9FD8-581C54EDE2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3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5970A-2E2D-48F8-8084-0D983A052AAB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CF139-CA5A-4E41-9FD8-581C54EDE2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024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5970A-2E2D-48F8-8084-0D983A052AAB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CF139-CA5A-4E41-9FD8-581C54EDE2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724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5970A-2E2D-48F8-8084-0D983A052AAB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CF139-CA5A-4E41-9FD8-581C54EDE2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007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5970A-2E2D-48F8-8084-0D983A052AAB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CF139-CA5A-4E41-9FD8-581C54EDE2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0529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5970A-2E2D-48F8-8084-0D983A052AAB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CF139-CA5A-4E41-9FD8-581C54EDE2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3232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5970A-2E2D-48F8-8084-0D983A052AAB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CF139-CA5A-4E41-9FD8-581C54EDE2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3959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5970A-2E2D-48F8-8084-0D983A052AAB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CF139-CA5A-4E41-9FD8-581C54EDE2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3125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5970A-2E2D-48F8-8084-0D983A052AAB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CF139-CA5A-4E41-9FD8-581C54EDE2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945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5970A-2E2D-48F8-8084-0D983A052AAB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CF139-CA5A-4E41-9FD8-581C54EDE2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811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B5970A-2E2D-48F8-8084-0D983A052AAB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1CF139-CA5A-4E41-9FD8-581C54EDE2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727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1196752"/>
            <a:ext cx="7772400" cy="1872208"/>
          </a:xfrm>
        </p:spPr>
        <p:txBody>
          <a:bodyPr>
            <a:noAutofit/>
          </a:bodyPr>
          <a:lstStyle/>
          <a:p>
            <a:r>
              <a:rPr lang="cs-CZ" dirty="0" smtClean="0"/>
              <a:t>VĚTNÉ ČLENY 7- 9</a:t>
            </a:r>
            <a:br>
              <a:rPr lang="cs-CZ" dirty="0" smtClean="0"/>
            </a:br>
            <a:r>
              <a:rPr lang="cs-CZ" b="1" u="sng" dirty="0">
                <a:solidFill>
                  <a:srgbClr val="669900"/>
                </a:solidFill>
              </a:rPr>
              <a:t>PŘÍSLOVEČNÉ URČENÍ</a:t>
            </a:r>
            <a:br>
              <a:rPr lang="cs-CZ" b="1" u="sng" dirty="0">
                <a:solidFill>
                  <a:srgbClr val="669900"/>
                </a:solidFill>
              </a:rPr>
            </a:br>
            <a:endParaRPr lang="cs-CZ" dirty="0" smtClean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661025"/>
            <a:ext cx="8064500" cy="74295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VY_32_INOVACE_X-C-09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93047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484785"/>
            <a:ext cx="7772400" cy="1512168"/>
          </a:xfrm>
        </p:spPr>
        <p:txBody>
          <a:bodyPr/>
          <a:lstStyle/>
          <a:p>
            <a:r>
              <a:rPr lang="cs-CZ" dirty="0" smtClean="0"/>
              <a:t>ROZVÍJEJÍCÍ VĚTNÉ ČLENY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3212976"/>
            <a:ext cx="6400800" cy="1656184"/>
          </a:xfrm>
        </p:spPr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669900"/>
                </a:solidFill>
              </a:rPr>
              <a:t>PŘÍSLOVEČNÉ URČENÍ</a:t>
            </a:r>
            <a:endParaRPr lang="cs-CZ" sz="5400" b="1" u="sng" dirty="0">
              <a:solidFill>
                <a:srgbClr val="66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1066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669900"/>
                </a:solidFill>
              </a:rPr>
              <a:t>Příslovečné určení</a:t>
            </a:r>
            <a:endParaRPr lang="cs-CZ" b="1" u="sng" dirty="0">
              <a:solidFill>
                <a:srgbClr val="6699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 rozvíjející větný člen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značka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PU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ptáme se tázacími </a:t>
            </a:r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příslovci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rozvíjí </a:t>
            </a:r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sloveso (přísudek), přídavné jméno nebo příslovce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je vyjádřeno </a:t>
            </a:r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příslovcem, podstatným jménem  či zájmenem </a:t>
            </a:r>
            <a:r>
              <a:rPr lang="cs-CZ" dirty="0" smtClean="0"/>
              <a:t>(často v předložkové vazbě – 6.pád nebo spojené </a:t>
            </a:r>
            <a:r>
              <a:rPr lang="cs-CZ" dirty="0" smtClean="0"/>
              <a:t>s jako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4088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u="sng" dirty="0" smtClean="0">
                <a:solidFill>
                  <a:srgbClr val="669900"/>
                </a:solidFill>
              </a:rPr>
              <a:t>Příslovečné určení - druhy</a:t>
            </a:r>
            <a:endParaRPr lang="cs-CZ" sz="4800" b="1" i="1" u="sng" dirty="0">
              <a:solidFill>
                <a:srgbClr val="66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4400" b="1" i="1" u="sng" dirty="0" smtClean="0">
                <a:solidFill>
                  <a:srgbClr val="002060"/>
                </a:solidFill>
              </a:rPr>
              <a:t>PU místa (Pum)</a:t>
            </a:r>
          </a:p>
          <a:p>
            <a:r>
              <a:rPr lang="cs-CZ" sz="3900" dirty="0" smtClean="0"/>
              <a:t>ptáme se </a:t>
            </a:r>
          </a:p>
          <a:p>
            <a:pPr marL="0" indent="0" algn="ctr">
              <a:buNone/>
            </a:pPr>
            <a:r>
              <a:rPr lang="cs-CZ" sz="3900" b="1" dirty="0">
                <a:solidFill>
                  <a:srgbClr val="002060"/>
                </a:solidFill>
              </a:rPr>
              <a:t> </a:t>
            </a:r>
            <a:r>
              <a:rPr lang="cs-CZ" sz="3900" b="1" dirty="0" smtClean="0">
                <a:solidFill>
                  <a:srgbClr val="002060"/>
                </a:solidFill>
              </a:rPr>
              <a:t>     kde? kam? kudy?  odkud?</a:t>
            </a:r>
          </a:p>
          <a:p>
            <a:pPr marL="0" indent="0" algn="ctr">
              <a:buNone/>
            </a:pPr>
            <a:endParaRPr lang="cs-CZ" sz="39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př. </a:t>
            </a:r>
            <a:r>
              <a:rPr lang="cs-CZ" sz="3900" u="sng" dirty="0" smtClean="0"/>
              <a:t>Pohladil jsem </a:t>
            </a:r>
            <a:r>
              <a:rPr lang="cs-CZ" sz="3900" dirty="0" smtClean="0"/>
              <a:t>psa </a:t>
            </a:r>
            <a:r>
              <a:rPr lang="cs-CZ" sz="3900" b="1" dirty="0" smtClean="0">
                <a:solidFill>
                  <a:srgbClr val="002060"/>
                </a:solidFill>
              </a:rPr>
              <a:t>za ušima</a:t>
            </a:r>
            <a:r>
              <a:rPr lang="cs-CZ" sz="3900" dirty="0" smtClean="0">
                <a:solidFill>
                  <a:srgbClr val="002060"/>
                </a:solidFill>
              </a:rPr>
              <a:t>.(Kde?)</a:t>
            </a:r>
          </a:p>
          <a:p>
            <a:pPr marL="0" indent="0">
              <a:buNone/>
            </a:pPr>
            <a:r>
              <a:rPr lang="cs-CZ" sz="3900" dirty="0" smtClean="0">
                <a:solidFill>
                  <a:srgbClr val="002060"/>
                </a:solidFill>
              </a:rPr>
              <a:t>       </a:t>
            </a:r>
            <a:r>
              <a:rPr lang="cs-CZ" sz="3900" dirty="0" smtClean="0"/>
              <a:t>Obvaz byl </a:t>
            </a:r>
            <a:r>
              <a:rPr lang="cs-CZ" sz="3900" u="sng" dirty="0" smtClean="0"/>
              <a:t>přiložený</a:t>
            </a:r>
            <a:r>
              <a:rPr lang="cs-CZ" sz="3900" dirty="0" smtClean="0"/>
              <a:t> </a:t>
            </a:r>
            <a:r>
              <a:rPr lang="cs-CZ" sz="3900" b="1" dirty="0" smtClean="0">
                <a:solidFill>
                  <a:srgbClr val="002060"/>
                </a:solidFill>
              </a:rPr>
              <a:t>na ránu</a:t>
            </a:r>
            <a:r>
              <a:rPr lang="cs-CZ" sz="3900" dirty="0" smtClean="0">
                <a:solidFill>
                  <a:srgbClr val="002060"/>
                </a:solidFill>
              </a:rPr>
              <a:t>. (Kam?)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  </a:t>
            </a:r>
            <a:r>
              <a:rPr lang="cs-CZ" sz="3900" u="sng" dirty="0" smtClean="0"/>
              <a:t>Jdu</a:t>
            </a:r>
            <a:r>
              <a:rPr lang="cs-CZ" sz="3900" dirty="0" smtClean="0"/>
              <a:t> už </a:t>
            </a:r>
            <a:r>
              <a:rPr lang="cs-CZ" sz="3900" b="1" dirty="0" smtClean="0">
                <a:solidFill>
                  <a:srgbClr val="002060"/>
                </a:solidFill>
              </a:rPr>
              <a:t>domů</a:t>
            </a:r>
            <a:r>
              <a:rPr lang="cs-CZ" sz="3900" dirty="0" smtClean="0">
                <a:solidFill>
                  <a:srgbClr val="002060"/>
                </a:solidFill>
              </a:rPr>
              <a:t>.(Kam?)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 </a:t>
            </a:r>
            <a:r>
              <a:rPr lang="cs-CZ" sz="3900" b="1" dirty="0" smtClean="0">
                <a:solidFill>
                  <a:srgbClr val="002060"/>
                </a:solidFill>
              </a:rPr>
              <a:t>Vedle nás </a:t>
            </a:r>
            <a:r>
              <a:rPr lang="cs-CZ" sz="3900" u="sng" dirty="0" smtClean="0"/>
              <a:t>zastavilo</a:t>
            </a:r>
            <a:r>
              <a:rPr lang="cs-CZ" sz="3900" dirty="0" smtClean="0"/>
              <a:t> auto</a:t>
            </a:r>
            <a:r>
              <a:rPr lang="cs-CZ" sz="3900" dirty="0" smtClean="0">
                <a:solidFill>
                  <a:srgbClr val="002060"/>
                </a:solidFill>
              </a:rPr>
              <a:t>.(Kde?)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8842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>
                <a:solidFill>
                  <a:srgbClr val="669900"/>
                </a:solidFill>
              </a:rPr>
              <a:t>Příslovečné určení - druhy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742950" indent="-742950">
              <a:buAutoNum type="arabicPeriod" startAt="2"/>
            </a:pPr>
            <a:r>
              <a:rPr lang="cs-CZ" sz="4300" b="1" i="1" u="sng" dirty="0">
                <a:solidFill>
                  <a:schemeClr val="accent5">
                    <a:lumMod val="50000"/>
                  </a:schemeClr>
                </a:solidFill>
              </a:rPr>
              <a:t>PU času (</a:t>
            </a:r>
            <a:r>
              <a:rPr lang="cs-CZ" sz="4300" b="1" i="1" u="sng" dirty="0" err="1">
                <a:solidFill>
                  <a:schemeClr val="accent5">
                    <a:lumMod val="50000"/>
                  </a:schemeClr>
                </a:solidFill>
              </a:rPr>
              <a:t>PUč</a:t>
            </a:r>
            <a:r>
              <a:rPr lang="cs-CZ" sz="4300" b="1" i="1" u="sng" dirty="0">
                <a:solidFill>
                  <a:schemeClr val="accent5">
                    <a:lumMod val="50000"/>
                  </a:schemeClr>
                </a:solidFill>
              </a:rPr>
              <a:t>)</a:t>
            </a:r>
          </a:p>
          <a:p>
            <a:r>
              <a:rPr lang="cs-CZ" sz="3600" dirty="0"/>
              <a:t> </a:t>
            </a:r>
            <a:r>
              <a:rPr lang="cs-CZ" dirty="0"/>
              <a:t>ptáme se </a:t>
            </a:r>
            <a:endParaRPr lang="cs-CZ" dirty="0" smtClean="0"/>
          </a:p>
          <a:p>
            <a:pPr marL="0" indent="0" algn="ctr">
              <a:buNone/>
            </a:pPr>
            <a:r>
              <a:rPr lang="cs-CZ" sz="3900" b="1" dirty="0" smtClean="0">
                <a:solidFill>
                  <a:schemeClr val="accent5">
                    <a:lumMod val="50000"/>
                  </a:schemeClr>
                </a:solidFill>
              </a:rPr>
              <a:t>kdy</a:t>
            </a:r>
            <a:r>
              <a:rPr lang="cs-CZ" sz="3900" b="1" dirty="0">
                <a:solidFill>
                  <a:schemeClr val="accent5">
                    <a:lumMod val="50000"/>
                  </a:schemeClr>
                </a:solidFill>
              </a:rPr>
              <a:t>? odkdy? jak dlouho? jak často</a:t>
            </a:r>
            <a:r>
              <a:rPr lang="cs-CZ" sz="3900" b="1" dirty="0" smtClean="0">
                <a:solidFill>
                  <a:schemeClr val="accent5">
                    <a:lumMod val="50000"/>
                  </a:schemeClr>
                </a:solidFill>
              </a:rPr>
              <a:t>?</a:t>
            </a:r>
          </a:p>
          <a:p>
            <a:pPr marL="0" indent="0" algn="ctr">
              <a:buNone/>
            </a:pPr>
            <a:endParaRPr lang="cs-CZ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př. Představení </a:t>
            </a:r>
            <a:r>
              <a:rPr lang="cs-CZ" u="sng" dirty="0" smtClean="0"/>
              <a:t>trvalo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dlouho</a:t>
            </a:r>
            <a:r>
              <a:rPr lang="cs-CZ" i="1" dirty="0" smtClean="0">
                <a:solidFill>
                  <a:schemeClr val="accent5">
                    <a:lumMod val="50000"/>
                  </a:schemeClr>
                </a:solidFill>
              </a:rPr>
              <a:t>.(Jak dlouho?)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Zítra</a:t>
            </a:r>
            <a:r>
              <a:rPr lang="cs-CZ" dirty="0" smtClean="0"/>
              <a:t>  </a:t>
            </a:r>
            <a:r>
              <a:rPr lang="cs-CZ" i="1" dirty="0" smtClean="0">
                <a:solidFill>
                  <a:schemeClr val="accent5">
                    <a:lumMod val="50000"/>
                  </a:schemeClr>
                </a:solidFill>
              </a:rPr>
              <a:t>(Kdy?)</a:t>
            </a:r>
            <a:r>
              <a:rPr lang="cs-CZ" u="sng" dirty="0" smtClean="0"/>
              <a:t>máme</a:t>
            </a:r>
            <a:r>
              <a:rPr lang="cs-CZ" dirty="0" smtClean="0"/>
              <a:t> školu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od osmi do dvou</a:t>
            </a:r>
            <a:r>
              <a:rPr lang="cs-CZ" dirty="0" smtClean="0"/>
              <a:t>. </a:t>
            </a:r>
            <a:r>
              <a:rPr lang="cs-CZ" i="1" dirty="0" smtClean="0">
                <a:solidFill>
                  <a:schemeClr val="accent5">
                    <a:lumMod val="50000"/>
                  </a:schemeClr>
                </a:solidFill>
              </a:rPr>
              <a:t>(odkdy dokdy?)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O přestávce </a:t>
            </a:r>
            <a:r>
              <a:rPr lang="cs-CZ" u="sng" dirty="0" smtClean="0"/>
              <a:t>nesmíme odcházet </a:t>
            </a:r>
            <a:r>
              <a:rPr lang="cs-CZ" dirty="0" smtClean="0"/>
              <a:t>z budovy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.(Kdy?)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940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u="sng" dirty="0">
                <a:solidFill>
                  <a:srgbClr val="669900"/>
                </a:solidFill>
              </a:rPr>
              <a:t>Příslovečné určení - druhy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i="1" dirty="0" smtClean="0">
                <a:solidFill>
                  <a:srgbClr val="0070C0"/>
                </a:solidFill>
              </a:rPr>
              <a:t>3.  </a:t>
            </a:r>
            <a:r>
              <a:rPr lang="cs-CZ" sz="4000" b="1" i="1" u="sng" dirty="0">
                <a:solidFill>
                  <a:srgbClr val="0070C0"/>
                </a:solidFill>
              </a:rPr>
              <a:t>PU způsobu (</a:t>
            </a:r>
            <a:r>
              <a:rPr lang="cs-CZ" sz="4000" b="1" i="1" u="sng" dirty="0" err="1">
                <a:solidFill>
                  <a:srgbClr val="0070C0"/>
                </a:solidFill>
              </a:rPr>
              <a:t>Puz</a:t>
            </a:r>
            <a:r>
              <a:rPr lang="cs-CZ" sz="4000" b="1" i="1" u="sng" dirty="0">
                <a:solidFill>
                  <a:srgbClr val="0070C0"/>
                </a:solidFill>
              </a:rPr>
              <a:t>)</a:t>
            </a:r>
          </a:p>
          <a:p>
            <a:r>
              <a:rPr lang="cs-CZ" dirty="0" smtClean="0"/>
              <a:t> ptáme se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70C0"/>
                </a:solidFill>
              </a:rPr>
              <a:t>jak? Jakým způsobem?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/>
              <a:t>Př</a:t>
            </a:r>
            <a:r>
              <a:rPr lang="cs-CZ" b="1" dirty="0" smtClean="0"/>
              <a:t>. </a:t>
            </a:r>
            <a:r>
              <a:rPr lang="cs-CZ" dirty="0" smtClean="0"/>
              <a:t>Tvářil se </a:t>
            </a:r>
            <a:r>
              <a:rPr lang="cs-CZ" b="1" dirty="0" smtClean="0">
                <a:solidFill>
                  <a:srgbClr val="0070C0"/>
                </a:solidFill>
              </a:rPr>
              <a:t>překvapeně</a:t>
            </a:r>
            <a:r>
              <a:rPr lang="cs-CZ" i="1" dirty="0" smtClean="0">
                <a:solidFill>
                  <a:srgbClr val="0070C0"/>
                </a:solidFill>
              </a:rPr>
              <a:t>.(Jakým způsobem?)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Je štíhlá </a:t>
            </a:r>
            <a:r>
              <a:rPr lang="cs-CZ" b="1" dirty="0" smtClean="0">
                <a:solidFill>
                  <a:srgbClr val="0070C0"/>
                </a:solidFill>
              </a:rPr>
              <a:t>jako proutek</a:t>
            </a:r>
            <a:r>
              <a:rPr lang="cs-CZ" i="1" dirty="0" smtClean="0">
                <a:solidFill>
                  <a:srgbClr val="0070C0"/>
                </a:solidFill>
              </a:rPr>
              <a:t>.(Jak?)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u="sng" dirty="0" smtClean="0"/>
              <a:t>Rozhlédl se </a:t>
            </a:r>
            <a:r>
              <a:rPr lang="cs-CZ" b="1" dirty="0" smtClean="0">
                <a:solidFill>
                  <a:srgbClr val="0070C0"/>
                </a:solidFill>
              </a:rPr>
              <a:t>pátravě </a:t>
            </a:r>
            <a:r>
              <a:rPr lang="cs-CZ" dirty="0" smtClean="0"/>
              <a:t>po okolí</a:t>
            </a:r>
            <a:r>
              <a:rPr lang="cs-CZ" i="1" dirty="0" smtClean="0">
                <a:solidFill>
                  <a:srgbClr val="0070C0"/>
                </a:solidFill>
              </a:rPr>
              <a:t>.(Jakým </a:t>
            </a:r>
            <a:r>
              <a:rPr lang="cs-CZ" i="1" dirty="0">
                <a:solidFill>
                  <a:srgbClr val="0070C0"/>
                </a:solidFill>
              </a:rPr>
              <a:t>z</a:t>
            </a:r>
            <a:r>
              <a:rPr lang="cs-CZ" i="1" dirty="0" smtClean="0">
                <a:solidFill>
                  <a:srgbClr val="0070C0"/>
                </a:solidFill>
              </a:rPr>
              <a:t>působem?</a:t>
            </a:r>
            <a:endParaRPr lang="cs-CZ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19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>
                <a:solidFill>
                  <a:srgbClr val="669900"/>
                </a:solidFill>
              </a:rPr>
              <a:t>Příslovečné určení -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AutoNum type="arabicPeriod" startAt="4"/>
            </a:pPr>
            <a:r>
              <a:rPr lang="cs-CZ" sz="4300" b="1" i="1" u="sng" dirty="0" smtClean="0">
                <a:solidFill>
                  <a:srgbClr val="002060"/>
                </a:solidFill>
              </a:rPr>
              <a:t>PU </a:t>
            </a:r>
            <a:r>
              <a:rPr lang="cs-CZ" sz="4300" b="1" i="1" u="sng" dirty="0">
                <a:solidFill>
                  <a:srgbClr val="002060"/>
                </a:solidFill>
              </a:rPr>
              <a:t>míry (PU mír</a:t>
            </a:r>
            <a:r>
              <a:rPr lang="cs-CZ" sz="4300" b="1" i="1" u="sng" dirty="0" smtClean="0">
                <a:solidFill>
                  <a:srgbClr val="002060"/>
                </a:solidFill>
              </a:rPr>
              <a:t>) </a:t>
            </a:r>
          </a:p>
          <a:p>
            <a:r>
              <a:rPr lang="cs-CZ" dirty="0" smtClean="0"/>
              <a:t>Ptáme se</a:t>
            </a:r>
          </a:p>
          <a:p>
            <a:pPr marL="0" indent="0" algn="ctr">
              <a:buNone/>
            </a:pP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jak hodně? do jaké míry? kolik?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/>
              <a:t>       př</a:t>
            </a:r>
            <a:r>
              <a:rPr lang="cs-CZ" dirty="0" smtClean="0"/>
              <a:t>. </a:t>
            </a:r>
            <a:r>
              <a:rPr lang="cs-CZ" u="sng" dirty="0" smtClean="0"/>
              <a:t>Má</a:t>
            </a:r>
            <a:r>
              <a:rPr lang="cs-CZ" dirty="0" smtClean="0"/>
              <a:t> dětí </a:t>
            </a:r>
            <a:r>
              <a:rPr lang="cs-CZ" b="1" dirty="0" smtClean="0">
                <a:solidFill>
                  <a:srgbClr val="002060"/>
                </a:solidFill>
              </a:rPr>
              <a:t>jako smetí</a:t>
            </a:r>
            <a:r>
              <a:rPr lang="cs-CZ" i="1" dirty="0" smtClean="0">
                <a:solidFill>
                  <a:srgbClr val="002060"/>
                </a:solidFill>
              </a:rPr>
              <a:t>.(Kolik?)</a:t>
            </a:r>
          </a:p>
          <a:p>
            <a:pPr marL="0" indent="0">
              <a:buNone/>
            </a:pPr>
            <a:r>
              <a:rPr lang="cs-CZ" dirty="0" smtClean="0"/>
              <a:t>             Trvalo mu to </a:t>
            </a:r>
            <a:r>
              <a:rPr lang="cs-CZ" b="1" dirty="0" smtClean="0">
                <a:solidFill>
                  <a:srgbClr val="002060"/>
                </a:solidFill>
              </a:rPr>
              <a:t>velice</a:t>
            </a:r>
            <a:r>
              <a:rPr lang="cs-CZ" dirty="0" smtClean="0"/>
              <a:t> </a:t>
            </a:r>
            <a:r>
              <a:rPr lang="cs-CZ" u="sng" dirty="0" smtClean="0"/>
              <a:t>dlouho</a:t>
            </a:r>
            <a:r>
              <a:rPr lang="cs-CZ" i="1" dirty="0" smtClean="0">
                <a:solidFill>
                  <a:srgbClr val="002060"/>
                </a:solidFill>
              </a:rPr>
              <a:t>.(Jak hodně?)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b="1" dirty="0" smtClean="0">
                <a:solidFill>
                  <a:srgbClr val="002060"/>
                </a:solidFill>
              </a:rPr>
              <a:t>Docela</a:t>
            </a:r>
            <a:r>
              <a:rPr lang="cs-CZ" dirty="0" smtClean="0"/>
              <a:t> </a:t>
            </a:r>
            <a:r>
              <a:rPr lang="cs-CZ" u="sng" dirty="0" smtClean="0"/>
              <a:t>se</a:t>
            </a:r>
            <a:r>
              <a:rPr lang="cs-CZ" dirty="0" smtClean="0"/>
              <a:t> mu na táboře </a:t>
            </a:r>
            <a:r>
              <a:rPr lang="cs-CZ" u="sng" dirty="0" smtClean="0"/>
              <a:t>líbilo</a:t>
            </a:r>
            <a:r>
              <a:rPr lang="cs-CZ" i="1" dirty="0" smtClean="0">
                <a:solidFill>
                  <a:srgbClr val="002060"/>
                </a:solidFill>
              </a:rPr>
              <a:t>.(Do jaké míry?)</a:t>
            </a:r>
          </a:p>
          <a:p>
            <a:pPr marL="0" indent="0">
              <a:buNone/>
            </a:pPr>
            <a:r>
              <a:rPr lang="cs-CZ" dirty="0" smtClean="0"/>
              <a:t>             Úkol vyřešil </a:t>
            </a:r>
            <a:r>
              <a:rPr lang="cs-CZ" b="1" dirty="0" smtClean="0">
                <a:solidFill>
                  <a:srgbClr val="002060"/>
                </a:solidFill>
              </a:rPr>
              <a:t>velmi</a:t>
            </a:r>
            <a:r>
              <a:rPr lang="cs-CZ" dirty="0" smtClean="0"/>
              <a:t> </a:t>
            </a:r>
            <a:r>
              <a:rPr lang="cs-CZ" u="sng" dirty="0" smtClean="0"/>
              <a:t>dobře</a:t>
            </a:r>
            <a:r>
              <a:rPr lang="cs-CZ" i="1" dirty="0" smtClean="0">
                <a:solidFill>
                  <a:srgbClr val="002060"/>
                </a:solidFill>
              </a:rPr>
              <a:t>. (Do jaké míry?)</a:t>
            </a:r>
            <a:endParaRPr lang="cs-CZ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3115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METODICKÉ POZNÁMKY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Využití jako prezentace pro 6. nebo 7. ročník – základní větné členy</a:t>
            </a:r>
          </a:p>
          <a:p>
            <a:r>
              <a:rPr lang="cs-CZ" dirty="0"/>
              <a:t>Využití jako opakování pro vyšší </a:t>
            </a:r>
            <a:r>
              <a:rPr lang="cs-CZ" dirty="0" smtClean="0"/>
              <a:t>ročníky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0633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301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VĚTNÉ ČLENY 7- 9 PŘÍSLOVEČNÉ URČENÍ </vt:lpstr>
      <vt:lpstr>ROZVÍJEJÍCÍ VĚTNÉ ČLENY</vt:lpstr>
      <vt:lpstr>Příslovečné určení</vt:lpstr>
      <vt:lpstr>Příslovečné určení - druhy</vt:lpstr>
      <vt:lpstr>Příslovečné určení - druhy</vt:lpstr>
      <vt:lpstr>Příslovečné určení - druhy</vt:lpstr>
      <vt:lpstr>Příslovečné určení - druhy</vt:lpstr>
      <vt:lpstr>METODICKÉ POZNÁMKY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Renata Krejčíková</dc:creator>
  <cp:lastModifiedBy>Renata Krejčíková</cp:lastModifiedBy>
  <cp:revision>13</cp:revision>
  <dcterms:created xsi:type="dcterms:W3CDTF">2011-06-17T16:22:45Z</dcterms:created>
  <dcterms:modified xsi:type="dcterms:W3CDTF">2013-07-11T16:22:12Z</dcterms:modified>
</cp:coreProperties>
</file>