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0" r:id="rId2"/>
    <p:sldId id="261" r:id="rId3"/>
    <p:sldId id="256" r:id="rId4"/>
    <p:sldId id="258" r:id="rId5"/>
    <p:sldId id="259" r:id="rId6"/>
    <p:sldId id="257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009999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60"/>
  </p:normalViewPr>
  <p:slideViewPr>
    <p:cSldViewPr>
      <p:cViewPr varScale="1">
        <p:scale>
          <a:sx n="69" d="100"/>
          <a:sy n="69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58B2CB-8E49-4C33-A7F2-670675738840}" type="datetimeFigureOut">
              <a:rPr lang="cs-CZ" smtClean="0"/>
              <a:t>11.7.2013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FF398F-6023-4C8A-8BBA-0DA3248373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3998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F398F-6023-4C8A-8BBA-0DA32483735A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07142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F2744-05AF-474A-8FC1-ADDADF5B2A3A}" type="datetimeFigureOut">
              <a:rPr lang="cs-CZ" smtClean="0"/>
              <a:t>11.7.2013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16D3-569C-49C7-B28E-480A65AE08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71711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F2744-05AF-474A-8FC1-ADDADF5B2A3A}" type="datetimeFigureOut">
              <a:rPr lang="cs-CZ" smtClean="0"/>
              <a:t>11.7.2013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16D3-569C-49C7-B28E-480A65AE08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1772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F2744-05AF-474A-8FC1-ADDADF5B2A3A}" type="datetimeFigureOut">
              <a:rPr lang="cs-CZ" smtClean="0"/>
              <a:t>11.7.2013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16D3-569C-49C7-B28E-480A65AE08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36222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F2744-05AF-474A-8FC1-ADDADF5B2A3A}" type="datetimeFigureOut">
              <a:rPr lang="cs-CZ" smtClean="0"/>
              <a:t>11.7.2013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16D3-569C-49C7-B28E-480A65AE08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9585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F2744-05AF-474A-8FC1-ADDADF5B2A3A}" type="datetimeFigureOut">
              <a:rPr lang="cs-CZ" smtClean="0"/>
              <a:t>11.7.2013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16D3-569C-49C7-B28E-480A65AE08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51659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F2744-05AF-474A-8FC1-ADDADF5B2A3A}" type="datetimeFigureOut">
              <a:rPr lang="cs-CZ" smtClean="0"/>
              <a:t>11.7.2013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16D3-569C-49C7-B28E-480A65AE08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02054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F2744-05AF-474A-8FC1-ADDADF5B2A3A}" type="datetimeFigureOut">
              <a:rPr lang="cs-CZ" smtClean="0"/>
              <a:t>11.7.2013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16D3-569C-49C7-B28E-480A65AE08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1733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F2744-05AF-474A-8FC1-ADDADF5B2A3A}" type="datetimeFigureOut">
              <a:rPr lang="cs-CZ" smtClean="0"/>
              <a:t>11.7.2013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16D3-569C-49C7-B28E-480A65AE08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67714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F2744-05AF-474A-8FC1-ADDADF5B2A3A}" type="datetimeFigureOut">
              <a:rPr lang="cs-CZ" smtClean="0"/>
              <a:t>11.7.2013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16D3-569C-49C7-B28E-480A65AE08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73401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F2744-05AF-474A-8FC1-ADDADF5B2A3A}" type="datetimeFigureOut">
              <a:rPr lang="cs-CZ" smtClean="0"/>
              <a:t>11.7.2013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16D3-569C-49C7-B28E-480A65AE08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36399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F2744-05AF-474A-8FC1-ADDADF5B2A3A}" type="datetimeFigureOut">
              <a:rPr lang="cs-CZ" smtClean="0"/>
              <a:t>11.7.2013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16D3-569C-49C7-B28E-480A65AE08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431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4F2744-05AF-474A-8FC1-ADDADF5B2A3A}" type="datetimeFigureOut">
              <a:rPr lang="cs-CZ" smtClean="0"/>
              <a:t>11.7.2013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FF16D3-569C-49C7-B28E-480A65AE08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9126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19807" y="1196752"/>
            <a:ext cx="7774186" cy="216024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VĚTNÉ ČLENY 7- 9</a:t>
            </a:r>
            <a:br>
              <a:rPr lang="cs-CZ" dirty="0" smtClean="0"/>
            </a:br>
            <a:r>
              <a:rPr lang="cs-CZ" b="1" u="sng" dirty="0">
                <a:solidFill>
                  <a:srgbClr val="00B050"/>
                </a:solidFill>
              </a:rPr>
              <a:t>DRUHY PŘÍSLOVEČNÉHO URČENÍ</a:t>
            </a:r>
            <a:br>
              <a:rPr lang="cs-CZ" b="1" u="sng" dirty="0">
                <a:solidFill>
                  <a:srgbClr val="00B050"/>
                </a:solidFill>
              </a:rPr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type="subTitle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5661025"/>
            <a:ext cx="8064500" cy="742950"/>
          </a:xfrm>
        </p:spPr>
      </p:pic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806450" y="4581525"/>
            <a:ext cx="7200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sz="2400" b="1" smtClean="0"/>
              <a:t>VY_32_INOVACE_X-C-10</a:t>
            </a:r>
            <a:endParaRPr lang="cs-CZ" sz="2400" b="1"/>
          </a:p>
        </p:txBody>
      </p:sp>
    </p:spTree>
    <p:extLst>
      <p:ext uri="{BB962C8B-B14F-4D97-AF65-F5344CB8AC3E}">
        <p14:creationId xmlns:p14="http://schemas.microsoft.com/office/powerpoint/2010/main" val="4049970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5800" y="1124745"/>
            <a:ext cx="7772400" cy="1584175"/>
          </a:xfrm>
        </p:spPr>
        <p:txBody>
          <a:bodyPr/>
          <a:lstStyle/>
          <a:p>
            <a:r>
              <a:rPr lang="cs-CZ" dirty="0" smtClean="0"/>
              <a:t>ROZVÍJEJÍCÍ VĚTNÉ ČLENY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371600" y="3356992"/>
            <a:ext cx="6400800" cy="2281808"/>
          </a:xfrm>
        </p:spPr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rgbClr val="00B050"/>
                </a:solidFill>
              </a:rPr>
              <a:t>DRUHY PŘÍSLOVEČNÉHO URČENÍ</a:t>
            </a:r>
            <a:endParaRPr lang="cs-CZ" sz="4000" b="1" u="sng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494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accent3">
                    <a:lumMod val="75000"/>
                  </a:schemeClr>
                </a:solidFill>
              </a:rPr>
              <a:t>Příslovečné určení - druhy</a:t>
            </a:r>
            <a:endParaRPr lang="cs-CZ" b="1" u="sng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rabicPeriod" startAt="5"/>
            </a:pPr>
            <a:r>
              <a:rPr lang="cs-CZ" b="1" i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PU </a:t>
            </a:r>
            <a:r>
              <a:rPr lang="cs-CZ" b="1" i="1" u="sng" dirty="0" smtClean="0">
                <a:solidFill>
                  <a:schemeClr val="accent1"/>
                </a:solidFill>
              </a:rPr>
              <a:t>účelu (</a:t>
            </a:r>
            <a:r>
              <a:rPr lang="cs-CZ" b="1" i="1" u="sng" dirty="0" err="1" smtClean="0">
                <a:solidFill>
                  <a:schemeClr val="accent1"/>
                </a:solidFill>
              </a:rPr>
              <a:t>Puú</a:t>
            </a:r>
            <a:r>
              <a:rPr lang="cs-CZ" b="1" i="1" u="sng" dirty="0" smtClean="0">
                <a:solidFill>
                  <a:schemeClr val="accent1"/>
                </a:solidFill>
              </a:rPr>
              <a:t>)</a:t>
            </a:r>
          </a:p>
          <a:p>
            <a:r>
              <a:rPr lang="cs-CZ" b="1" i="1" dirty="0" smtClean="0"/>
              <a:t> </a:t>
            </a:r>
            <a:r>
              <a:rPr lang="cs-CZ" dirty="0" smtClean="0"/>
              <a:t>ptáme se</a:t>
            </a:r>
          </a:p>
          <a:p>
            <a:pPr marL="0" indent="0" algn="ctr">
              <a:buNone/>
            </a:pPr>
            <a:r>
              <a:rPr lang="cs-CZ" dirty="0"/>
              <a:t> </a:t>
            </a:r>
            <a:r>
              <a:rPr lang="cs-CZ" b="1" dirty="0" smtClean="0">
                <a:solidFill>
                  <a:schemeClr val="accent1"/>
                </a:solidFill>
              </a:rPr>
              <a:t>za jakým účelem? (proč?)</a:t>
            </a:r>
          </a:p>
          <a:p>
            <a:pPr marL="0" indent="0">
              <a:buNone/>
            </a:pPr>
            <a:endParaRPr lang="cs-CZ" b="1" dirty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cs-CZ" dirty="0" smtClean="0"/>
              <a:t>Př. </a:t>
            </a:r>
            <a:r>
              <a:rPr lang="cs-CZ" u="sng" dirty="0" smtClean="0"/>
              <a:t>Půjdu </a:t>
            </a:r>
            <a:r>
              <a:rPr lang="cs-CZ" dirty="0" smtClean="0"/>
              <a:t>do obchodu </a:t>
            </a:r>
            <a:r>
              <a:rPr lang="cs-CZ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nakoupit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Maminka </a:t>
            </a:r>
            <a:r>
              <a:rPr lang="cs-CZ" u="sng" dirty="0" smtClean="0"/>
              <a:t>prostírala</a:t>
            </a:r>
            <a:r>
              <a:rPr lang="cs-CZ" dirty="0" smtClean="0"/>
              <a:t> </a:t>
            </a:r>
            <a:r>
              <a:rPr lang="cs-CZ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 snídani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</a:t>
            </a:r>
            <a:r>
              <a:rPr lang="cs-CZ" u="sng" dirty="0" smtClean="0"/>
              <a:t>Učil jsem se  </a:t>
            </a:r>
            <a:r>
              <a:rPr lang="cs-CZ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na zkoušky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33430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>
                <a:solidFill>
                  <a:schemeClr val="accent3">
                    <a:lumMod val="75000"/>
                  </a:schemeClr>
                </a:solidFill>
              </a:rPr>
              <a:t>Příslovečné určení - druhy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 startAt="6"/>
            </a:pPr>
            <a:r>
              <a:rPr lang="cs-CZ" b="1" i="1" u="sng" dirty="0" smtClean="0">
                <a:solidFill>
                  <a:srgbClr val="3333FF"/>
                </a:solidFill>
              </a:rPr>
              <a:t>PU příčiny (Pup)</a:t>
            </a:r>
          </a:p>
          <a:p>
            <a:r>
              <a:rPr lang="cs-CZ" dirty="0" smtClean="0"/>
              <a:t> ptáme se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3333FF"/>
                </a:solidFill>
              </a:rPr>
              <a:t>proč? z jaké příčiny? z jakého důvodu?</a:t>
            </a:r>
          </a:p>
          <a:p>
            <a:pPr marL="0" indent="0">
              <a:buNone/>
            </a:pPr>
            <a:endParaRPr lang="cs-CZ" b="1" dirty="0">
              <a:solidFill>
                <a:srgbClr val="3333FF"/>
              </a:solidFill>
            </a:endParaRPr>
          </a:p>
          <a:p>
            <a:pPr marL="0" indent="0">
              <a:buNone/>
            </a:pPr>
            <a:r>
              <a:rPr lang="cs-CZ" dirty="0" smtClean="0"/>
              <a:t>Př. </a:t>
            </a:r>
            <a:r>
              <a:rPr lang="cs-CZ" b="1" i="1" u="sng" dirty="0" smtClean="0">
                <a:solidFill>
                  <a:srgbClr val="3333FF"/>
                </a:solidFill>
              </a:rPr>
              <a:t>Kvůli</a:t>
            </a:r>
            <a:r>
              <a:rPr lang="cs-CZ" b="1" i="1" dirty="0" smtClean="0">
                <a:solidFill>
                  <a:srgbClr val="3333FF"/>
                </a:solidFill>
              </a:rPr>
              <a:t> náledí </a:t>
            </a:r>
            <a:r>
              <a:rPr lang="cs-CZ" u="sng" dirty="0" smtClean="0"/>
              <a:t>jsme se opozdili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</a:t>
            </a:r>
            <a:r>
              <a:rPr lang="cs-CZ" u="sng" dirty="0" smtClean="0"/>
              <a:t>Poděkoval</a:t>
            </a:r>
            <a:r>
              <a:rPr lang="cs-CZ" dirty="0" smtClean="0"/>
              <a:t> Pavlovi </a:t>
            </a:r>
            <a:r>
              <a:rPr lang="cs-CZ" b="1" i="1" u="sng" dirty="0" smtClean="0">
                <a:solidFill>
                  <a:srgbClr val="3333FF"/>
                </a:solidFill>
              </a:rPr>
              <a:t>za</a:t>
            </a:r>
            <a:r>
              <a:rPr lang="cs-CZ" b="1" i="1" dirty="0" smtClean="0">
                <a:solidFill>
                  <a:srgbClr val="3333FF"/>
                </a:solidFill>
              </a:rPr>
              <a:t> pomoc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</a:t>
            </a:r>
            <a:r>
              <a:rPr lang="cs-CZ" u="sng" dirty="0" smtClean="0"/>
              <a:t>Styděl se </a:t>
            </a:r>
            <a:r>
              <a:rPr lang="cs-CZ" b="1" i="1" u="sng" dirty="0" smtClean="0">
                <a:solidFill>
                  <a:srgbClr val="3333FF"/>
                </a:solidFill>
              </a:rPr>
              <a:t>za</a:t>
            </a:r>
            <a:r>
              <a:rPr lang="cs-CZ" dirty="0" smtClean="0"/>
              <a:t> své nevhodné </a:t>
            </a:r>
            <a:r>
              <a:rPr lang="cs-CZ" b="1" i="1" dirty="0" smtClean="0">
                <a:solidFill>
                  <a:srgbClr val="3333FF"/>
                </a:solidFill>
              </a:rPr>
              <a:t>oblečení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65280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>
                <a:solidFill>
                  <a:schemeClr val="accent3">
                    <a:lumMod val="75000"/>
                  </a:schemeClr>
                </a:solidFill>
              </a:rPr>
              <a:t>Příslovečné určení - druhy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rabicPeriod" startAt="7"/>
            </a:pPr>
            <a:r>
              <a:rPr lang="cs-CZ" b="1" i="1" u="sng" dirty="0" smtClean="0">
                <a:solidFill>
                  <a:srgbClr val="009999"/>
                </a:solidFill>
              </a:rPr>
              <a:t>PU podmínky (</a:t>
            </a:r>
            <a:r>
              <a:rPr lang="cs-CZ" b="1" i="1" u="sng" dirty="0" err="1" smtClean="0">
                <a:solidFill>
                  <a:srgbClr val="009999"/>
                </a:solidFill>
              </a:rPr>
              <a:t>PUpod</a:t>
            </a:r>
            <a:r>
              <a:rPr lang="cs-CZ" b="1" i="1" u="sng" dirty="0" smtClean="0">
                <a:solidFill>
                  <a:srgbClr val="009999"/>
                </a:solidFill>
              </a:rPr>
              <a:t>)</a:t>
            </a:r>
          </a:p>
          <a:p>
            <a:r>
              <a:rPr lang="cs-CZ" dirty="0" smtClean="0"/>
              <a:t> ptáme se </a:t>
            </a:r>
          </a:p>
          <a:p>
            <a:pPr marL="0" indent="0" algn="ctr">
              <a:buNone/>
            </a:pPr>
            <a:r>
              <a:rPr lang="cs-CZ" dirty="0"/>
              <a:t> </a:t>
            </a:r>
            <a:r>
              <a:rPr lang="cs-CZ" b="1" dirty="0">
                <a:solidFill>
                  <a:srgbClr val="009999"/>
                </a:solidFill>
              </a:rPr>
              <a:t>z</a:t>
            </a:r>
            <a:r>
              <a:rPr lang="cs-CZ" b="1" dirty="0" smtClean="0">
                <a:solidFill>
                  <a:srgbClr val="009999"/>
                </a:solidFill>
              </a:rPr>
              <a:t>a jaké podmínky? (kdy?)</a:t>
            </a:r>
          </a:p>
          <a:p>
            <a:pPr marL="0" indent="0">
              <a:buNone/>
            </a:pPr>
            <a:endParaRPr lang="cs-CZ" b="1" dirty="0">
              <a:solidFill>
                <a:srgbClr val="009999"/>
              </a:solidFill>
            </a:endParaRPr>
          </a:p>
          <a:p>
            <a:pPr marL="0" indent="0">
              <a:buNone/>
            </a:pPr>
            <a:r>
              <a:rPr lang="cs-CZ" dirty="0" smtClean="0"/>
              <a:t>Př.  </a:t>
            </a:r>
            <a:r>
              <a:rPr lang="cs-CZ" b="1" i="1" u="sng" dirty="0" smtClean="0">
                <a:solidFill>
                  <a:srgbClr val="009999"/>
                </a:solidFill>
              </a:rPr>
              <a:t>Za</a:t>
            </a:r>
            <a:r>
              <a:rPr lang="cs-CZ" dirty="0" smtClean="0"/>
              <a:t> příznivých </a:t>
            </a:r>
            <a:r>
              <a:rPr lang="cs-CZ" b="1" i="1" dirty="0" smtClean="0">
                <a:solidFill>
                  <a:srgbClr val="009999"/>
                </a:solidFill>
              </a:rPr>
              <a:t>podmínek</a:t>
            </a:r>
            <a:r>
              <a:rPr lang="cs-CZ" dirty="0" smtClean="0"/>
              <a:t> </a:t>
            </a:r>
            <a:r>
              <a:rPr lang="cs-CZ" u="sng" dirty="0" smtClean="0"/>
              <a:t>je vidět </a:t>
            </a:r>
            <a:r>
              <a:rPr lang="cs-CZ" dirty="0" smtClean="0"/>
              <a:t>velmi daleko.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</a:t>
            </a:r>
            <a:r>
              <a:rPr lang="cs-CZ" b="1" i="1" u="sng" dirty="0" smtClean="0">
                <a:solidFill>
                  <a:srgbClr val="009999"/>
                </a:solidFill>
              </a:rPr>
              <a:t>Při</a:t>
            </a:r>
            <a:r>
              <a:rPr lang="cs-CZ" b="1" i="1" dirty="0" smtClean="0">
                <a:solidFill>
                  <a:srgbClr val="009999"/>
                </a:solidFill>
              </a:rPr>
              <a:t> dešti (za deště) </a:t>
            </a:r>
            <a:r>
              <a:rPr lang="cs-CZ" dirty="0" smtClean="0"/>
              <a:t>na výlet </a:t>
            </a:r>
            <a:r>
              <a:rPr lang="cs-CZ" u="sng" dirty="0" smtClean="0"/>
              <a:t>nepůjdeme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</a:t>
            </a:r>
            <a:r>
              <a:rPr lang="cs-CZ" b="1" i="1" u="sng" dirty="0" smtClean="0">
                <a:solidFill>
                  <a:srgbClr val="009999"/>
                </a:solidFill>
              </a:rPr>
              <a:t>Se</a:t>
            </a:r>
            <a:r>
              <a:rPr lang="cs-CZ" b="1" i="1" dirty="0" smtClean="0">
                <a:solidFill>
                  <a:srgbClr val="009999"/>
                </a:solidFill>
              </a:rPr>
              <a:t> svolením </a:t>
            </a:r>
            <a:r>
              <a:rPr lang="cs-CZ" dirty="0" smtClean="0"/>
              <a:t>rodičů tam </a:t>
            </a:r>
            <a:r>
              <a:rPr lang="cs-CZ" u="sng" dirty="0" smtClean="0"/>
              <a:t>můžete jít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2580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>
                <a:solidFill>
                  <a:schemeClr val="accent3">
                    <a:lumMod val="75000"/>
                  </a:schemeClr>
                </a:solidFill>
              </a:rPr>
              <a:t>Příslovečné určení - druhy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 startAt="8"/>
            </a:pPr>
            <a:r>
              <a:rPr lang="cs-CZ" b="1" i="1" u="sng" dirty="0" smtClean="0">
                <a:solidFill>
                  <a:srgbClr val="000066"/>
                </a:solidFill>
              </a:rPr>
              <a:t>PU přípustky (PU </a:t>
            </a:r>
            <a:r>
              <a:rPr lang="cs-CZ" b="1" i="1" u="sng" dirty="0" err="1" smtClean="0">
                <a:solidFill>
                  <a:srgbClr val="000066"/>
                </a:solidFill>
              </a:rPr>
              <a:t>příp</a:t>
            </a:r>
            <a:r>
              <a:rPr lang="cs-CZ" b="1" i="1" u="sng" dirty="0" smtClean="0">
                <a:solidFill>
                  <a:srgbClr val="000066"/>
                </a:solidFill>
              </a:rPr>
              <a:t>)</a:t>
            </a:r>
          </a:p>
          <a:p>
            <a:r>
              <a:rPr lang="cs-CZ" dirty="0"/>
              <a:t>p</a:t>
            </a:r>
            <a:r>
              <a:rPr lang="cs-CZ" dirty="0" smtClean="0"/>
              <a:t>táme se</a:t>
            </a:r>
          </a:p>
          <a:p>
            <a:pPr marL="0" indent="0" algn="ctr">
              <a:buNone/>
            </a:pPr>
            <a:r>
              <a:rPr lang="cs-CZ" u="sng" dirty="0">
                <a:solidFill>
                  <a:srgbClr val="000066"/>
                </a:solidFill>
              </a:rPr>
              <a:t> </a:t>
            </a:r>
            <a:r>
              <a:rPr lang="cs-CZ" u="sng" dirty="0" smtClean="0">
                <a:solidFill>
                  <a:srgbClr val="000066"/>
                </a:solidFill>
              </a:rPr>
              <a:t> </a:t>
            </a:r>
            <a:r>
              <a:rPr lang="cs-CZ" b="1" u="sng" dirty="0" smtClean="0">
                <a:solidFill>
                  <a:srgbClr val="000066"/>
                </a:solidFill>
              </a:rPr>
              <a:t>i </a:t>
            </a:r>
            <a:r>
              <a:rPr lang="cs-CZ" b="1" dirty="0" smtClean="0">
                <a:solidFill>
                  <a:srgbClr val="000066"/>
                </a:solidFill>
              </a:rPr>
              <a:t>přes co? </a:t>
            </a:r>
            <a:r>
              <a:rPr lang="cs-CZ" b="1" u="sng" dirty="0" smtClean="0">
                <a:solidFill>
                  <a:srgbClr val="000066"/>
                </a:solidFill>
              </a:rPr>
              <a:t>i</a:t>
            </a:r>
            <a:r>
              <a:rPr lang="cs-CZ" b="1" dirty="0" smtClean="0">
                <a:solidFill>
                  <a:srgbClr val="000066"/>
                </a:solidFill>
              </a:rPr>
              <a:t> v jakém případě?</a:t>
            </a:r>
          </a:p>
          <a:p>
            <a:pPr marL="0" indent="0">
              <a:buNone/>
            </a:pPr>
            <a:endParaRPr lang="cs-CZ" b="1" dirty="0">
              <a:solidFill>
                <a:srgbClr val="000066"/>
              </a:solidFill>
            </a:endParaRPr>
          </a:p>
          <a:p>
            <a:pPr marL="0" indent="0">
              <a:buNone/>
            </a:pPr>
            <a:r>
              <a:rPr lang="cs-CZ" dirty="0" smtClean="0"/>
              <a:t>Př.  </a:t>
            </a:r>
            <a:r>
              <a:rPr lang="cs-CZ" b="1" i="1" dirty="0" smtClean="0">
                <a:solidFill>
                  <a:srgbClr val="000066"/>
                </a:solidFill>
              </a:rPr>
              <a:t>Přes zákaz </a:t>
            </a:r>
            <a:r>
              <a:rPr lang="cs-CZ" dirty="0" smtClean="0"/>
              <a:t>rodičů </a:t>
            </a:r>
            <a:r>
              <a:rPr lang="cs-CZ" u="sng" dirty="0" smtClean="0"/>
              <a:t>šli</a:t>
            </a:r>
            <a:r>
              <a:rPr lang="cs-CZ" dirty="0" smtClean="0"/>
              <a:t> ven.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Se psem </a:t>
            </a:r>
            <a:r>
              <a:rPr lang="cs-CZ" u="sng" dirty="0" smtClean="0"/>
              <a:t>musím jít </a:t>
            </a:r>
            <a:r>
              <a:rPr lang="cs-CZ" dirty="0" smtClean="0"/>
              <a:t>ven </a:t>
            </a:r>
            <a:r>
              <a:rPr lang="cs-CZ" b="1" i="1" dirty="0" smtClean="0">
                <a:solidFill>
                  <a:srgbClr val="000066"/>
                </a:solidFill>
              </a:rPr>
              <a:t>i za deště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</a:t>
            </a:r>
            <a:r>
              <a:rPr lang="cs-CZ" b="1" i="1" dirty="0" smtClean="0">
                <a:solidFill>
                  <a:srgbClr val="000066"/>
                </a:solidFill>
              </a:rPr>
              <a:t>Přes </a:t>
            </a:r>
            <a:r>
              <a:rPr lang="cs-CZ" dirty="0" smtClean="0"/>
              <a:t>veškerou </a:t>
            </a:r>
            <a:r>
              <a:rPr lang="cs-CZ" b="1" i="1" dirty="0" smtClean="0">
                <a:solidFill>
                  <a:srgbClr val="000066"/>
                </a:solidFill>
              </a:rPr>
              <a:t>opatrnost</a:t>
            </a:r>
            <a:r>
              <a:rPr lang="cs-CZ" dirty="0" smtClean="0"/>
              <a:t> stejně </a:t>
            </a:r>
            <a:r>
              <a:rPr lang="cs-CZ" u="sng" dirty="0" smtClean="0"/>
              <a:t>uklouzl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10242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u="sng" dirty="0" smtClean="0"/>
              <a:t>METODICKÉ POZNÁMKY</a:t>
            </a:r>
            <a:endParaRPr lang="cs-CZ" sz="40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Využití jako prezentace pro 6. nebo 7. ročník </a:t>
            </a:r>
            <a:r>
              <a:rPr lang="cs-CZ" dirty="0" smtClean="0"/>
              <a:t>–rozvíjející  </a:t>
            </a:r>
            <a:r>
              <a:rPr lang="cs-CZ" dirty="0"/>
              <a:t>větné </a:t>
            </a:r>
            <a:r>
              <a:rPr lang="cs-CZ" dirty="0" smtClean="0"/>
              <a:t>členy (vybrané druhy PU)</a:t>
            </a:r>
            <a:endParaRPr lang="cs-CZ" dirty="0"/>
          </a:p>
          <a:p>
            <a:r>
              <a:rPr lang="cs-CZ" dirty="0"/>
              <a:t>Využití jako opakování pro </a:t>
            </a:r>
            <a:r>
              <a:rPr lang="cs-CZ"/>
              <a:t>vyšší </a:t>
            </a:r>
            <a:r>
              <a:rPr lang="cs-CZ" smtClean="0"/>
              <a:t>ročníky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6925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220</Words>
  <Application>Microsoft Office PowerPoint</Application>
  <PresentationFormat>Předvádění na obrazovce (4:3)</PresentationFormat>
  <Paragraphs>41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VĚTNÉ ČLENY 7- 9 DRUHY PŘÍSLOVEČNÉHO URČENÍ  </vt:lpstr>
      <vt:lpstr>ROZVÍJEJÍCÍ VĚTNÉ ČLENY</vt:lpstr>
      <vt:lpstr>Příslovečné určení - druhy</vt:lpstr>
      <vt:lpstr>Příslovečné určení - druhy</vt:lpstr>
      <vt:lpstr>Příslovečné určení - druhy</vt:lpstr>
      <vt:lpstr>Příslovečné určení - druhy</vt:lpstr>
      <vt:lpstr>METODICKÉ POZNÁMKY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Renata Krejčíková</dc:creator>
  <cp:lastModifiedBy>Renata Krejčíková</cp:lastModifiedBy>
  <cp:revision>15</cp:revision>
  <dcterms:created xsi:type="dcterms:W3CDTF">2011-06-17T16:31:49Z</dcterms:created>
  <dcterms:modified xsi:type="dcterms:W3CDTF">2013-07-11T16:24:06Z</dcterms:modified>
</cp:coreProperties>
</file>