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7" r:id="rId1"/>
  </p:sldMasterIdLst>
  <p:sldIdLst>
    <p:sldId id="260" r:id="rId2"/>
    <p:sldId id="264" r:id="rId3"/>
    <p:sldId id="268" r:id="rId4"/>
    <p:sldId id="269" r:id="rId5"/>
    <p:sldId id="275" r:id="rId6"/>
    <p:sldId id="276" r:id="rId7"/>
    <p:sldId id="277" r:id="rId8"/>
    <p:sldId id="265" r:id="rId9"/>
    <p:sldId id="27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0E5"/>
    <a:srgbClr val="FEEED0"/>
    <a:srgbClr val="FEE5D0"/>
    <a:srgbClr val="FEEBD0"/>
    <a:srgbClr val="FDE7D1"/>
    <a:srgbClr val="F6E3D8"/>
    <a:srgbClr val="EEE1E0"/>
    <a:srgbClr val="EEE5E0"/>
    <a:srgbClr val="F4DEDA"/>
    <a:srgbClr val="EEDE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lumMod val="90000"/>
              </a:schemeClr>
            </a:gs>
            <a:gs pos="15000">
              <a:srgbClr val="D4DEFF"/>
            </a:gs>
            <a:gs pos="57000">
              <a:srgbClr val="D4DEFF">
                <a:lumMod val="63000"/>
                <a:lumOff val="37000"/>
              </a:srgbClr>
            </a:gs>
            <a:gs pos="100000">
              <a:schemeClr val="accent1">
                <a:lumMod val="53000"/>
                <a:lumOff val="47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D07223B4-3F5F-4D39-A8A0-85CED7DE53E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7F0C12D7-29F2-413D-B6A6-A2DC584BFBC4}" type="datetimeFigureOut">
              <a:rPr lang="cs-CZ" smtClean="0"/>
              <a:t>28.8.2011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8" r:id="rId1"/>
    <p:sldLayoutId id="2147483939" r:id="rId2"/>
    <p:sldLayoutId id="2147483940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971550" y="1988840"/>
            <a:ext cx="7772400" cy="1008831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chemeClr val="accent6"/>
                </a:solidFill>
              </a:rPr>
              <a:t>Jan Neruda</a:t>
            </a:r>
            <a:endParaRPr lang="cs-CZ" sz="6600" b="1" dirty="0" smtClean="0">
              <a:solidFill>
                <a:schemeClr val="accent6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Základní škola a Mateřská škola Valašské Meziříčí,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Poličná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276, okres Vsetín, příspěvková organizace</a:t>
            </a:r>
          </a:p>
          <a:p>
            <a:pPr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projekt č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r>
              <a:rPr lang="en-GB" dirty="0"/>
              <a:t> </a:t>
            </a:r>
            <a:r>
              <a:rPr lang="en-GB" dirty="0" smtClean="0">
                <a:solidFill>
                  <a:schemeClr val="tx2">
                    <a:lumMod val="50000"/>
                  </a:schemeClr>
                </a:solidFill>
              </a:rPr>
              <a:t>CZ.1.07/1.4.00/21.1504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Č. </a:t>
            </a: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DUMu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VY_32_INOVACE</a:t>
            </a:r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_ 55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 err="1">
                <a:solidFill>
                  <a:schemeClr val="bg2">
                    <a:lumMod val="10000"/>
                  </a:schemeClr>
                </a:solidFill>
              </a:rPr>
              <a:t>Tématický</a:t>
            </a: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 celek: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Čtenářská gramotnost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defRPr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Autor: 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Božena Fajtová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Anotace: </a:t>
            </a:r>
            <a:r>
              <a:rPr lang="cs-CZ" dirty="0" smtClean="0"/>
              <a:t>Materiál je určen k práci s interaktivní tabulí, obsahuje stručný životopis spisovatele, přehled jeho díla, křížovku a její řešení.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0373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06446" y="476672"/>
            <a:ext cx="7853986" cy="100811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chemeClr val="accent6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Jan </a:t>
            </a:r>
            <a:r>
              <a:rPr lang="cs-CZ" sz="6600" b="1" dirty="0">
                <a:ln w="12700">
                  <a:solidFill>
                    <a:schemeClr val="tx2"/>
                  </a:solidFill>
                </a:ln>
                <a:solidFill>
                  <a:schemeClr val="accent6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N</a:t>
            </a:r>
            <a:r>
              <a:rPr lang="cs-CZ" sz="6600" b="1" dirty="0" smtClean="0">
                <a:ln w="12700">
                  <a:solidFill>
                    <a:schemeClr val="tx2"/>
                  </a:solidFill>
                </a:ln>
                <a:solidFill>
                  <a:schemeClr val="accent6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eruda</a:t>
            </a:r>
            <a:endParaRPr lang="cs-CZ" sz="6600" b="1" dirty="0">
              <a:ln w="12700">
                <a:solidFill>
                  <a:schemeClr val="tx2"/>
                </a:solidFill>
              </a:ln>
              <a:solidFill>
                <a:schemeClr val="accent6"/>
              </a:solidFill>
              <a:effectLst>
                <a:outerShdw blurRad="50800" dist="38100" dir="8100000" algn="t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395536" y="1340768"/>
            <a:ext cx="8280920" cy="525658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chemeClr val="accent6">
                  <a:lumMod val="75000"/>
                </a:schemeClr>
              </a:buClr>
              <a:buSzPct val="80000"/>
              <a:buFont typeface="Wingdings 2" pitchFamily="18" charset="2"/>
              <a:buChar char=""/>
            </a:pPr>
            <a:r>
              <a:rPr lang="cs-CZ" sz="3200" b="1" dirty="0" smtClean="0">
                <a:solidFill>
                  <a:schemeClr val="tx1"/>
                </a:solidFill>
              </a:rPr>
              <a:t>1834</a:t>
            </a:r>
            <a:r>
              <a:rPr lang="cs-CZ" sz="3200" dirty="0" smtClean="0">
                <a:solidFill>
                  <a:schemeClr val="tx1"/>
                </a:solidFill>
              </a:rPr>
              <a:t> v Praze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Matka – posluhovačka</a:t>
            </a:r>
          </a:p>
          <a:p>
            <a:pPr marL="0" indent="0">
              <a:buClr>
                <a:srgbClr val="FF0000"/>
              </a:buClr>
              <a:buSzPct val="80000"/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Otec – vysloužilý voják, kantýnský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Celý život prožil na Malé Straně (dům </a:t>
            </a:r>
            <a:r>
              <a:rPr lang="cs-CZ" sz="3200" b="1" dirty="0" smtClean="0">
                <a:solidFill>
                  <a:schemeClr val="tx1"/>
                </a:solidFill>
              </a:rPr>
              <a:t>U Dvou </a:t>
            </a:r>
            <a:r>
              <a:rPr lang="cs-CZ" sz="3200" b="1" dirty="0" err="1" smtClean="0">
                <a:solidFill>
                  <a:schemeClr val="tx1"/>
                </a:solidFill>
              </a:rPr>
              <a:t>slunců</a:t>
            </a:r>
            <a:r>
              <a:rPr lang="cs-CZ" sz="3200" dirty="0" smtClean="0">
                <a:solidFill>
                  <a:schemeClr val="tx1"/>
                </a:solidFill>
              </a:rPr>
              <a:t>).</a:t>
            </a:r>
            <a:endParaRPr lang="cs-CZ" dirty="0"/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Vystudoval gymnázium, pokračoval ve studiu práv a filozofie (studium nedokončil).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Pracoval jako úředník (nespokojen), stal se novinářem a spisovatelem.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Žil osaměle, nikdy se neoženil. Osudové ženy: </a:t>
            </a:r>
            <a:r>
              <a:rPr lang="cs-CZ" sz="3200" b="1" dirty="0" smtClean="0">
                <a:solidFill>
                  <a:schemeClr val="tx1"/>
                </a:solidFill>
              </a:rPr>
              <a:t>Anna Holinová</a:t>
            </a:r>
            <a:r>
              <a:rPr lang="cs-CZ" sz="3200" dirty="0" smtClean="0">
                <a:solidFill>
                  <a:schemeClr val="tx1"/>
                </a:solidFill>
              </a:rPr>
              <a:t> – láska, </a:t>
            </a:r>
            <a:r>
              <a:rPr lang="cs-CZ" sz="3200" b="1" dirty="0" smtClean="0">
                <a:solidFill>
                  <a:schemeClr val="tx1"/>
                </a:solidFill>
              </a:rPr>
              <a:t>Karolína Světlá </a:t>
            </a:r>
            <a:r>
              <a:rPr lang="cs-CZ" sz="3200" dirty="0" smtClean="0">
                <a:solidFill>
                  <a:schemeClr val="tx1"/>
                </a:solidFill>
              </a:rPr>
              <a:t>– přítelkyně, </a:t>
            </a:r>
            <a:r>
              <a:rPr lang="cs-CZ" sz="3200" b="1" dirty="0" smtClean="0">
                <a:solidFill>
                  <a:schemeClr val="tx1"/>
                </a:solidFill>
              </a:rPr>
              <a:t>matka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Po delší nemoci (zlomenina čéšky, rakovina, alkoholismus) umírá </a:t>
            </a:r>
            <a:r>
              <a:rPr lang="cs-CZ" sz="3200" b="1" dirty="0">
                <a:solidFill>
                  <a:schemeClr val="bg2">
                    <a:lumMod val="10000"/>
                  </a:schemeClr>
                </a:solidFill>
                <a:sym typeface="Wingdings"/>
              </a:rPr>
              <a:t></a:t>
            </a:r>
            <a:r>
              <a:rPr lang="cs-CZ" sz="32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1891</a:t>
            </a:r>
            <a:r>
              <a:rPr lang="cs-CZ" sz="3200" dirty="0" smtClean="0">
                <a:solidFill>
                  <a:schemeClr val="tx1"/>
                </a:solidFill>
              </a:rPr>
              <a:t>. Pohřben na Vyšehradském hřbitově.</a:t>
            </a:r>
          </a:p>
        </p:txBody>
      </p:sp>
    </p:spTree>
    <p:extLst>
      <p:ext uri="{BB962C8B-B14F-4D97-AF65-F5344CB8AC3E}">
        <p14:creationId xmlns:p14="http://schemas.microsoft.com/office/powerpoint/2010/main" val="3188233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7024744" cy="576064"/>
          </a:xfrm>
        </p:spPr>
        <p:txBody>
          <a:bodyPr>
            <a:normAutofit fontScale="90000"/>
          </a:bodyPr>
          <a:lstStyle/>
          <a:p>
            <a:r>
              <a:rPr lang="cs-CZ" sz="5400" dirty="0" smtClean="0">
                <a:solidFill>
                  <a:schemeClr val="accent6"/>
                </a:solidFill>
              </a:rPr>
              <a:t>Neruda - novinář</a:t>
            </a:r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340768"/>
            <a:ext cx="7992888" cy="5400600"/>
          </a:xfrm>
        </p:spPr>
        <p:txBody>
          <a:bodyPr>
            <a:normAutofit fontScale="92500" lnSpcReduction="20000"/>
          </a:bodyPr>
          <a:lstStyle/>
          <a:p>
            <a:pPr marL="0" indent="0">
              <a:buClr>
                <a:schemeClr val="accent6">
                  <a:lumMod val="75000"/>
                </a:schemeClr>
              </a:buClr>
              <a:buSzPct val="80000"/>
              <a:buNone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Jako novinář přispívá do Obrazů domova, Hlasu, Lumíra, Času, Květů a Národních listů. Přispívá i do německých novin.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80000"/>
              <a:buNone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Na konci života nucen psát jeden fejeton týdně do 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Národních listů </a:t>
            </a: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(jediný zdroj příjmu).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80000"/>
              <a:buNone/>
            </a:pPr>
            <a:endParaRPr lang="cs-CZ" sz="900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80000"/>
              <a:buNone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Fejetony a cestopisné črty sebrány do </a:t>
            </a:r>
          </a:p>
          <a:p>
            <a:pPr>
              <a:buClr>
                <a:schemeClr val="accent6">
                  <a:lumMod val="75000"/>
                </a:schemeClr>
              </a:buClr>
              <a:buSzPct val="80000"/>
              <a:buFont typeface="Wingdings" pitchFamily="2" charset="2"/>
              <a:buChar char=""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Studie, dravé a hravé (</a:t>
            </a: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Kam s ním</a:t>
            </a: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)</a:t>
            </a:r>
          </a:p>
          <a:p>
            <a:pPr>
              <a:buClr>
                <a:schemeClr val="accent6">
                  <a:lumMod val="75000"/>
                </a:schemeClr>
              </a:buClr>
              <a:buSzPct val="80000"/>
              <a:buFont typeface="Wingdings" pitchFamily="2" charset="2"/>
              <a:buChar char=""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Žerty krátké a kratší</a:t>
            </a:r>
          </a:p>
          <a:p>
            <a:pPr>
              <a:buClr>
                <a:schemeClr val="accent6">
                  <a:lumMod val="75000"/>
                </a:schemeClr>
              </a:buClr>
              <a:buSzPct val="80000"/>
              <a:buFont typeface="Wingdings" pitchFamily="2" charset="2"/>
              <a:buChar char=""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Menší cesty</a:t>
            </a:r>
          </a:p>
          <a:p>
            <a:pPr>
              <a:buClr>
                <a:schemeClr val="accent6">
                  <a:lumMod val="75000"/>
                </a:schemeClr>
              </a:buClr>
              <a:buSzPct val="80000"/>
              <a:buFont typeface="Wingdings" pitchFamily="2" charset="2"/>
              <a:buChar char=""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Obrazy z ciziny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80000"/>
              <a:buNone/>
            </a:pPr>
            <a:endParaRPr lang="cs-CZ" sz="900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80000"/>
              <a:buNone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Věnoval se i literární kritice.</a:t>
            </a: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736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92696"/>
            <a:ext cx="7024744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dirty="0" smtClean="0">
                <a:solidFill>
                  <a:schemeClr val="accent6"/>
                </a:solidFill>
              </a:rPr>
              <a:t>Sbírky poezie</a:t>
            </a:r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400600"/>
          </a:xfrm>
        </p:spPr>
        <p:txBody>
          <a:bodyPr>
            <a:normAutofit fontScale="70000" lnSpcReduction="20000"/>
          </a:bodyPr>
          <a:lstStyle/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Hřbitovní kvítí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(velmi pesimistická, pocity zklamání, roztrpčení a osamělosti)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6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Knihy veršů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(výběr dosavadní autorovy tvorby včetně básní z předešlé sbírky). Rozdělena na tři části:</a:t>
            </a:r>
          </a:p>
          <a:p>
            <a:pPr marL="514350" indent="-514350">
              <a:buClr>
                <a:schemeClr val="accent6">
                  <a:lumMod val="75000"/>
                </a:schemeClr>
              </a:buClr>
              <a:buSzPct val="90000"/>
              <a:buFont typeface="+mj-lt"/>
              <a:buAutoNum type="arabicPeriod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Kniha veršů výpravných (sociální tématika – Dědova mísa)</a:t>
            </a:r>
          </a:p>
          <a:p>
            <a:pPr marL="514350" indent="-514350">
              <a:buClr>
                <a:schemeClr val="accent6">
                  <a:lumMod val="75000"/>
                </a:schemeClr>
              </a:buClr>
              <a:buSzPct val="90000"/>
              <a:buFont typeface="+mj-lt"/>
              <a:buAutoNum type="arabicPeriod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Kniha veršů lyrických a smíšených (intimní básně – Otci, Matičce, Anně)</a:t>
            </a:r>
          </a:p>
          <a:p>
            <a:pPr marL="514350" indent="-514350">
              <a:buClr>
                <a:schemeClr val="accent6">
                  <a:lumMod val="75000"/>
                </a:schemeClr>
              </a:buClr>
              <a:buSzPct val="90000"/>
              <a:buFont typeface="+mj-lt"/>
              <a:buAutoNum type="arabicPeriod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Kniha veršů časových a příležitostných (politická a vlastenecká poezie)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6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Písně kosmické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(inspirované rozvojem vědy a techniky, plné optimismu, víry v budoucnost a vlastenectví; kladně přijaty čtenáři)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18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620688"/>
            <a:ext cx="7024744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dirty="0" smtClean="0">
                <a:solidFill>
                  <a:schemeClr val="accent6"/>
                </a:solidFill>
              </a:rPr>
              <a:t>Sbírky poezie</a:t>
            </a:r>
            <a:endParaRPr lang="cs-CZ" sz="54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352928" cy="5400600"/>
          </a:xfrm>
        </p:spPr>
        <p:txBody>
          <a:bodyPr>
            <a:normAutofit fontScale="77500" lnSpcReduction="20000"/>
          </a:bodyPr>
          <a:lstStyle/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Balady a romance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(náměty z legend, bible, historie; vztah matky a syna, rodičů a dětí; v jeho pojetí přechází balada v romanci a naopak)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6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Prosté motivy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(intimní deník autora, paralela roční období – život člověka). Rozdělena na čtyři části:</a:t>
            </a:r>
          </a:p>
          <a:p>
            <a:pPr marL="514350" indent="-514350">
              <a:buClr>
                <a:schemeClr val="accent6">
                  <a:lumMod val="75000"/>
                </a:schemeClr>
              </a:buClr>
              <a:buSzPct val="90000"/>
              <a:buFont typeface="+mj-lt"/>
              <a:buAutoNum type="arabicPeriod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Jaro (radostné mládí, očekávání)</a:t>
            </a:r>
          </a:p>
          <a:p>
            <a:pPr marL="514350" indent="-514350">
              <a:buClr>
                <a:schemeClr val="accent6">
                  <a:lumMod val="75000"/>
                </a:schemeClr>
              </a:buClr>
              <a:buSzPct val="90000"/>
              <a:buFont typeface="+mj-lt"/>
              <a:buAutoNum type="arabicPeriod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Léto (dospělost, vrchol sil)</a:t>
            </a:r>
          </a:p>
          <a:p>
            <a:pPr marL="514350" indent="-514350">
              <a:buClr>
                <a:schemeClr val="accent6">
                  <a:lumMod val="75000"/>
                </a:schemeClr>
              </a:buClr>
              <a:buSzPct val="90000"/>
              <a:buFont typeface="+mj-lt"/>
              <a:buAutoNum type="arabicPeriod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Podzim (stárnutí, úbytek sil)</a:t>
            </a:r>
          </a:p>
          <a:p>
            <a:pPr marL="514350" indent="-514350">
              <a:buClr>
                <a:schemeClr val="accent6">
                  <a:lumMod val="75000"/>
                </a:schemeClr>
              </a:buClr>
              <a:buSzPct val="90000"/>
              <a:buFont typeface="+mj-lt"/>
              <a:buAutoNum type="arabicPeriod"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Zima (smíření se smrtí, rezignace)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6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Zpěvy páteční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(vydány posmrtně, básně psané        s patosem, národnostní a vlastenecká tématika)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0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7773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7024744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accent6"/>
                </a:solidFill>
              </a:rPr>
              <a:t>Próza</a:t>
            </a:r>
            <a:endParaRPr lang="cs-CZ" sz="66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352928" cy="5760640"/>
          </a:xfrm>
        </p:spPr>
        <p:txBody>
          <a:bodyPr>
            <a:normAutofit fontScale="92500" lnSpcReduction="10000"/>
          </a:bodyPr>
          <a:lstStyle/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r>
              <a:rPr lang="cs-CZ" sz="3900" b="1" dirty="0">
                <a:ln w="12700">
                  <a:solidFill>
                    <a:schemeClr val="tx2"/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+mj-lt"/>
                <a:ea typeface="+mj-ea"/>
                <a:cs typeface="+mj-cs"/>
              </a:rPr>
              <a:t>Sbírky povídek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Povídky z pražského prostředí, hrdinové jsou výstižně charakterizováni, každý z nich je nezaměnitelný, hrdiny jsou typičtí měšťané i lidé z okraje společnosti.</a:t>
            </a:r>
            <a:endParaRPr lang="cs-CZ" sz="8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Arabesky </a:t>
            </a:r>
            <a:endParaRPr lang="cs-CZ" sz="3600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  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Pražské obrázky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Povídky malostranské</a:t>
            </a: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800" b="1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9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r>
              <a:rPr lang="cs-CZ" sz="3600" b="1" dirty="0" smtClean="0">
                <a:ln w="12700">
                  <a:solidFill>
                    <a:schemeClr val="tx2"/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</a:rPr>
              <a:t>Román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Trhani  </a:t>
            </a:r>
            <a:r>
              <a:rPr lang="cs-CZ" sz="3600" dirty="0">
                <a:solidFill>
                  <a:schemeClr val="bg2">
                    <a:lumMod val="10000"/>
                  </a:schemeClr>
                </a:solidFill>
              </a:rPr>
              <a:t>-</a:t>
            </a: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život </a:t>
            </a:r>
            <a:r>
              <a:rPr lang="cs-CZ" sz="3600" dirty="0">
                <a:solidFill>
                  <a:schemeClr val="bg2">
                    <a:lumMod val="10000"/>
                  </a:schemeClr>
                </a:solidFill>
              </a:rPr>
              <a:t>dělníků stavících železnici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endParaRPr lang="cs-CZ" sz="3600" dirty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5930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92696"/>
            <a:ext cx="7024744" cy="57606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600" dirty="0" smtClean="0">
                <a:solidFill>
                  <a:schemeClr val="accent6"/>
                </a:solidFill>
              </a:rPr>
              <a:t>Malostranské povídky</a:t>
            </a:r>
            <a:endParaRPr lang="cs-CZ" sz="6600" b="1" dirty="0">
              <a:solidFill>
                <a:schemeClr val="accent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352928" cy="5760640"/>
          </a:xfrm>
        </p:spPr>
        <p:txBody>
          <a:bodyPr>
            <a:normAutofit/>
          </a:bodyPr>
          <a:lstStyle/>
          <a:p>
            <a:pPr marL="0" indent="0">
              <a:buClr>
                <a:schemeClr val="accent6">
                  <a:lumMod val="75000"/>
                </a:schemeClr>
              </a:buClr>
              <a:buSzPct val="90000"/>
              <a:buNone/>
            </a:pP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Týden v tichém domě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Přivedla žebráka na mizinu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 Hastrman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Doktor Kazisvět</a:t>
            </a: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Pan Ryšánek a pan </a:t>
            </a:r>
            <a:r>
              <a:rPr lang="cs-CZ" sz="3600" b="1" dirty="0" err="1" smtClean="0">
                <a:solidFill>
                  <a:schemeClr val="bg2">
                    <a:lumMod val="10000"/>
                  </a:schemeClr>
                </a:solidFill>
              </a:rPr>
              <a:t>Schlegl</a:t>
            </a:r>
            <a:endParaRPr lang="cs-CZ" sz="3600" b="1" dirty="0" smtClean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r>
              <a:rPr lang="cs-CZ" sz="3600" b="1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   Jak si nakouřil pan Vorel pěnovku</a:t>
            </a:r>
            <a:endParaRPr lang="cs-CZ" sz="3600" dirty="0">
              <a:solidFill>
                <a:schemeClr val="bg2">
                  <a:lumMod val="10000"/>
                </a:schemeClr>
              </a:solidFill>
            </a:endParaRPr>
          </a:p>
          <a:p>
            <a:pPr>
              <a:buClr>
                <a:schemeClr val="accent6">
                  <a:lumMod val="75000"/>
                </a:schemeClr>
              </a:buClr>
              <a:buSzPct val="90000"/>
              <a:buFont typeface="Wingdings" pitchFamily="2" charset="2"/>
              <a:buChar char="&amp;"/>
            </a:pPr>
            <a:endParaRPr lang="cs-CZ" sz="3600" dirty="0">
              <a:solidFill>
                <a:schemeClr val="bg2">
                  <a:lumMod val="10000"/>
                </a:schemeClr>
              </a:solidFill>
            </a:endParaRPr>
          </a:p>
          <a:p>
            <a:pPr marL="68580" indent="0">
              <a:buNone/>
            </a:pPr>
            <a:endParaRPr lang="cs-CZ" sz="3000" dirty="0" smtClean="0">
              <a:solidFill>
                <a:srgbClr val="424242"/>
              </a:solidFill>
            </a:endParaRPr>
          </a:p>
          <a:p>
            <a:pPr marL="68580" indent="0">
              <a:buNone/>
            </a:pPr>
            <a:endParaRPr lang="cs-CZ" sz="3000" dirty="0">
              <a:solidFill>
                <a:srgbClr val="42424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2889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188640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Křížovka – vše v ní má vztah k životu a dílu Jana Nerudy.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7119869"/>
              </p:ext>
            </p:extLst>
          </p:nvPr>
        </p:nvGraphicFramePr>
        <p:xfrm>
          <a:off x="3889080" y="691010"/>
          <a:ext cx="5112570" cy="54726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18056" y="691010"/>
            <a:ext cx="5688632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Důvod žebrákova neštěstí</a:t>
            </a:r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Příčina smíru p. Ryšánka a p. </a:t>
            </a:r>
            <a:r>
              <a:rPr lang="cs-CZ" sz="2600" dirty="0" err="1" smtClean="0"/>
              <a:t>Schlegla</a:t>
            </a:r>
            <a:endParaRPr lang="cs-CZ" sz="2600" dirty="0" smtClean="0"/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Nešťastný kuřák dýmky</a:t>
            </a:r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Nerudova přítelkyně</a:t>
            </a:r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Přezdívka lékaře</a:t>
            </a:r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Útvar, v němž vynikal</a:t>
            </a:r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Místo pohřbu</a:t>
            </a:r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Hrdina nejznámějšího fejetonu</a:t>
            </a:r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Znamení rodného domu</a:t>
            </a:r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Město jeho příběhů</a:t>
            </a:r>
          </a:p>
          <a:p>
            <a:pPr marL="342900" indent="-342900">
              <a:spcBef>
                <a:spcPts val="6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endParaRPr lang="cs-CZ" sz="2400" dirty="0" smtClean="0"/>
          </a:p>
          <a:p>
            <a:pPr marL="342900" indent="-342900">
              <a:spcBef>
                <a:spcPts val="6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endParaRPr lang="cs-CZ" sz="2400" dirty="0" smtClean="0"/>
          </a:p>
          <a:p>
            <a:pPr marL="342900" indent="-342900"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endParaRPr lang="cs-CZ" sz="2400" dirty="0" smtClean="0"/>
          </a:p>
          <a:p>
            <a:pPr marL="342900" indent="-342900"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0167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11560" y="188640"/>
            <a:ext cx="7920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" indent="0">
              <a:buNone/>
            </a:pPr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Řešení</a:t>
            </a:r>
            <a:endParaRPr lang="cs-CZ" sz="2000" b="1" dirty="0">
              <a:solidFill>
                <a:schemeClr val="bg2">
                  <a:lumMod val="10000"/>
                </a:schemeClr>
              </a:solidFill>
            </a:endParaRP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661591"/>
              </p:ext>
            </p:extLst>
          </p:nvPr>
        </p:nvGraphicFramePr>
        <p:xfrm>
          <a:off x="3889080" y="691010"/>
          <a:ext cx="5112570" cy="547261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  <a:gridCol w="511257"/>
              </a:tblGrid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P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M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U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V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T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B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Á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V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R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E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V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Ě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T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Á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K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A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Z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I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V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Ě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T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F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E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J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E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T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O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N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V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Y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Š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E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H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R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D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M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N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Í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K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S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L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U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N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C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E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7261"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P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>
                          <a:effectLst/>
                        </a:rPr>
                        <a:t>R</a:t>
                      </a:r>
                      <a:endParaRPr lang="cs-CZ" sz="28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H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2800" b="1" u="none" strike="noStrike" dirty="0">
                          <a:effectLst/>
                        </a:rPr>
                        <a:t>A</a:t>
                      </a:r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28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18056" y="691010"/>
            <a:ext cx="5688632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Důvod žebrákova neštěstí</a:t>
            </a:r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Příčina smíru p. Ryšánka a p. </a:t>
            </a:r>
            <a:r>
              <a:rPr lang="cs-CZ" sz="2600" dirty="0" err="1" smtClean="0"/>
              <a:t>Schlegla</a:t>
            </a:r>
            <a:endParaRPr lang="cs-CZ" sz="2600" dirty="0" smtClean="0"/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Nešťastný kuřák dýmky</a:t>
            </a:r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Nerudova přítelkyně</a:t>
            </a:r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Přezdívka lékaře</a:t>
            </a:r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Útvar, v němž vynikal</a:t>
            </a:r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Místo pohřbu</a:t>
            </a:r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Hrdina nejznámějšího fejetonu</a:t>
            </a:r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Znamení rodného domu</a:t>
            </a:r>
          </a:p>
          <a:p>
            <a:pPr marL="342900" indent="-342900">
              <a:spcBef>
                <a:spcPts val="12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r>
              <a:rPr lang="cs-CZ" sz="2600" dirty="0" smtClean="0"/>
              <a:t>Město jeho příběhů</a:t>
            </a:r>
          </a:p>
          <a:p>
            <a:pPr marL="342900" indent="-342900">
              <a:spcBef>
                <a:spcPts val="6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endParaRPr lang="cs-CZ" sz="2400" dirty="0" smtClean="0"/>
          </a:p>
          <a:p>
            <a:pPr marL="342900" indent="-342900">
              <a:spcBef>
                <a:spcPts val="600"/>
              </a:spcBef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endParaRPr lang="cs-CZ" sz="2400" dirty="0" smtClean="0"/>
          </a:p>
          <a:p>
            <a:pPr marL="342900" indent="-342900"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endParaRPr lang="cs-CZ" sz="2400" dirty="0" smtClean="0"/>
          </a:p>
          <a:p>
            <a:pPr marL="342900" indent="-342900">
              <a:buClr>
                <a:schemeClr val="accent6">
                  <a:lumMod val="50000"/>
                </a:schemeClr>
              </a:buClr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5360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Teplo</Template>
  <TotalTime>468</TotalTime>
  <Words>649</Words>
  <Application>Microsoft Office PowerPoint</Application>
  <PresentationFormat>Předvádění na obrazovce (4:3)</PresentationFormat>
  <Paragraphs>158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Thermal</vt:lpstr>
      <vt:lpstr>Jan Neruda</vt:lpstr>
      <vt:lpstr>Prezentace aplikace PowerPoint</vt:lpstr>
      <vt:lpstr>Neruda - novinář</vt:lpstr>
      <vt:lpstr>Sbírky poezie</vt:lpstr>
      <vt:lpstr>Sbírky poezie</vt:lpstr>
      <vt:lpstr>Próza</vt:lpstr>
      <vt:lpstr>Malostranské povídky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VY_32_INOVACE_55 ČJ  Jan Neruda</dc:title>
  <dc:creator>Božena Fajtová</dc:creator>
  <cp:lastModifiedBy>12RM</cp:lastModifiedBy>
  <cp:revision>71</cp:revision>
  <dcterms:created xsi:type="dcterms:W3CDTF">2011-06-29T14:08:27Z</dcterms:created>
  <dcterms:modified xsi:type="dcterms:W3CDTF">2011-08-28T12:53:20Z</dcterms:modified>
</cp:coreProperties>
</file>