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1"/>
  </p:notesMasterIdLst>
  <p:sldIdLst>
    <p:sldId id="262" r:id="rId3"/>
    <p:sldId id="263" r:id="rId4"/>
    <p:sldId id="256" r:id="rId5"/>
    <p:sldId id="257" r:id="rId6"/>
    <p:sldId id="258" r:id="rId7"/>
    <p:sldId id="259" r:id="rId8"/>
    <p:sldId id="260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838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6D3C655-74E5-4F4F-9B5D-18A310552A5C}" type="datetimeFigureOut">
              <a:rPr lang="cs-CZ" smtClean="0"/>
              <a:t>11.7.2013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D8B7FF4-1E50-4128-BF6B-292A963047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7512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8B7FF4-1E50-4128-BF6B-292A96304738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00639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3E7E60-00A1-4C72-970E-7F9CDE81CE66}" type="datetimeFigureOut">
              <a:rPr lang="cs-CZ" smtClean="0"/>
              <a:t>11.7.2013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FF2791-3BBB-4939-969C-B8DBE0EE3D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50092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3E7E60-00A1-4C72-970E-7F9CDE81CE66}" type="datetimeFigureOut">
              <a:rPr lang="cs-CZ" smtClean="0"/>
              <a:t>11.7.2013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FF2791-3BBB-4939-969C-B8DBE0EE3D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90210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3E7E60-00A1-4C72-970E-7F9CDE81CE66}" type="datetimeFigureOut">
              <a:rPr lang="cs-CZ" smtClean="0"/>
              <a:t>11.7.2013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FF2791-3BBB-4939-969C-B8DBE0EE3D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03834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3E7E60-00A1-4C72-970E-7F9CDE81CE66}" type="datetimeFigureOut">
              <a:rPr lang="cs-CZ" smtClean="0"/>
              <a:t>11.7.2013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FF2791-3BBB-4939-969C-B8DBE0EE3D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23717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3E7E60-00A1-4C72-970E-7F9CDE81CE66}" type="datetimeFigureOut">
              <a:rPr lang="cs-CZ" smtClean="0"/>
              <a:t>11.7.2013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FF2791-3BBB-4939-969C-B8DBE0EE3D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85754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3E7E60-00A1-4C72-970E-7F9CDE81CE66}" type="datetimeFigureOut">
              <a:rPr lang="cs-CZ" smtClean="0"/>
              <a:t>11.7.2013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FF2791-3BBB-4939-969C-B8DBE0EE3D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65179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3E7E60-00A1-4C72-970E-7F9CDE81CE66}" type="datetimeFigureOut">
              <a:rPr lang="cs-CZ" smtClean="0"/>
              <a:t>11.7.2013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FF2791-3BBB-4939-969C-B8DBE0EE3D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78064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3E7E60-00A1-4C72-970E-7F9CDE81CE66}" type="datetimeFigureOut">
              <a:rPr lang="cs-CZ" smtClean="0"/>
              <a:t>11.7.2013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FF2791-3BBB-4939-969C-B8DBE0EE3D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76611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3E7E60-00A1-4C72-970E-7F9CDE81CE66}" type="datetimeFigureOut">
              <a:rPr lang="cs-CZ" smtClean="0"/>
              <a:t>11.7.2013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FF2791-3BBB-4939-969C-B8DBE0EE3D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24497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3E7E60-00A1-4C72-970E-7F9CDE81CE66}" type="datetimeFigureOut">
              <a:rPr lang="cs-CZ" smtClean="0"/>
              <a:t>11.7.2013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FF2791-3BBB-4939-969C-B8DBE0EE3D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05699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3E7E60-00A1-4C72-970E-7F9CDE81CE66}" type="datetimeFigureOut">
              <a:rPr lang="cs-CZ" smtClean="0"/>
              <a:t>11.7.2013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FF2791-3BBB-4939-969C-B8DBE0EE3D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042981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FD5BF28-F234-4E8A-BD4B-42C773089069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827918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5F586B6-F32D-45B5-A1EC-7C66C85596F1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342294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5EC3054-4410-4C89-8599-38D3038ED598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427474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A525407-A580-418D-8708-227F87AC27EE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080976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3598C91-DA8D-435C-A8D7-5D582C9574ED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757808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B5AD96-11E6-49BA-B0A8-1F941EF54F35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883981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ECB053D-7E6F-4B02-8373-D5D1D929FA7F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56458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5EE5F03-3AFD-49B9-B10C-C72D07E14B8E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725761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C05DA1F-57F1-4F28-9CA9-1BA9FB694178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25322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D0F9FC6-A2F6-4DA4-A6E8-38746FAB706E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270620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D6606A9-2A42-4F8D-8F4A-5CC6D91A3750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90856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3E7E60-00A1-4C72-970E-7F9CDE81CE66}" type="datetimeFigureOut">
              <a:rPr lang="cs-CZ" smtClean="0"/>
              <a:t>11.7.2013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FF2791-3BBB-4939-969C-B8DBE0EE3D4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60263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23A5A92-29CA-418F-A35F-EA6560884FCE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61152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11188" y="1124744"/>
            <a:ext cx="7772400" cy="2304256"/>
          </a:xfrm>
        </p:spPr>
        <p:txBody>
          <a:bodyPr/>
          <a:lstStyle/>
          <a:p>
            <a:pPr eaLnBrk="1" hangingPunct="1">
              <a:defRPr/>
            </a:pPr>
            <a:r>
              <a:rPr lang="cs-CZ" kern="1200" dirty="0" smtClean="0">
                <a:solidFill>
                  <a:srgbClr val="000000"/>
                </a:solidFill>
                <a:ea typeface="SimSun" pitchFamily="2"/>
                <a:cs typeface="Mangal" pitchFamily="2"/>
              </a:rPr>
              <a:t>VĚTNÉ ČLENY 7- 9</a:t>
            </a:r>
            <a:br>
              <a:rPr lang="cs-CZ" kern="1200" dirty="0" smtClean="0">
                <a:solidFill>
                  <a:srgbClr val="000000"/>
                </a:solidFill>
                <a:ea typeface="SimSun" pitchFamily="2"/>
                <a:cs typeface="Mangal" pitchFamily="2"/>
              </a:rPr>
            </a:br>
            <a:r>
              <a:rPr lang="cs-CZ" u="sng" dirty="0">
                <a:solidFill>
                  <a:srgbClr val="00B050"/>
                </a:solidFill>
              </a:rPr>
              <a:t>DOPLNĚK</a:t>
            </a:r>
            <a:br>
              <a:rPr lang="cs-CZ" u="sng" dirty="0">
                <a:solidFill>
                  <a:srgbClr val="00B050"/>
                </a:solidFill>
              </a:rPr>
            </a:br>
            <a:endParaRPr lang="cs-CZ" kern="1200" dirty="0" smtClean="0">
              <a:solidFill>
                <a:srgbClr val="000000"/>
              </a:solidFill>
              <a:ea typeface="SimSun" pitchFamily="2"/>
              <a:cs typeface="Mangal" pitchFamily="2"/>
            </a:endParaRPr>
          </a:p>
        </p:txBody>
      </p:sp>
      <p:pic>
        <p:nvPicPr>
          <p:cNvPr id="2051" name="Picture 3"/>
          <p:cNvPicPr>
            <a:picLocks noGrp="1" noChangeAspect="1" noChangeArrowheads="1"/>
          </p:cNvPicPr>
          <p:nvPr>
            <p:ph type="subTitle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11188" y="5661025"/>
            <a:ext cx="8064500" cy="742950"/>
          </a:xfrm>
        </p:spPr>
      </p:pic>
      <p:sp>
        <p:nvSpPr>
          <p:cNvPr id="2052" name="Text Box 4"/>
          <p:cNvSpPr txBox="1">
            <a:spLocks noChangeArrowheads="1"/>
          </p:cNvSpPr>
          <p:nvPr/>
        </p:nvSpPr>
        <p:spPr bwMode="auto">
          <a:xfrm>
            <a:off x="827088" y="4581525"/>
            <a:ext cx="72009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cs-CZ" sz="2400" b="1" dirty="0" smtClean="0">
                <a:solidFill>
                  <a:srgbClr val="000000"/>
                </a:solidFill>
              </a:rPr>
              <a:t>VY_32_INOVACE_X-C-16</a:t>
            </a:r>
          </a:p>
        </p:txBody>
      </p:sp>
    </p:spTree>
    <p:extLst>
      <p:ext uri="{BB962C8B-B14F-4D97-AF65-F5344CB8AC3E}">
        <p14:creationId xmlns:p14="http://schemas.microsoft.com/office/powerpoint/2010/main" val="33147915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5800" y="1268761"/>
            <a:ext cx="7772400" cy="1872207"/>
          </a:xfrm>
        </p:spPr>
        <p:txBody>
          <a:bodyPr/>
          <a:lstStyle/>
          <a:p>
            <a:r>
              <a:rPr lang="cs-CZ" dirty="0" smtClean="0"/>
              <a:t>ROZVÍJEJÍCÍ VĚTNÉ ČLENY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1371600" y="3573016"/>
            <a:ext cx="6400800" cy="2065784"/>
          </a:xfrm>
        </p:spPr>
        <p:txBody>
          <a:bodyPr/>
          <a:lstStyle/>
          <a:p>
            <a:r>
              <a:rPr lang="cs-CZ" sz="5400" b="1" u="sng" dirty="0" smtClean="0">
                <a:solidFill>
                  <a:srgbClr val="00B050"/>
                </a:solidFill>
              </a:rPr>
              <a:t>DOPLNĚK</a:t>
            </a:r>
            <a:endParaRPr lang="cs-CZ" sz="5400" b="1" u="sng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72564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b="1" u="sng" dirty="0" smtClean="0">
                <a:solidFill>
                  <a:srgbClr val="00B050"/>
                </a:solidFill>
              </a:rPr>
              <a:t>DOPLNĚK</a:t>
            </a:r>
            <a:endParaRPr lang="cs-CZ" b="1" u="sng" dirty="0">
              <a:solidFill>
                <a:srgbClr val="00B05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Značka DO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Rozvíjející větný člen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p</a:t>
            </a:r>
            <a:r>
              <a:rPr lang="cs-CZ" dirty="0" smtClean="0"/>
              <a:t>táme se </a:t>
            </a:r>
            <a:r>
              <a:rPr lang="cs-CZ" b="1" dirty="0">
                <a:solidFill>
                  <a:srgbClr val="92D050"/>
                </a:solidFill>
              </a:rPr>
              <a:t>j</a:t>
            </a:r>
            <a:r>
              <a:rPr lang="cs-CZ" b="1" dirty="0" smtClean="0">
                <a:solidFill>
                  <a:srgbClr val="92D050"/>
                </a:solidFill>
              </a:rPr>
              <a:t>ak? jaký?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Je vyjádřen přídavným jménem, zájmenem, podstatným jménem, infinitivem</a:t>
            </a:r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Rozvíjí </a:t>
            </a:r>
            <a:r>
              <a:rPr lang="cs-CZ" b="1" i="1" dirty="0" smtClean="0">
                <a:solidFill>
                  <a:srgbClr val="92D050"/>
                </a:solidFill>
              </a:rPr>
              <a:t>sloveso a zároveň podstatné jméno </a:t>
            </a:r>
            <a:r>
              <a:rPr lang="cs-CZ" dirty="0" smtClean="0"/>
              <a:t>nebo zájmeno v podmětu či v předmětu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444915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980728"/>
            <a:ext cx="8229600" cy="436910"/>
          </a:xfrm>
        </p:spPr>
        <p:txBody>
          <a:bodyPr>
            <a:normAutofit fontScale="90000"/>
          </a:bodyPr>
          <a:lstStyle/>
          <a:p>
            <a:r>
              <a:rPr lang="cs-CZ" b="1" u="sng" dirty="0" smtClean="0">
                <a:solidFill>
                  <a:schemeClr val="accent1">
                    <a:lumMod val="50000"/>
                  </a:schemeClr>
                </a:solidFill>
              </a:rPr>
              <a:t>PŘÍKLADY</a:t>
            </a:r>
            <a:r>
              <a:rPr lang="cs-CZ" dirty="0" smtClean="0"/>
              <a:t> 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u="sng" dirty="0" smtClean="0">
                <a:solidFill>
                  <a:srgbClr val="7030A0"/>
                </a:solidFill>
              </a:rPr>
              <a:t>DO je podstatné jméno</a:t>
            </a:r>
          </a:p>
          <a:p>
            <a:pPr marL="0" indent="0">
              <a:buNone/>
            </a:pPr>
            <a:r>
              <a:rPr lang="cs-CZ" dirty="0" smtClean="0"/>
              <a:t>    Jmenovali ho </a:t>
            </a:r>
            <a:r>
              <a:rPr lang="cs-CZ" i="1" u="sng" dirty="0" smtClean="0">
                <a:solidFill>
                  <a:srgbClr val="FF0000"/>
                </a:solidFill>
              </a:rPr>
              <a:t>ředitelem</a:t>
            </a:r>
            <a:r>
              <a:rPr lang="cs-CZ" dirty="0" smtClean="0"/>
              <a:t>. Antonín Dvořák je známý </a:t>
            </a:r>
            <a:r>
              <a:rPr lang="cs-CZ" i="1" u="sng" dirty="0" smtClean="0">
                <a:solidFill>
                  <a:srgbClr val="FF0000"/>
                </a:solidFill>
              </a:rPr>
              <a:t>jako</a:t>
            </a:r>
            <a:r>
              <a:rPr lang="cs-CZ" dirty="0" smtClean="0"/>
              <a:t> </a:t>
            </a:r>
            <a:r>
              <a:rPr lang="cs-CZ" i="1" dirty="0" smtClean="0"/>
              <a:t>symfonický</a:t>
            </a:r>
            <a:r>
              <a:rPr lang="cs-CZ" dirty="0" smtClean="0"/>
              <a:t> </a:t>
            </a:r>
            <a:r>
              <a:rPr lang="cs-CZ" i="1" u="sng" dirty="0" smtClean="0">
                <a:solidFill>
                  <a:srgbClr val="FF0000"/>
                </a:solidFill>
              </a:rPr>
              <a:t>skladatel</a:t>
            </a:r>
            <a:r>
              <a:rPr lang="cs-CZ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u="sng" dirty="0" smtClean="0">
                <a:solidFill>
                  <a:srgbClr val="7030A0"/>
                </a:solidFill>
              </a:rPr>
              <a:t>DO je přídavné jméno</a:t>
            </a:r>
          </a:p>
          <a:p>
            <a:pPr marL="0" indent="0">
              <a:buNone/>
            </a:pPr>
            <a:r>
              <a:rPr lang="cs-CZ" dirty="0" smtClean="0"/>
              <a:t>    Vrátil se </a:t>
            </a:r>
            <a:r>
              <a:rPr lang="cs-CZ" i="1" u="sng" dirty="0" smtClean="0">
                <a:solidFill>
                  <a:srgbClr val="FF0000"/>
                </a:solidFill>
              </a:rPr>
              <a:t>opálený</a:t>
            </a:r>
            <a:r>
              <a:rPr lang="cs-CZ" dirty="0" smtClean="0"/>
              <a:t>. </a:t>
            </a:r>
            <a:r>
              <a:rPr lang="cs-CZ" i="1" u="sng" dirty="0" smtClean="0">
                <a:solidFill>
                  <a:srgbClr val="FF0000"/>
                </a:solidFill>
              </a:rPr>
              <a:t>Ráda</a:t>
            </a:r>
            <a:r>
              <a:rPr lang="cs-CZ" dirty="0" smtClean="0"/>
              <a:t> si s tebou v klidu promluvím.</a:t>
            </a:r>
          </a:p>
          <a:p>
            <a:pPr>
              <a:buFont typeface="Wingdings" pitchFamily="2" charset="2"/>
              <a:buChar char="Ø"/>
            </a:pPr>
            <a:r>
              <a:rPr lang="cs-CZ" u="sng" dirty="0" smtClean="0">
                <a:solidFill>
                  <a:srgbClr val="7030A0"/>
                </a:solidFill>
              </a:rPr>
              <a:t>DO je zájmeno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Udělám to </a:t>
            </a:r>
            <a:r>
              <a:rPr lang="cs-CZ" i="1" u="sng" dirty="0" smtClean="0">
                <a:solidFill>
                  <a:srgbClr val="FF0000"/>
                </a:solidFill>
              </a:rPr>
              <a:t>sama</a:t>
            </a:r>
            <a:r>
              <a:rPr lang="cs-CZ" dirty="0" smtClean="0"/>
              <a:t>. Nepředstavoval jsem si ho </a:t>
            </a:r>
            <a:r>
              <a:rPr lang="cs-CZ" i="1" u="sng" dirty="0" smtClean="0">
                <a:solidFill>
                  <a:srgbClr val="FF0000"/>
                </a:solidFill>
              </a:rPr>
              <a:t>takového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6466573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chemeClr val="accent5">
                    <a:lumMod val="50000"/>
                  </a:schemeClr>
                </a:solidFill>
              </a:rPr>
              <a:t>PŘÍKLADY</a:t>
            </a:r>
            <a:endParaRPr lang="cs-CZ" b="1" u="sng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u="sng" dirty="0" smtClean="0">
                <a:solidFill>
                  <a:srgbClr val="7030A0"/>
                </a:solidFill>
              </a:rPr>
              <a:t>Do je číslovka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Doběhl do cíle </a:t>
            </a:r>
            <a:r>
              <a:rPr lang="cs-CZ" i="1" u="sng" dirty="0" smtClean="0">
                <a:solidFill>
                  <a:srgbClr val="FF0000"/>
                </a:solidFill>
              </a:rPr>
              <a:t>jako první</a:t>
            </a:r>
            <a:r>
              <a:rPr lang="cs-CZ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u="sng" dirty="0" smtClean="0">
                <a:solidFill>
                  <a:srgbClr val="7030A0"/>
                </a:solidFill>
              </a:rPr>
              <a:t>DO je sloveso (infinitiv)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Viděli nás </a:t>
            </a:r>
            <a:r>
              <a:rPr lang="cs-CZ" i="1" u="sng" dirty="0" smtClean="0">
                <a:solidFill>
                  <a:srgbClr val="FF0000"/>
                </a:solidFill>
              </a:rPr>
              <a:t>bruslit</a:t>
            </a:r>
            <a:r>
              <a:rPr lang="cs-CZ" dirty="0" smtClean="0"/>
              <a:t>. Slyšeli jsme vás </a:t>
            </a:r>
            <a:r>
              <a:rPr lang="cs-CZ" i="1" u="sng" dirty="0" smtClean="0">
                <a:solidFill>
                  <a:srgbClr val="FF0000"/>
                </a:solidFill>
              </a:rPr>
              <a:t>přijít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68129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/>
          </a:bodyPr>
          <a:lstStyle/>
          <a:p>
            <a:r>
              <a:rPr lang="cs-CZ" b="1" u="sng" dirty="0" smtClean="0">
                <a:solidFill>
                  <a:srgbClr val="00B050"/>
                </a:solidFill>
              </a:rPr>
              <a:t>ÚKOLY</a:t>
            </a:r>
            <a:endParaRPr lang="cs-CZ" b="1" u="sng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229600" cy="4425355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i="1" u="sng" dirty="0" smtClean="0">
                <a:solidFill>
                  <a:srgbClr val="00B050"/>
                </a:solidFill>
              </a:rPr>
              <a:t>Vyhledej doplňky a urči, co rozvíjejí</a:t>
            </a:r>
          </a:p>
          <a:p>
            <a:pPr>
              <a:buFont typeface="Wingdings" pitchFamily="2" charset="2"/>
              <a:buChar char="Ø"/>
            </a:pPr>
            <a:endParaRPr lang="cs-CZ" i="1" u="sng" dirty="0" smtClean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dirty="0" smtClean="0"/>
              <a:t>1.Viděla </a:t>
            </a:r>
            <a:r>
              <a:rPr lang="cs-CZ" dirty="0"/>
              <a:t>jsem Irenu jít se psem na procházku.</a:t>
            </a:r>
          </a:p>
          <a:p>
            <a:pPr marL="0" indent="0">
              <a:buNone/>
            </a:pPr>
            <a:r>
              <a:rPr lang="cs-CZ" dirty="0" smtClean="0"/>
              <a:t>2. Přiběhl </a:t>
            </a:r>
            <a:r>
              <a:rPr lang="cs-CZ" dirty="0"/>
              <a:t>ke mně udýchaný.</a:t>
            </a:r>
          </a:p>
          <a:p>
            <a:pPr marL="0" indent="0">
              <a:buNone/>
            </a:pPr>
            <a:r>
              <a:rPr lang="cs-CZ" dirty="0" smtClean="0"/>
              <a:t>3. Tito </a:t>
            </a:r>
            <a:r>
              <a:rPr lang="cs-CZ" dirty="0"/>
              <a:t>muži sloužili jako vojáci u námořnictva.</a:t>
            </a:r>
          </a:p>
          <a:p>
            <a:pPr marL="0" indent="0">
              <a:buNone/>
            </a:pPr>
            <a:r>
              <a:rPr lang="cs-CZ" dirty="0" smtClean="0"/>
              <a:t>4. Jeho </a:t>
            </a:r>
            <a:r>
              <a:rPr lang="cs-CZ" dirty="0"/>
              <a:t>maminka pracuje jako prodavačka.</a:t>
            </a:r>
          </a:p>
          <a:p>
            <a:pPr marL="0" indent="0">
              <a:buNone/>
            </a:pPr>
            <a:r>
              <a:rPr lang="cs-CZ" dirty="0" smtClean="0"/>
              <a:t>5. Neslyšel </a:t>
            </a:r>
            <a:r>
              <a:rPr lang="cs-CZ" dirty="0"/>
              <a:t>jsi někoho zvonit</a:t>
            </a:r>
            <a:r>
              <a:rPr lang="cs-CZ" dirty="0" smtClean="0"/>
              <a:t>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623506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00B050"/>
                </a:solidFill>
              </a:rPr>
              <a:t>ÚKOLY - ŘEŠENÍ</a:t>
            </a:r>
            <a:endParaRPr lang="cs-CZ" b="1" u="sng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u="sng" dirty="0" smtClean="0">
                <a:solidFill>
                  <a:srgbClr val="00B050"/>
                </a:solidFill>
              </a:rPr>
              <a:t>Vyhledej doplňky a urči, co rozvíjejí</a:t>
            </a:r>
            <a:endParaRPr lang="cs-CZ" u="sng" dirty="0" smtClean="0">
              <a:solidFill>
                <a:srgbClr val="00B050"/>
              </a:solidFill>
              <a:effectLst/>
            </a:endParaRPr>
          </a:p>
          <a:p>
            <a:pPr marL="0" indent="0">
              <a:buNone/>
            </a:pPr>
            <a:r>
              <a:rPr lang="cs-CZ" i="1" dirty="0" smtClean="0">
                <a:solidFill>
                  <a:schemeClr val="accent6">
                    <a:lumMod val="75000"/>
                  </a:schemeClr>
                </a:solidFill>
              </a:rPr>
              <a:t>1. Viděla jsem Irenu </a:t>
            </a:r>
            <a:r>
              <a:rPr lang="cs-CZ" i="1" u="sng" dirty="0" smtClean="0">
                <a:solidFill>
                  <a:srgbClr val="FF0000"/>
                </a:solidFill>
              </a:rPr>
              <a:t>jít</a:t>
            </a:r>
            <a:r>
              <a:rPr lang="cs-CZ" dirty="0" smtClean="0"/>
              <a:t> se psem na procházku.</a:t>
            </a:r>
          </a:p>
          <a:p>
            <a:pPr marL="0" indent="0">
              <a:buNone/>
            </a:pPr>
            <a:r>
              <a:rPr lang="cs-CZ" i="1" dirty="0" smtClean="0">
                <a:solidFill>
                  <a:schemeClr val="accent6">
                    <a:lumMod val="75000"/>
                  </a:schemeClr>
                </a:solidFill>
              </a:rPr>
              <a:t>2. Přiběhl</a:t>
            </a:r>
            <a:r>
              <a:rPr lang="cs-CZ" dirty="0" smtClean="0"/>
              <a:t> ke mně </a:t>
            </a:r>
            <a:r>
              <a:rPr lang="cs-CZ" i="1" u="sng" dirty="0" smtClean="0">
                <a:solidFill>
                  <a:srgbClr val="FF0000"/>
                </a:solidFill>
              </a:rPr>
              <a:t>udýchaný</a:t>
            </a:r>
            <a:r>
              <a:rPr lang="cs-CZ" dirty="0" smtClean="0"/>
              <a:t>. </a:t>
            </a:r>
            <a:r>
              <a:rPr lang="cs-CZ" dirty="0"/>
              <a:t> </a:t>
            </a:r>
            <a:r>
              <a:rPr lang="cs-CZ" i="1" dirty="0" smtClean="0">
                <a:solidFill>
                  <a:schemeClr val="accent6">
                    <a:lumMod val="75000"/>
                  </a:schemeClr>
                </a:solidFill>
              </a:rPr>
              <a:t>(on)</a:t>
            </a:r>
          </a:p>
          <a:p>
            <a:pPr marL="0" indent="0">
              <a:buNone/>
            </a:pPr>
            <a:r>
              <a:rPr lang="cs-CZ" dirty="0" smtClean="0"/>
              <a:t>3. Tito </a:t>
            </a:r>
            <a:r>
              <a:rPr lang="cs-CZ" i="1" dirty="0" smtClean="0">
                <a:solidFill>
                  <a:schemeClr val="accent6">
                    <a:lumMod val="75000"/>
                  </a:schemeClr>
                </a:solidFill>
              </a:rPr>
              <a:t>muži sloužili </a:t>
            </a:r>
            <a:r>
              <a:rPr lang="cs-CZ" i="1" u="sng" dirty="0" smtClean="0">
                <a:solidFill>
                  <a:srgbClr val="FF0000"/>
                </a:solidFill>
              </a:rPr>
              <a:t>jako vojáci </a:t>
            </a:r>
            <a:r>
              <a:rPr lang="cs-CZ" dirty="0" smtClean="0"/>
              <a:t>u námořnictva.</a:t>
            </a:r>
          </a:p>
          <a:p>
            <a:pPr marL="0" indent="0">
              <a:buNone/>
            </a:pPr>
            <a:r>
              <a:rPr lang="cs-CZ" dirty="0" smtClean="0"/>
              <a:t>4. Jeho </a:t>
            </a:r>
            <a:r>
              <a:rPr lang="cs-CZ" i="1" dirty="0" smtClean="0">
                <a:solidFill>
                  <a:schemeClr val="accent6">
                    <a:lumMod val="75000"/>
                  </a:schemeClr>
                </a:solidFill>
              </a:rPr>
              <a:t>maminka pracuje </a:t>
            </a:r>
            <a:r>
              <a:rPr lang="cs-CZ" i="1" u="sng" dirty="0" smtClean="0">
                <a:solidFill>
                  <a:srgbClr val="FF0000"/>
                </a:solidFill>
              </a:rPr>
              <a:t>jako prodavačka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i="1" dirty="0" smtClean="0">
                <a:solidFill>
                  <a:schemeClr val="accent6">
                    <a:lumMod val="75000"/>
                  </a:schemeClr>
                </a:solidFill>
              </a:rPr>
              <a:t>5. Neslyšel jsi někoho </a:t>
            </a:r>
            <a:r>
              <a:rPr lang="cs-CZ" i="1" u="sng" dirty="0" smtClean="0">
                <a:solidFill>
                  <a:srgbClr val="FF0000"/>
                </a:solidFill>
              </a:rPr>
              <a:t>zvonit</a:t>
            </a:r>
            <a:r>
              <a:rPr lang="cs-CZ" dirty="0" smtClean="0"/>
              <a:t>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90562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/>
              <a:t>METODICKÉ POZNÁMKY</a:t>
            </a:r>
            <a:endParaRPr lang="cs-CZ" sz="36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Využití jako prezentace pro 6. nebo 7. ročník </a:t>
            </a:r>
            <a:r>
              <a:rPr lang="cs-CZ"/>
              <a:t>– </a:t>
            </a:r>
            <a:r>
              <a:rPr lang="cs-CZ" smtClean="0"/>
              <a:t>rozvíjející  </a:t>
            </a:r>
            <a:r>
              <a:rPr lang="cs-CZ"/>
              <a:t>větné </a:t>
            </a:r>
            <a:r>
              <a:rPr lang="cs-CZ" smtClean="0"/>
              <a:t>členy – DO</a:t>
            </a:r>
            <a:endParaRPr lang="cs-CZ" dirty="0"/>
          </a:p>
          <a:p>
            <a:r>
              <a:rPr lang="cs-CZ" dirty="0"/>
              <a:t>Využití jako opakování pro vyšší ročníky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21572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97</TotalTime>
  <Words>251</Words>
  <Application>Microsoft Office PowerPoint</Application>
  <PresentationFormat>Předvádění na obrazovce (4:3)</PresentationFormat>
  <Paragraphs>41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systému Office</vt:lpstr>
      <vt:lpstr>Výchozí návrh</vt:lpstr>
      <vt:lpstr>VĚTNÉ ČLENY 7- 9 DOPLNĚK </vt:lpstr>
      <vt:lpstr>ROZVÍJEJÍCÍ VĚTNÉ ČLENY</vt:lpstr>
      <vt:lpstr>DOPLNĚK</vt:lpstr>
      <vt:lpstr>PŘÍKLADY  </vt:lpstr>
      <vt:lpstr>PŘÍKLADY</vt:lpstr>
      <vt:lpstr>ÚKOLY</vt:lpstr>
      <vt:lpstr>ÚKOLY - ŘEŠENÍ</vt:lpstr>
      <vt:lpstr>METODICKÉ POZNÁMKY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DOPLNĚK</dc:title>
  <dc:creator>Renata Krejčíková</dc:creator>
  <cp:lastModifiedBy>Renata Krejčíková</cp:lastModifiedBy>
  <cp:revision>16</cp:revision>
  <dcterms:created xsi:type="dcterms:W3CDTF">2011-08-03T10:08:40Z</dcterms:created>
  <dcterms:modified xsi:type="dcterms:W3CDTF">2013-07-11T17:05:47Z</dcterms:modified>
</cp:coreProperties>
</file>