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notesMasterIdLst>
    <p:notesMasterId r:id="rId10"/>
  </p:notesMasterIdLst>
  <p:sldIdLst>
    <p:sldId id="260" r:id="rId2"/>
    <p:sldId id="264" r:id="rId3"/>
    <p:sldId id="257" r:id="rId4"/>
    <p:sldId id="267" r:id="rId5"/>
    <p:sldId id="268" r:id="rId6"/>
    <p:sldId id="269" r:id="rId7"/>
    <p:sldId id="262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681115-8617-4F30-9671-9EACCA2E4C8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16866C-D042-4482-A312-67A88BD8D7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03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16866C-D042-4482-A312-67A88BD8D74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090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54000">
              <a:srgbClr val="CCCCFF">
                <a:lumMod val="56000"/>
                <a:lumOff val="44000"/>
              </a:srgbClr>
            </a:gs>
            <a:gs pos="0">
              <a:srgbClr val="CCCCFF"/>
            </a:gs>
            <a:gs pos="0">
              <a:srgbClr val="99CCFF"/>
            </a:gs>
            <a:gs pos="0">
              <a:srgbClr val="9966FF"/>
            </a:gs>
            <a:gs pos="23000">
              <a:srgbClr val="CCCCFF"/>
            </a:gs>
            <a:gs pos="0">
              <a:srgbClr val="CC99FF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550" y="1988840"/>
            <a:ext cx="7772400" cy="100883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5">
                    <a:lumMod val="50000"/>
                  </a:schemeClr>
                </a:solidFill>
              </a:rPr>
              <a:t>Alois Jirásek</a:t>
            </a:r>
            <a:endParaRPr lang="cs-CZ" sz="66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56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životopis autora, přehled jeho tvorby, kvíz a jeho řešení.</a:t>
            </a:r>
          </a:p>
          <a:p>
            <a:endParaRPr lang="cs-CZ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359527" y="332656"/>
            <a:ext cx="66967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Alois Jirásek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chemeClr val="accent5">
                  <a:lumMod val="50000"/>
                </a:schemeClr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340768"/>
            <a:ext cx="8280920" cy="518457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1851</a:t>
            </a:r>
            <a:r>
              <a:rPr lang="cs-CZ" sz="3200" dirty="0" smtClean="0">
                <a:solidFill>
                  <a:schemeClr val="tx1"/>
                </a:solidFill>
              </a:rPr>
              <a:t> v Hronově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Pochází ze starého selského rodu, otec (původně tkadlec) provozoval pekařství a velmi se zadlužil, nakonec přišel o nemovitost.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Vystudoval gymnázium, chtěl vstoupit na akademii výtvarných umění, z existenčních důvodů ale vystudoval historii.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Působil jako středoškolský profesor v Litomyšli (zde se oženil), později v Praze.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S rodinou žil skromně a v ústraní.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Jako jeden z prvních podepsal Manifest českých spisovatelů (požadavek samostatného státu). 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 roku 1918 onemocněl a dožil v ústraní.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endParaRPr lang="cs-CZ" sz="3200" dirty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sym typeface="Wingdings"/>
              </a:rPr>
              <a:t></a:t>
            </a:r>
            <a:r>
              <a:rPr lang="cs-CZ" sz="3200" b="1" dirty="0" smtClean="0">
                <a:solidFill>
                  <a:schemeClr val="tx1"/>
                </a:solidFill>
              </a:rPr>
              <a:t> 1930 </a:t>
            </a: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Pohřben v Hronově.</a:t>
            </a: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50000"/>
                  </a:schemeClr>
                </a:solidFill>
              </a:rPr>
              <a:t>Drobné prózy</a:t>
            </a:r>
            <a:endParaRPr lang="cs-CZ" sz="6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7704856" cy="4752528"/>
          </a:xfrm>
        </p:spPr>
        <p:txBody>
          <a:bodyPr>
            <a:normAutofit/>
          </a:bodyPr>
          <a:lstStyle/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Z Čech až na konec světa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(popis cesty poselstva Jiřího z Poděbrad)</a:t>
            </a: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Filozofská historie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(</a:t>
            </a:r>
            <a:r>
              <a:rPr lang="cs-CZ" sz="3000" smtClean="0">
                <a:solidFill>
                  <a:schemeClr val="bg2">
                    <a:lumMod val="10000"/>
                  </a:schemeClr>
                </a:solidFill>
              </a:rPr>
              <a:t>život mládeže               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v Litomyšli v revolučním roce 1848)</a:t>
            </a: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Staré pověsti české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(přepracovány nejznámější národní a místní pověsti)</a:t>
            </a: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50000"/>
                  </a:schemeClr>
                </a:solidFill>
              </a:rPr>
              <a:t>Romány</a:t>
            </a:r>
            <a:endParaRPr lang="cs-CZ" sz="6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7704856" cy="4752528"/>
          </a:xfrm>
        </p:spPr>
        <p:txBody>
          <a:bodyPr>
            <a:normAutofit/>
          </a:bodyPr>
          <a:lstStyle/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Psohlavci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(příběh vzpoury Chodů)</a:t>
            </a: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Temno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(doba pobělohorská, násilná rekatolizace)</a:t>
            </a: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Mezi proudy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(počátky husitského hnutí, spory krále Václava IV. se šlechtou a duchovenstvem; trilogie)</a:t>
            </a: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61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744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50000"/>
                  </a:schemeClr>
                </a:solidFill>
              </a:rPr>
              <a:t>Romány</a:t>
            </a:r>
            <a:endParaRPr lang="cs-CZ" sz="6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08912" cy="5400600"/>
          </a:xfrm>
        </p:spPr>
        <p:txBody>
          <a:bodyPr>
            <a:normAutofit/>
          </a:bodyPr>
          <a:lstStyle/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Proti všem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(vznik Tábora, křížová výprava, bitva na Vítkově, rozštěpení hnutí – sekta adamitů; trilogie)</a:t>
            </a: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F. L. Věk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(období národního obrození, historická postava (Hek) prožívá josefínskou dobu, zrušení jezuitského řádu, místo herce se stane kupcem, prožívá vlastní existenční těžkosti, setkává se s řadou historických osobností, naděje a radost ze zavedení češtiny do škol a úřadů; pentalogie)</a:t>
            </a:r>
          </a:p>
        </p:txBody>
      </p:sp>
    </p:spTree>
    <p:extLst>
      <p:ext uri="{BB962C8B-B14F-4D97-AF65-F5344CB8AC3E}">
        <p14:creationId xmlns:p14="http://schemas.microsoft.com/office/powerpoint/2010/main" val="3256312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744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50000"/>
                  </a:schemeClr>
                </a:solidFill>
              </a:rPr>
              <a:t>Divadelní hry</a:t>
            </a:r>
            <a:endParaRPr lang="cs-CZ" sz="6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08912" cy="5040560"/>
          </a:xfrm>
        </p:spPr>
        <p:txBody>
          <a:bodyPr>
            <a:normAutofit/>
          </a:bodyPr>
          <a:lstStyle/>
          <a:p>
            <a:pPr marL="68580" indent="0">
              <a:buClr>
                <a:srgbClr val="002060"/>
              </a:buClr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Dramata z období husitského</a:t>
            </a: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 Jan Žižka </a:t>
            </a: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Jan Hus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 Jan Roháč</a:t>
            </a:r>
          </a:p>
          <a:p>
            <a:pPr marL="68580" indent="0">
              <a:buClr>
                <a:srgbClr val="002060"/>
              </a:buClr>
              <a:buNone/>
            </a:pPr>
            <a:endParaRPr lang="cs-CZ" sz="900" b="1" dirty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Clr>
                <a:srgbClr val="002060"/>
              </a:buClr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Clr>
                <a:srgbClr val="002060"/>
              </a:buClr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Pohádková hra</a:t>
            </a:r>
            <a:endParaRPr lang="cs-CZ" sz="3000" dirty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002060"/>
              </a:buClr>
              <a:buFont typeface="Wingdings" pitchFamily="2" charset="2"/>
              <a:buChar char="&amp;"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Lucerna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(báchorka, povinnost venkovanů vůči feudálům)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Clr>
                <a:srgbClr val="002060"/>
              </a:buClr>
              <a:buNone/>
            </a:pPr>
            <a:endParaRPr lang="cs-CZ" sz="3000" b="1" dirty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Clr>
                <a:srgbClr val="002060"/>
              </a:buClr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252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732468"/>
            <a:ext cx="2088232" cy="4779894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Laminger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Vavřena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68580" indent="0">
              <a:spcBef>
                <a:spcPts val="700"/>
              </a:spcBef>
              <a:buNone/>
            </a:pPr>
            <a:r>
              <a:rPr lang="cs-CZ" dirty="0" smtClean="0">
                <a:solidFill>
                  <a:schemeClr val="tx1"/>
                </a:solidFill>
              </a:rPr>
              <a:t>Makovec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lynář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Libuše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68580" indent="0">
              <a:spcBef>
                <a:spcPts val="700"/>
              </a:spcBef>
              <a:buNone/>
            </a:pPr>
            <a:r>
              <a:rPr lang="cs-CZ" dirty="0" smtClean="0">
                <a:solidFill>
                  <a:schemeClr val="tx1"/>
                </a:solidFill>
              </a:rPr>
              <a:t>V. Thám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040" y="342083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Vytvořte dvojice hrdinů a přiřaďte je ke správnému dílu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348" y="1725216"/>
            <a:ext cx="4032956" cy="3557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00"/>
              </a:spcBef>
            </a:pPr>
            <a:r>
              <a:rPr lang="cs-CZ" sz="2800" dirty="0" smtClean="0"/>
              <a:t>Filozofská historie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Temno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Psohlavci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Staré pověsti české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F. L. Věk</a:t>
            </a:r>
          </a:p>
          <a:p>
            <a:pPr>
              <a:spcBef>
                <a:spcPts val="700"/>
              </a:spcBef>
            </a:pPr>
            <a:r>
              <a:rPr lang="cs-CZ" sz="2800" dirty="0" smtClean="0"/>
              <a:t>Lucerna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12852" y="1735769"/>
            <a:ext cx="2016224" cy="3557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00"/>
              </a:spcBef>
            </a:pPr>
            <a:r>
              <a:rPr lang="cs-CZ" sz="2800" dirty="0" smtClean="0"/>
              <a:t>Helenka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Kozina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Špína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kněžna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Dalibor</a:t>
            </a:r>
          </a:p>
          <a:p>
            <a:pPr>
              <a:spcBef>
                <a:spcPts val="700"/>
              </a:spcBef>
            </a:pPr>
            <a:r>
              <a:rPr lang="cs-CZ" sz="2800" dirty="0" err="1" smtClean="0"/>
              <a:t>V.Kramérius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505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46000">
              <a:srgbClr val="CCCCFF">
                <a:lumMod val="56000"/>
                <a:lumOff val="44000"/>
              </a:srgbClr>
            </a:gs>
            <a:gs pos="46000">
              <a:srgbClr val="CCCCFF">
                <a:lumMod val="56000"/>
                <a:lumOff val="44000"/>
              </a:srgbClr>
            </a:gs>
            <a:gs pos="0">
              <a:srgbClr val="CCCCFF"/>
            </a:gs>
            <a:gs pos="0">
              <a:srgbClr val="99CCFF"/>
            </a:gs>
            <a:gs pos="0">
              <a:srgbClr val="9966FF"/>
            </a:gs>
            <a:gs pos="23000">
              <a:srgbClr val="CCCCFF"/>
            </a:gs>
            <a:gs pos="0">
              <a:srgbClr val="CC99FF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732468"/>
            <a:ext cx="2088232" cy="4779894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Laminger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 err="1" smtClean="0">
                <a:solidFill>
                  <a:schemeClr val="tx1"/>
                </a:solidFill>
              </a:rPr>
              <a:t>Vavřena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68580" indent="0">
              <a:spcBef>
                <a:spcPts val="700"/>
              </a:spcBef>
              <a:buNone/>
            </a:pPr>
            <a:r>
              <a:rPr lang="cs-CZ" dirty="0" smtClean="0">
                <a:solidFill>
                  <a:schemeClr val="tx1"/>
                </a:solidFill>
              </a:rPr>
              <a:t>Makovec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lynář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Libuše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68580" indent="0">
              <a:spcBef>
                <a:spcPts val="700"/>
              </a:spcBef>
              <a:buNone/>
            </a:pPr>
            <a:r>
              <a:rPr lang="cs-CZ" dirty="0" smtClean="0">
                <a:solidFill>
                  <a:schemeClr val="tx1"/>
                </a:solidFill>
              </a:rPr>
              <a:t>V. Thám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040" y="342083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Řešení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348" y="1725216"/>
            <a:ext cx="4032956" cy="3557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00"/>
              </a:spcBef>
            </a:pPr>
            <a:r>
              <a:rPr lang="cs-CZ" sz="2800" dirty="0" smtClean="0"/>
              <a:t>Filozofská historie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Temno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Psohlavci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Staré pověsti české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F. L. Věk</a:t>
            </a:r>
          </a:p>
          <a:p>
            <a:pPr>
              <a:spcBef>
                <a:spcPts val="700"/>
              </a:spcBef>
            </a:pPr>
            <a:r>
              <a:rPr lang="cs-CZ" sz="2800" dirty="0" smtClean="0"/>
              <a:t>Lucerna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12852" y="1735769"/>
            <a:ext cx="2016224" cy="3557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00"/>
              </a:spcBef>
            </a:pPr>
            <a:r>
              <a:rPr lang="cs-CZ" sz="2800" dirty="0" smtClean="0"/>
              <a:t>Helenka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Kozina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Špína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kněžna</a:t>
            </a:r>
            <a:endParaRPr lang="cs-CZ" sz="2800" dirty="0"/>
          </a:p>
          <a:p>
            <a:pPr>
              <a:spcBef>
                <a:spcPts val="700"/>
              </a:spcBef>
            </a:pPr>
            <a:r>
              <a:rPr lang="cs-CZ" sz="2800" dirty="0" smtClean="0"/>
              <a:t>Dalibor</a:t>
            </a:r>
          </a:p>
          <a:p>
            <a:pPr>
              <a:spcBef>
                <a:spcPts val="700"/>
              </a:spcBef>
            </a:pPr>
            <a:r>
              <a:rPr lang="cs-CZ" sz="2800" dirty="0" err="1" smtClean="0"/>
              <a:t>V.Kramérius</a:t>
            </a:r>
            <a:endParaRPr lang="cs-CZ" sz="2800" dirty="0" smtClean="0"/>
          </a:p>
          <a:p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907704" y="1988840"/>
            <a:ext cx="1367644" cy="100811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823520" y="2492896"/>
            <a:ext cx="2289332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691680" y="4005064"/>
            <a:ext cx="1583668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475656" y="3514461"/>
            <a:ext cx="1799692" cy="490603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475656" y="3514461"/>
            <a:ext cx="1799692" cy="1066667"/>
          </a:xfrm>
          <a:prstGeom prst="straightConnector1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787236" y="2492896"/>
            <a:ext cx="1488112" cy="568959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691680" y="1988840"/>
            <a:ext cx="1583668" cy="504056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427984" y="1988840"/>
            <a:ext cx="2684868" cy="50405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6068291" y="1995055"/>
            <a:ext cx="1044561" cy="1001897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5" idx="1"/>
          </p:cNvCxnSpPr>
          <p:nvPr/>
        </p:nvCxnSpPr>
        <p:spPr>
          <a:xfrm flipH="1">
            <a:off x="4644008" y="3514461"/>
            <a:ext cx="2468844" cy="1066667"/>
          </a:xfrm>
          <a:prstGeom prst="straightConnector1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6179127" y="3546764"/>
            <a:ext cx="933725" cy="50103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 flipV="1">
            <a:off x="4644008" y="4047794"/>
            <a:ext cx="2468844" cy="53333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90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305</TotalTime>
  <Words>411</Words>
  <Application>Microsoft Office PowerPoint</Application>
  <PresentationFormat>Předvádění na obrazovce (4:3)</PresentationFormat>
  <Paragraphs>77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Thermal</vt:lpstr>
      <vt:lpstr>Alois Jirásek</vt:lpstr>
      <vt:lpstr>Prezentace aplikace PowerPoint</vt:lpstr>
      <vt:lpstr>Drobné prózy</vt:lpstr>
      <vt:lpstr>Romány</vt:lpstr>
      <vt:lpstr>Romány</vt:lpstr>
      <vt:lpstr>Divadelní hry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VY_32_INOVACE_56 ČJ  Alois Jirásek</dc:title>
  <dc:creator>Božena Fajtová</dc:creator>
  <cp:lastModifiedBy>12RM</cp:lastModifiedBy>
  <cp:revision>42</cp:revision>
  <dcterms:created xsi:type="dcterms:W3CDTF">2011-06-29T14:08:27Z</dcterms:created>
  <dcterms:modified xsi:type="dcterms:W3CDTF">2011-08-28T12:53:43Z</dcterms:modified>
</cp:coreProperties>
</file>