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7" r:id="rId1"/>
  </p:sldMasterIdLst>
  <p:sldIdLst>
    <p:sldId id="260" r:id="rId2"/>
    <p:sldId id="264" r:id="rId3"/>
    <p:sldId id="269" r:id="rId4"/>
    <p:sldId id="275" r:id="rId5"/>
    <p:sldId id="283" r:id="rId6"/>
    <p:sldId id="284" r:id="rId7"/>
    <p:sldId id="282" r:id="rId8"/>
    <p:sldId id="281" r:id="rId9"/>
    <p:sldId id="285" r:id="rId10"/>
    <p:sldId id="28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5613"/>
    <a:srgbClr val="F3230D"/>
    <a:srgbClr val="FFF0E5"/>
    <a:srgbClr val="FEEED0"/>
    <a:srgbClr val="FEE5D0"/>
    <a:srgbClr val="FEEBD0"/>
    <a:srgbClr val="FDE7D1"/>
    <a:srgbClr val="F6E3D8"/>
    <a:srgbClr val="EEE1E0"/>
    <a:srgbClr val="EEE5E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8" r:id="rId1"/>
    <p:sldLayoutId id="2147483939" r:id="rId2"/>
    <p:sldLayoutId id="2147483940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971550" y="1988840"/>
            <a:ext cx="7772400" cy="1008831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Karel Čapek</a:t>
            </a:r>
            <a:endParaRPr lang="cs-CZ" sz="6600" b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projekt č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r>
              <a:rPr lang="en-GB" dirty="0"/>
              <a:t> </a:t>
            </a:r>
            <a:r>
              <a:rPr lang="en-GB" dirty="0" smtClean="0">
                <a:solidFill>
                  <a:schemeClr val="tx1"/>
                </a:solidFill>
              </a:rPr>
              <a:t>CZ.1.07/1.4.00/21.1504</a:t>
            </a:r>
            <a:endParaRPr lang="cs-CZ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VY_32_INOVACE_ 57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obsahuje stručný životopis spisovatele, přehled jeho díla, křížovku a její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6446" y="476672"/>
            <a:ext cx="7853986" cy="6480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Karel Čapek</a:t>
            </a:r>
            <a:endParaRPr lang="cs-CZ" sz="6600" b="1" dirty="0">
              <a:ln w="12700">
                <a:solidFill>
                  <a:schemeClr val="tx2"/>
                </a:solidFill>
              </a:ln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418131" y="1149330"/>
            <a:ext cx="8280920" cy="5256584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chemeClr val="accent6">
                  <a:lumMod val="75000"/>
                </a:schemeClr>
              </a:buClr>
              <a:buSzPct val="80000"/>
              <a:buFont typeface="Wingdings 2" pitchFamily="18" charset="2"/>
              <a:buChar char=""/>
            </a:pPr>
            <a:r>
              <a:rPr lang="cs-CZ" sz="3200" b="1" dirty="0" smtClean="0">
                <a:solidFill>
                  <a:schemeClr val="tx1"/>
                </a:solidFill>
              </a:rPr>
              <a:t>1890  </a:t>
            </a:r>
            <a:r>
              <a:rPr lang="cs-CZ" sz="3200" dirty="0" smtClean="0">
                <a:solidFill>
                  <a:schemeClr val="tx1"/>
                </a:solidFill>
              </a:rPr>
              <a:t>Malé Svatoňovice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Otec – lékař, sourozenci Josef a Helena.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Vystudoval gymnázium, pokračoval studiem filosofie v Praze, Paříží, Berlíně.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Za první světové války není odveden (nemoc); válečnými událostmi silně ovlivněn.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Redaktor v časopisech a novinách (Národní listy, Nebojsa, Lidové noviny).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Dramaturg a režisér Vinohradského divadla.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Předseda PEN klubu.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Na konci života se oženil s dlouholetou přítelkyní Olgou Scheinpflugovou. 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Koníčky – zahradničení, fotografování, chov psů.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Zemřel na plicní edém 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sym typeface="Wingdings"/>
              </a:rPr>
              <a:t>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 1938, </a:t>
            </a: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pohřben na Vyšehradě.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024744" cy="576064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Krátká próza</a:t>
            </a:r>
            <a:endParaRPr lang="cs-CZ" sz="66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400600"/>
          </a:xfrm>
        </p:spPr>
        <p:txBody>
          <a:bodyPr>
            <a:normAutofit fontScale="85000" lnSpcReduction="20000"/>
          </a:bodyPr>
          <a:lstStyle/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 Boží muka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(záhady duše, osudové náhody)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T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rapné povídky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(smysl lidské existence a jeho duševna)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Povídky z jedné kapsy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Povídky z druhé kapsy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(povídky s detektivní tématikou)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Zahradníkův rok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(fejetony o zahradničení)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Kniha apokryfů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(stylizuje historická a biblická témata)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</a:t>
            </a:r>
            <a:r>
              <a:rPr lang="cs-CZ" sz="3600" b="1" dirty="0" err="1" smtClean="0">
                <a:solidFill>
                  <a:schemeClr val="bg2">
                    <a:lumMod val="10000"/>
                  </a:schemeClr>
                </a:solidFill>
              </a:rPr>
              <a:t>Marsyas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čili na okraji literatury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(eseje o brakové literatuře)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Jak se co dělá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11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N</a:t>
            </a:r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ovely</a:t>
            </a:r>
            <a:endParaRPr lang="cs-CZ" sz="66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040560"/>
          </a:xfrm>
        </p:spPr>
        <p:txBody>
          <a:bodyPr>
            <a:normAutofit fontScale="92500" lnSpcReduction="20000"/>
          </a:bodyPr>
          <a:lstStyle/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600" b="1" dirty="0" err="1" smtClean="0">
                <a:solidFill>
                  <a:schemeClr val="bg2">
                    <a:lumMod val="10000"/>
                  </a:schemeClr>
                </a:solidFill>
              </a:rPr>
              <a:t>Hordubal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(sedlák se vrací domů z Ameriky, je zavražděn svou ženou a jejím milencem; otázka - kdo má právo soudit)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9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Povětroň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(z letadla vytažen umírající člověk bez dokladů, tři lidé – básník, jasnovidec a zdravotní sestra si o něm vytvářejí představu, každý sám podle sebe)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9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Obyčejný život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(úředník v penzi líčí svůj život v pamětech, zjistí, že je složen z mnoha osobností, které dohromady vytváří jeho osud)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777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Romány</a:t>
            </a:r>
            <a:endParaRPr lang="cs-CZ" sz="66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040560"/>
          </a:xfrm>
        </p:spPr>
        <p:txBody>
          <a:bodyPr>
            <a:normAutofit fontScale="85000" lnSpcReduction="10000"/>
          </a:bodyPr>
          <a:lstStyle/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 Továrna na absolutno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(vynález motoru, odpad spalování je absolutno; náboženský fanatismus, válka)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9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Krakatit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(vynález trhaviny, snaha o její zneužití)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9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Válka s mloky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(inteligentní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tvorové,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vycvičeni jako levná pracovní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síla,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se vzbouří, v čele              s vůdcem požadují vlastní stát; válka)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9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První parta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(horníci po závalu uvězněni v dole, dobrovolníci při záchraně – lidská solidarita)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4185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Divadelní hry</a:t>
            </a:r>
            <a:endParaRPr lang="cs-CZ" sz="66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29408"/>
            <a:ext cx="8352928" cy="5328592"/>
          </a:xfrm>
        </p:spPr>
        <p:txBody>
          <a:bodyPr>
            <a:normAutofit fontScale="62500" lnSpcReduction="20000"/>
          </a:bodyPr>
          <a:lstStyle/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    Loupežník 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(student se zamkne v domě profesora s jeho dcerou; generační vztahy)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15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40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   </a:t>
            </a:r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R. U. R. 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(zneužití techniky, degenerace a zkáza lidstva)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15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40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   Ze života hmyzu 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(spoluautor bratr Josef; alegorie sobectví a chamtivosti; tulák nakonec zašlápne slepého vůdce)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13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40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   Věc </a:t>
            </a:r>
            <a:r>
              <a:rPr lang="cs-CZ" sz="4000" b="1" dirty="0" err="1" smtClean="0">
                <a:solidFill>
                  <a:schemeClr val="bg2">
                    <a:lumMod val="10000"/>
                  </a:schemeClr>
                </a:solidFill>
              </a:rPr>
              <a:t>Makropulos</a:t>
            </a:r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(touha po věčném životě, </a:t>
            </a:r>
            <a:r>
              <a:rPr lang="cs-CZ" sz="4000" dirty="0">
                <a:solidFill>
                  <a:schemeClr val="bg2">
                    <a:lumMod val="10000"/>
                  </a:schemeClr>
                </a:solidFill>
              </a:rPr>
              <a:t>s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trach ze smrti)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13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40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   Adam stvořitel 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(spoluautor bratr Josef; nespokojenost 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            se 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světem, jeho zničení a vytvoření nového, který není lepší)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13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40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   Bílá nemoc 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(lék výměnou za mír, fanatismus vede k válce)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13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40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bg2">
                    <a:lumMod val="10000"/>
                  </a:schemeClr>
                </a:solidFill>
              </a:rPr>
              <a:t>   Matka </a:t>
            </a: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(nejprve synovi brání, ale pak jej posílá do boje sama)</a:t>
            </a:r>
            <a:endParaRPr lang="cs-CZ" sz="4000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5304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Cestopisy</a:t>
            </a:r>
            <a:endParaRPr lang="cs-CZ" sz="66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040560"/>
          </a:xfrm>
        </p:spPr>
        <p:txBody>
          <a:bodyPr>
            <a:normAutofit/>
          </a:bodyPr>
          <a:lstStyle/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Zachycuje především zvláštnosti, zvyky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              a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životní styl.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 Italské listy</a:t>
            </a:r>
            <a:endParaRPr lang="cs-CZ" sz="36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Anglické listy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Výlet do Španěl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Obrázky z Holandska</a:t>
            </a:r>
            <a:endParaRPr lang="cs-CZ" sz="36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Cesta na sever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6281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Tvorba pro děti</a:t>
            </a:r>
            <a:endParaRPr lang="cs-CZ" sz="66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352928" cy="3384376"/>
          </a:xfrm>
        </p:spPr>
        <p:txBody>
          <a:bodyPr>
            <a:normAutofit/>
          </a:bodyPr>
          <a:lstStyle/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 Devatero pohádek</a:t>
            </a:r>
            <a:endParaRPr lang="cs-CZ" sz="36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D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ášeňka čili život štěněte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Měl jsem psa a kočku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7023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43743" y="18864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Křížovka – vše v ní má vztah k životu a dílu Karla Čapka.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691010"/>
            <a:ext cx="5688632" cy="5775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Postava z pohádky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Častý námět děl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Jméno manželky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Trhavina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Jedno z povolání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Dášeňka je .....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Zaměstnání bratra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Zdroj nesmrtelnosti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Nově vytvořené slovo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Část kalhot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Bezobratlí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61890439"/>
              </p:ext>
            </p:extLst>
          </p:nvPr>
        </p:nvGraphicFramePr>
        <p:xfrm>
          <a:off x="3524877" y="677155"/>
          <a:ext cx="5027778" cy="566909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58642"/>
                <a:gridCol w="558642"/>
                <a:gridCol w="558642"/>
                <a:gridCol w="558642"/>
                <a:gridCol w="558642"/>
                <a:gridCol w="558642"/>
                <a:gridCol w="558642"/>
                <a:gridCol w="558642"/>
                <a:gridCol w="558642"/>
              </a:tblGrid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279048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43743" y="188640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Křížovka – vše v ní má vztah k životu a dílu Karla Čapka.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691010"/>
            <a:ext cx="5688632" cy="5775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Postava z pohádky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Častý námět děl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Jméno manželky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Trhavina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Jedno z povolání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Dášeňka je .....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Zaměstnání bratra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Zdroj nesmrtelnosti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Nově vytvořené slovo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Část kalhot</a:t>
            </a:r>
          </a:p>
          <a:p>
            <a:pPr marL="342900" indent="-342900">
              <a:spcBef>
                <a:spcPts val="10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Bezobratlí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48339532"/>
              </p:ext>
            </p:extLst>
          </p:nvPr>
        </p:nvGraphicFramePr>
        <p:xfrm>
          <a:off x="3524877" y="677155"/>
          <a:ext cx="5027778" cy="566909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58642"/>
                <a:gridCol w="558642"/>
                <a:gridCol w="558642"/>
                <a:gridCol w="558642"/>
                <a:gridCol w="558642"/>
                <a:gridCol w="558642"/>
                <a:gridCol w="558642"/>
                <a:gridCol w="558642"/>
                <a:gridCol w="558642"/>
              </a:tblGrid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D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R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V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O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Š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T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Ě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P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V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Á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L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K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A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O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L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G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A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K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R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A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K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A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T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I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T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D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R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A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M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A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T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I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K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P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E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S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M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A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L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Í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Ř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E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L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I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X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Í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R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R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O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B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O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T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K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A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P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S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A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15372"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i="0" u="none" strike="noStrike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H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u="none" strike="noStrike" dirty="0">
                          <a:effectLst/>
                        </a:rPr>
                        <a:t>Y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2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59723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596</TotalTime>
  <Words>696</Words>
  <Application>Microsoft Office PowerPoint</Application>
  <PresentationFormat>Předvádění na obrazovce (4:3)</PresentationFormat>
  <Paragraphs>157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Thermal</vt:lpstr>
      <vt:lpstr>Karel Čapek</vt:lpstr>
      <vt:lpstr>Snímek 2</vt:lpstr>
      <vt:lpstr>Krátká próza</vt:lpstr>
      <vt:lpstr>Novely</vt:lpstr>
      <vt:lpstr>Romány</vt:lpstr>
      <vt:lpstr>Divadelní hry</vt:lpstr>
      <vt:lpstr>Cestopisy</vt:lpstr>
      <vt:lpstr>Tvorba pro děti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VY_32_INOVACE_57 ČJ  Karel Čapek</dc:title>
  <dc:creator>Božena Fajtová</dc:creator>
  <cp:lastModifiedBy>Dum</cp:lastModifiedBy>
  <cp:revision>101</cp:revision>
  <dcterms:created xsi:type="dcterms:W3CDTF">2011-06-29T14:08:27Z</dcterms:created>
  <dcterms:modified xsi:type="dcterms:W3CDTF">2012-03-22T15:00:16Z</dcterms:modified>
</cp:coreProperties>
</file>