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7" r:id="rId1"/>
  </p:sldMasterIdLst>
  <p:sldIdLst>
    <p:sldId id="260" r:id="rId2"/>
    <p:sldId id="264" r:id="rId3"/>
    <p:sldId id="269" r:id="rId4"/>
    <p:sldId id="275" r:id="rId5"/>
    <p:sldId id="283" r:id="rId6"/>
    <p:sldId id="284" r:id="rId7"/>
    <p:sldId id="282" r:id="rId8"/>
    <p:sldId id="287" r:id="rId9"/>
    <p:sldId id="281" r:id="rId10"/>
    <p:sldId id="285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972F"/>
    <a:srgbClr val="F8B974"/>
    <a:srgbClr val="F7B163"/>
    <a:srgbClr val="ED5613"/>
    <a:srgbClr val="F3230D"/>
    <a:srgbClr val="FFF0E5"/>
    <a:srgbClr val="FEEED0"/>
    <a:srgbClr val="FEE5D0"/>
    <a:srgbClr val="FEEBD0"/>
    <a:srgbClr val="FDE7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1550" y="1988840"/>
            <a:ext cx="7772400" cy="1008831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F5972F"/>
                </a:solidFill>
              </a:rPr>
              <a:t>Jaroslav Seifert</a:t>
            </a:r>
            <a:endParaRPr lang="cs-CZ" sz="6600" b="1" dirty="0" smtClean="0">
              <a:solidFill>
                <a:srgbClr val="F5972F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č.</a:t>
            </a:r>
            <a:r>
              <a:rPr lang="en-GB" dirty="0"/>
              <a:t>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VY_32_INOVACE_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58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obsahuje stručný životopis spisovatele, přehled jeho díla, kvíz a jeho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6446" y="476672"/>
            <a:ext cx="7853986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rgbClr val="F5972F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Jaroslav Seifert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rgbClr val="F5972F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18130" y="980728"/>
            <a:ext cx="8618366" cy="576064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6">
                  <a:lumMod val="75000"/>
                </a:schemeClr>
              </a:buClr>
              <a:buSzPct val="80000"/>
              <a:buFont typeface="Wingdings 2" pitchFamily="18" charset="2"/>
              <a:buChar char=""/>
            </a:pPr>
            <a:r>
              <a:rPr lang="cs-CZ" sz="3200" b="1" dirty="0" smtClean="0">
                <a:solidFill>
                  <a:schemeClr val="tx1"/>
                </a:solidFill>
              </a:rPr>
              <a:t>1901  Praha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Studoval na několika gymnáziích, kvůli neomluvené absenci studium nedokončil.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Věnoval se žurnalistice a literatuře.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Pracoval jako redaktor mnoha novin a časopisů (Rudé právo, Rovnost, Právo lidu, …), redigoval básnickou edici v nakladatelství Práce.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Velmi angažovaný.</a:t>
            </a:r>
          </a:p>
          <a:p>
            <a:pPr marL="457200" indent="-457200">
              <a:buClr>
                <a:schemeClr val="accent1">
                  <a:lumMod val="50000"/>
                </a:schemeClr>
              </a:buClr>
              <a:buSzPct val="80000"/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Vstup do KSČ, po podpisu Manifestu sedmi vyloučen</a:t>
            </a:r>
          </a:p>
          <a:p>
            <a:pPr marL="457200" indent="-457200">
              <a:buClr>
                <a:schemeClr val="accent1">
                  <a:lumMod val="50000"/>
                </a:schemeClr>
              </a:buClr>
              <a:buSzPct val="80000"/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Zakladatel Devětsilu</a:t>
            </a:r>
          </a:p>
          <a:p>
            <a:pPr marL="457200" indent="-457200">
              <a:buClr>
                <a:schemeClr val="accent1">
                  <a:lumMod val="50000"/>
                </a:schemeClr>
              </a:buClr>
              <a:buSzPct val="80000"/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Předseda československého svazu spisovatelů</a:t>
            </a:r>
          </a:p>
          <a:p>
            <a:pPr marL="457200" indent="-457200">
              <a:buClr>
                <a:schemeClr val="accent1">
                  <a:lumMod val="50000"/>
                </a:schemeClr>
              </a:buClr>
              <a:buSzPct val="80000"/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Jeden z prvních signatářů Charty 77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konci života vychází jeho díla v samizdatu.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 roce </a:t>
            </a:r>
            <a:r>
              <a:rPr lang="cs-CZ" sz="3200" b="1" dirty="0" smtClean="0">
                <a:solidFill>
                  <a:schemeClr val="tx1"/>
                </a:solidFill>
              </a:rPr>
              <a:t>1984</a:t>
            </a:r>
            <a:r>
              <a:rPr lang="cs-CZ" sz="3200" dirty="0" smtClean="0">
                <a:solidFill>
                  <a:schemeClr val="tx1"/>
                </a:solidFill>
              </a:rPr>
              <a:t> je mu udělena </a:t>
            </a:r>
            <a:r>
              <a:rPr lang="cs-CZ" sz="3200" b="1" dirty="0" smtClean="0">
                <a:solidFill>
                  <a:schemeClr val="tx1"/>
                </a:solidFill>
              </a:rPr>
              <a:t>Nobelova cena</a:t>
            </a:r>
            <a:r>
              <a:rPr lang="cs-CZ" sz="3200" dirty="0" smtClean="0">
                <a:solidFill>
                  <a:schemeClr val="tx1"/>
                </a:solidFill>
              </a:rPr>
              <a:t> za literaturu.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sym typeface="Wingdings"/>
              </a:rPr>
              <a:t>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1986</a:t>
            </a: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,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pohřben v Kralupech nad Vltavou.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5972F"/>
                </a:solidFill>
              </a:rPr>
              <a:t>Rev</a:t>
            </a:r>
            <a:r>
              <a:rPr lang="cs-CZ" sz="6600" dirty="0">
                <a:solidFill>
                  <a:srgbClr val="F5972F"/>
                </a:solidFill>
              </a:rPr>
              <a:t>o</a:t>
            </a:r>
            <a:r>
              <a:rPr lang="cs-CZ" sz="6600" dirty="0" smtClean="0">
                <a:solidFill>
                  <a:srgbClr val="F5972F"/>
                </a:solidFill>
              </a:rPr>
              <a:t>luční poezie</a:t>
            </a:r>
            <a:endParaRPr lang="cs-CZ" sz="6600" b="1" dirty="0">
              <a:solidFill>
                <a:srgbClr val="F5972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400600"/>
          </a:xfrm>
        </p:spPr>
        <p:txBody>
          <a:bodyPr>
            <a:normAutofit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Město v slzách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(snaha člověka získat lepší a šťastnější život, svět bez bídy)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Samá láska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(pomalu nastupuje změna stylu, nevěnuje pozornost jen sociálním otázkám, začíná velkoměsto i obdivovat)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Ukolébavka</a:t>
            </a: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1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F5972F"/>
                </a:solidFill>
              </a:rPr>
              <a:t>Poetismus</a:t>
            </a:r>
            <a:endParaRPr lang="cs-CZ" sz="6600" b="1" dirty="0">
              <a:solidFill>
                <a:srgbClr val="F5972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040560"/>
          </a:xfrm>
        </p:spPr>
        <p:txBody>
          <a:bodyPr>
            <a:normAutofit fontScale="77500" lnSpcReduction="20000"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Seifert je jedním z jeho zakladatelů, jedná se o výlučně český směr, který se soustřeďuje pouze na radostnou současnost. Popisuje obyčejné věci, interpunkce zrušena.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Na vlnách TSF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(pod vlivem cest do Francie a SSSR)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Slavík zpívá špatně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Poštovní holub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(láska k matce a domovu)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Hvězdy nad Rajskou zahradou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(autobiografická skica, vrací se na místo dětských her)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77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024744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F5972F"/>
                </a:solidFill>
              </a:rPr>
              <a:t>Předválečné období</a:t>
            </a:r>
            <a:endParaRPr lang="cs-CZ" sz="6600" b="1" dirty="0">
              <a:solidFill>
                <a:srgbClr val="F5972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040560"/>
          </a:xfrm>
        </p:spPr>
        <p:txBody>
          <a:bodyPr>
            <a:normAutofit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Dochází k odklonu od poetismu, reaguje na nástup fašismu.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Jablko z klína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(prolínání vzpomínek a tušení)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Ruce Venušiny </a:t>
            </a:r>
            <a:endParaRPr lang="cs-CZ" sz="36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Jaro, sbohem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(reakce na fašismus, zájem o politické problémy)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185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6696744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F5972F"/>
                </a:solidFill>
              </a:rPr>
              <a:t>Válečné období</a:t>
            </a:r>
            <a:endParaRPr lang="cs-CZ" sz="6600" b="1" dirty="0">
              <a:solidFill>
                <a:srgbClr val="F5972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29408"/>
            <a:ext cx="8352928" cy="4707904"/>
          </a:xfrm>
        </p:spPr>
        <p:txBody>
          <a:bodyPr>
            <a:normAutofit fontScale="85000" lnSpcReduction="20000"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V dílech vyjadřuje nesouhlas s okupací, vlastenecké motivy.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5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40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Zhasněte světla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(reakce na Mnichov, obava o osud země)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5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40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   Vějíř Boženy Němcové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(spisovatelka přirovnávána k vlasti)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3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40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   Světlem oděná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3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40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   Kamenný most</a:t>
            </a: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304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F5972F"/>
                </a:solidFill>
              </a:rPr>
              <a:t>Poválečné období</a:t>
            </a:r>
            <a:endParaRPr lang="cs-CZ" sz="6600" b="1" dirty="0">
              <a:solidFill>
                <a:srgbClr val="F5972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040560"/>
          </a:xfrm>
        </p:spPr>
        <p:txBody>
          <a:bodyPr>
            <a:normAutofit fontScale="85000" lnSpcReduction="10000"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Tvorba zabírá širší oblast, není poplatný době, což vede  k jeho zákazu.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Přilba hlíny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(radost z osvobození)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Ruka a plamen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Šel malíř chudě do světa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(verše k obrázkům M. Alše)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Píseň o Viktorce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(motiv Viktorky a Boženy Němcové)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Maminka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(dětství)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Chlapec a hvězdy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(verše k obrázkům J. Lady)</a:t>
            </a: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281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F5972F"/>
                </a:solidFill>
              </a:rPr>
              <a:t>Poválečné období</a:t>
            </a:r>
            <a:endParaRPr lang="cs-CZ" sz="6600" b="1" dirty="0">
              <a:solidFill>
                <a:srgbClr val="F5972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17440"/>
            <a:ext cx="8352928" cy="5040560"/>
          </a:xfrm>
        </p:spPr>
        <p:txBody>
          <a:bodyPr>
            <a:normAutofit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Zrnka révy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Koncert na ostrově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smtClean="0">
                <a:solidFill>
                  <a:schemeClr val="bg2">
                    <a:lumMod val="10000"/>
                  </a:schemeClr>
                </a:solidFill>
              </a:rPr>
              <a:t>Odlévání </a:t>
            </a:r>
            <a:r>
              <a:rPr lang="cs-CZ" sz="3600" b="1" smtClean="0">
                <a:solidFill>
                  <a:schemeClr val="bg2">
                    <a:lumMod val="10000"/>
                  </a:schemeClr>
                </a:solidFill>
              </a:rPr>
              <a:t>zvonů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Halleyova kometa</a:t>
            </a:r>
            <a:endParaRPr lang="cs-CZ" sz="36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Kniha o 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P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raze</a:t>
            </a: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517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F5972F"/>
                </a:solidFill>
              </a:rPr>
              <a:t>Samizdat</a:t>
            </a:r>
            <a:endParaRPr lang="cs-CZ" sz="6600" b="1" dirty="0">
              <a:solidFill>
                <a:srgbClr val="F5972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136904" cy="3816424"/>
          </a:xfrm>
        </p:spPr>
        <p:txBody>
          <a:bodyPr>
            <a:normAutofit fontScale="92500"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Životní bilancování a vzpomínky na přátele, lásky, Prahu, …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Morový sloup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(reakce na rok 1968)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Deštník z Piccadilly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Býti básníkem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Všecky krásy světa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– vzpomínková próza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023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3743" y="18864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Doplňte </a:t>
            </a:r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s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právné názvy Seifertových sbírek.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3783" y="1052736"/>
            <a:ext cx="7488832" cy="47192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Všecky krásy … 	(žen, sportu, světa)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… z Piccadilly </a:t>
            </a:r>
            <a:r>
              <a:rPr lang="cs-CZ" sz="2600" dirty="0"/>
              <a:t> </a:t>
            </a:r>
            <a:r>
              <a:rPr lang="cs-CZ" sz="2600" dirty="0" smtClean="0"/>
              <a:t>  (muž, deštník, vlak)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Vějíř …    (pavích per, kurtizány, Boženy Němcové)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Samá …  (láska, voda, nenávist)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Ruce …  (slévačovy, maminčiny, Venušiny)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Píseň o …  (Viktorce, Lori, </a:t>
            </a:r>
            <a:r>
              <a:rPr lang="cs-CZ" sz="2600" dirty="0" err="1" smtClean="0"/>
              <a:t>Toyen</a:t>
            </a:r>
            <a:r>
              <a:rPr lang="cs-CZ" sz="2600" dirty="0" smtClean="0"/>
              <a:t>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Chlapec a … (moře, hvězdy, láska)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… na ostrově   (poklad, výbuch, koncert)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… v slzách    (matka, město, láska)</a:t>
            </a:r>
          </a:p>
        </p:txBody>
      </p:sp>
    </p:spTree>
    <p:extLst>
      <p:ext uri="{BB962C8B-B14F-4D97-AF65-F5344CB8AC3E}">
        <p14:creationId xmlns:p14="http://schemas.microsoft.com/office/powerpoint/2010/main" val="227904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3743" y="18864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Řešení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3783" y="1052736"/>
            <a:ext cx="7488832" cy="47192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Všecky krásy … 	(žen, sportu, </a:t>
            </a:r>
            <a:r>
              <a:rPr lang="cs-CZ" sz="2600" b="1" dirty="0" smtClean="0">
                <a:solidFill>
                  <a:srgbClr val="FF0000"/>
                </a:solidFill>
              </a:rPr>
              <a:t>světa</a:t>
            </a:r>
            <a:r>
              <a:rPr lang="cs-CZ" sz="2600" dirty="0" smtClean="0"/>
              <a:t>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… z Piccadilly </a:t>
            </a:r>
            <a:r>
              <a:rPr lang="cs-CZ" sz="2600" dirty="0"/>
              <a:t> </a:t>
            </a:r>
            <a:r>
              <a:rPr lang="cs-CZ" sz="2600" dirty="0" smtClean="0"/>
              <a:t>  (muž, </a:t>
            </a:r>
            <a:r>
              <a:rPr lang="cs-CZ" sz="2600" b="1" dirty="0" smtClean="0">
                <a:solidFill>
                  <a:srgbClr val="FF0000"/>
                </a:solidFill>
              </a:rPr>
              <a:t>deštník</a:t>
            </a:r>
            <a:r>
              <a:rPr lang="cs-CZ" sz="2600" dirty="0" smtClean="0"/>
              <a:t>, vlak)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Vějíř …    (pavích per, kurtizány, </a:t>
            </a:r>
            <a:r>
              <a:rPr lang="cs-CZ" sz="2600" b="1" dirty="0" smtClean="0">
                <a:solidFill>
                  <a:srgbClr val="FF0000"/>
                </a:solidFill>
              </a:rPr>
              <a:t>Boženy Němcové</a:t>
            </a:r>
            <a:r>
              <a:rPr lang="cs-CZ" sz="2600" dirty="0" smtClean="0"/>
              <a:t>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Samá …  (</a:t>
            </a:r>
            <a:r>
              <a:rPr lang="cs-CZ" sz="2600" b="1" dirty="0" smtClean="0">
                <a:solidFill>
                  <a:srgbClr val="FF0000"/>
                </a:solidFill>
              </a:rPr>
              <a:t>láska</a:t>
            </a:r>
            <a:r>
              <a:rPr lang="cs-CZ" sz="2600" dirty="0" smtClean="0"/>
              <a:t>, voda, nenávist)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Ruce …  (slévačovy, maminčiny, </a:t>
            </a:r>
            <a:r>
              <a:rPr lang="cs-CZ" sz="2600" b="1" dirty="0" smtClean="0">
                <a:solidFill>
                  <a:srgbClr val="FF0000"/>
                </a:solidFill>
              </a:rPr>
              <a:t>Venušiny</a:t>
            </a:r>
            <a:r>
              <a:rPr lang="cs-CZ" sz="2600" dirty="0" smtClean="0"/>
              <a:t>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Píseň o …  (</a:t>
            </a:r>
            <a:r>
              <a:rPr lang="cs-CZ" sz="2600" b="1" dirty="0" smtClean="0">
                <a:solidFill>
                  <a:srgbClr val="FF0000"/>
                </a:solidFill>
              </a:rPr>
              <a:t>Viktorce</a:t>
            </a:r>
            <a:r>
              <a:rPr lang="cs-CZ" sz="2600" dirty="0" smtClean="0"/>
              <a:t>, Lori, </a:t>
            </a:r>
            <a:r>
              <a:rPr lang="cs-CZ" sz="2600" dirty="0" err="1" smtClean="0"/>
              <a:t>Toyen</a:t>
            </a:r>
            <a:r>
              <a:rPr lang="cs-CZ" sz="2600" dirty="0" smtClean="0"/>
              <a:t>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Chlapec a … (moře, </a:t>
            </a:r>
            <a:r>
              <a:rPr lang="cs-CZ" sz="2600" b="1" dirty="0" smtClean="0">
                <a:solidFill>
                  <a:srgbClr val="FF0000"/>
                </a:solidFill>
              </a:rPr>
              <a:t>hvězdy</a:t>
            </a:r>
            <a:r>
              <a:rPr lang="cs-CZ" sz="2600" dirty="0" smtClean="0"/>
              <a:t>, láska)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… na ostrově   (poklad, výbuch, </a:t>
            </a:r>
            <a:r>
              <a:rPr lang="cs-CZ" sz="2600" b="1" dirty="0" smtClean="0">
                <a:solidFill>
                  <a:srgbClr val="FF0000"/>
                </a:solidFill>
              </a:rPr>
              <a:t>koncert</a:t>
            </a:r>
            <a:r>
              <a:rPr lang="cs-CZ" sz="2600" dirty="0" smtClean="0"/>
              <a:t>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… v slzách    (matka, </a:t>
            </a:r>
            <a:r>
              <a:rPr lang="cs-CZ" sz="2600" b="1" dirty="0" smtClean="0">
                <a:solidFill>
                  <a:srgbClr val="FF0000"/>
                </a:solidFill>
              </a:rPr>
              <a:t>město</a:t>
            </a:r>
            <a:r>
              <a:rPr lang="cs-CZ" sz="2600" dirty="0" smtClean="0"/>
              <a:t>, láska)</a:t>
            </a:r>
          </a:p>
        </p:txBody>
      </p:sp>
    </p:spTree>
    <p:extLst>
      <p:ext uri="{BB962C8B-B14F-4D97-AF65-F5344CB8AC3E}">
        <p14:creationId xmlns:p14="http://schemas.microsoft.com/office/powerpoint/2010/main" val="262438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683</TotalTime>
  <Words>497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Thermal</vt:lpstr>
      <vt:lpstr>Jaroslav Seifert</vt:lpstr>
      <vt:lpstr>Prezentace aplikace PowerPoint</vt:lpstr>
      <vt:lpstr>Revoluční poezie</vt:lpstr>
      <vt:lpstr>Poetismus</vt:lpstr>
      <vt:lpstr>Předválečné období</vt:lpstr>
      <vt:lpstr>Válečné období</vt:lpstr>
      <vt:lpstr>Poválečné období</vt:lpstr>
      <vt:lpstr>Poválečné období</vt:lpstr>
      <vt:lpstr>Samizdat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VY_32_INOVACE_58 ČJ  Jaroslav Seifert</dc:title>
  <dc:creator>Božena Fajtová</dc:creator>
  <cp:lastModifiedBy>12RM</cp:lastModifiedBy>
  <cp:revision>117</cp:revision>
  <dcterms:created xsi:type="dcterms:W3CDTF">2011-06-29T14:08:27Z</dcterms:created>
  <dcterms:modified xsi:type="dcterms:W3CDTF">2011-08-28T12:59:34Z</dcterms:modified>
</cp:coreProperties>
</file>