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5" r:id="rId8"/>
    <p:sldId id="266" r:id="rId9"/>
    <p:sldId id="267" r:id="rId10"/>
    <p:sldId id="270" r:id="rId11"/>
    <p:sldId id="268" r:id="rId12"/>
    <p:sldId id="269" r:id="rId13"/>
    <p:sldId id="262" r:id="rId14"/>
    <p:sldId id="263" r:id="rId15"/>
    <p:sldId id="264" r:id="rId16"/>
    <p:sldId id="271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4F07F-46D8-4376-8A6F-18BF2FE88D56}" type="datetimeFigureOut">
              <a:rPr lang="cs-CZ" smtClean="0"/>
              <a:pPr/>
              <a:t>15.7.2013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7FAE9-E0D9-4BFE-B3BF-23C9503DFAF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4F07F-46D8-4376-8A6F-18BF2FE88D56}" type="datetimeFigureOut">
              <a:rPr lang="cs-CZ" smtClean="0"/>
              <a:pPr/>
              <a:t>15.7.2013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7FAE9-E0D9-4BFE-B3BF-23C9503DFAF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4F07F-46D8-4376-8A6F-18BF2FE88D56}" type="datetimeFigureOut">
              <a:rPr lang="cs-CZ" smtClean="0"/>
              <a:pPr/>
              <a:t>15.7.2013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7FAE9-E0D9-4BFE-B3BF-23C9503DFAF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4F07F-46D8-4376-8A6F-18BF2FE88D56}" type="datetimeFigureOut">
              <a:rPr lang="cs-CZ" smtClean="0"/>
              <a:pPr/>
              <a:t>15.7.2013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7FAE9-E0D9-4BFE-B3BF-23C9503DFAF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4F07F-46D8-4376-8A6F-18BF2FE88D56}" type="datetimeFigureOut">
              <a:rPr lang="cs-CZ" smtClean="0"/>
              <a:pPr/>
              <a:t>15.7.2013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7FAE9-E0D9-4BFE-B3BF-23C9503DFAF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4F07F-46D8-4376-8A6F-18BF2FE88D56}" type="datetimeFigureOut">
              <a:rPr lang="cs-CZ" smtClean="0"/>
              <a:pPr/>
              <a:t>15.7.2013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7FAE9-E0D9-4BFE-B3BF-23C9503DFAF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4F07F-46D8-4376-8A6F-18BF2FE88D56}" type="datetimeFigureOut">
              <a:rPr lang="cs-CZ" smtClean="0"/>
              <a:pPr/>
              <a:t>15.7.2013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7FAE9-E0D9-4BFE-B3BF-23C9503DFAF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4F07F-46D8-4376-8A6F-18BF2FE88D56}" type="datetimeFigureOut">
              <a:rPr lang="cs-CZ" smtClean="0"/>
              <a:pPr/>
              <a:t>15.7.2013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7FAE9-E0D9-4BFE-B3BF-23C9503DFAF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4F07F-46D8-4376-8A6F-18BF2FE88D56}" type="datetimeFigureOut">
              <a:rPr lang="cs-CZ" smtClean="0"/>
              <a:pPr/>
              <a:t>15.7.2013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7FAE9-E0D9-4BFE-B3BF-23C9503DFAF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4F07F-46D8-4376-8A6F-18BF2FE88D56}" type="datetimeFigureOut">
              <a:rPr lang="cs-CZ" smtClean="0"/>
              <a:pPr/>
              <a:t>15.7.2013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7FAE9-E0D9-4BFE-B3BF-23C9503DFAF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4F07F-46D8-4376-8A6F-18BF2FE88D56}" type="datetimeFigureOut">
              <a:rPr lang="cs-CZ" smtClean="0"/>
              <a:pPr/>
              <a:t>15.7.2013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7FAE9-E0D9-4BFE-B3BF-23C9503DFAF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C4F07F-46D8-4376-8A6F-18BF2FE88D56}" type="datetimeFigureOut">
              <a:rPr lang="cs-CZ" smtClean="0"/>
              <a:pPr/>
              <a:t>15.7.2013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27FAE9-E0D9-4BFE-B3BF-23C9503DFAF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grpSp>
        <p:nvGrpSpPr>
          <p:cNvPr id="9" name="Skupina 8"/>
          <p:cNvGrpSpPr/>
          <p:nvPr/>
        </p:nvGrpSpPr>
        <p:grpSpPr>
          <a:xfrm>
            <a:off x="180218" y="0"/>
            <a:ext cx="8712262" cy="6400221"/>
            <a:chOff x="467544" y="500798"/>
            <a:chExt cx="8712262" cy="6400221"/>
          </a:xfrm>
        </p:grpSpPr>
        <p:graphicFrame>
          <p:nvGraphicFramePr>
            <p:cNvPr id="10" name="Group 40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xmlns="" val="4135597436"/>
                </p:ext>
              </p:extLst>
            </p:nvPr>
          </p:nvGraphicFramePr>
          <p:xfrm>
            <a:off x="682862" y="1409518"/>
            <a:ext cx="8496944" cy="3936027"/>
          </p:xfrm>
          <a:graphic>
            <a:graphicData uri="http://schemas.openxmlformats.org/drawingml/2006/table">
              <a:tbl>
                <a:tblPr/>
                <a:tblGrid>
                  <a:gridCol w="1993015"/>
                  <a:gridCol w="6503929"/>
                </a:tblGrid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1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FFFFFF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Číslo projektu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chemeClr val="accent1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lang="cs-CZ" sz="1800" b="1" kern="1200" dirty="0" smtClean="0">
                            <a:solidFill>
                              <a:schemeClr val="tx1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CZ.1.07/1.4.00/21.2942</a:t>
                        </a:r>
                        <a:endPara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endParaRP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chemeClr val="accent1"/>
                      </a:solidFill>
                    </a:tcPr>
                  </a:tc>
                </a:tr>
                <a:tr h="444324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Název školy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Základní škola a mateřská škola, Jičín, 17. listopadu 109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Název materiálu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+mn-lt"/>
                            <a:cs typeface="Arial" charset="0"/>
                          </a:rPr>
                          <a:t>VY_32_INOVACE_XIII_Př2_12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Autor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Mgr. Hana Havlová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Vzdělávací obor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Přírodopis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Téma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Botanika – jehličnany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Ročník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Šestý, sedmý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374990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Datum tvorby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12. 2. 2013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</a:tr>
                <a:tr h="369997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Anotace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144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>
                            <a:schemeClr val="bg2"/>
                          </a:buClr>
                          <a:buSzPct val="75000"/>
                          <a:buFont typeface="Wingdings" pitchFamily="2" charset="2"/>
                          <a:buNone/>
                          <a:tabLst/>
                        </a:pPr>
                        <a:r>
                          <a:rPr kumimoji="0" lang="cs-CZ" sz="12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Materiál je  určen pro výklad, zápis a procvičení učiva. 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392388">
                  <a:tc gridSpan="2">
                    <a:txBody>
                      <a:bodyPr/>
                      <a:lstStyle/>
                      <a:p>
                        <a:pPr marL="0" marR="0" lvl="0" indent="0" algn="ctr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4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Pokud není uvedeno jinak, použitý materiál je z vlastních zdrojů autora. 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 hMerge="1">
                    <a:txBody>
                      <a:bodyPr/>
                      <a:lstStyle/>
                      <a:p>
                        <a:endParaRPr lang="cs-CZ"/>
                      </a:p>
                    </a:txBody>
                    <a:tcPr/>
                  </a:tc>
                </a:tr>
              </a:tbl>
            </a:graphicData>
          </a:graphic>
        </p:graphicFrame>
        <p:sp>
          <p:nvSpPr>
            <p:cNvPr id="11" name="Obdélník 10"/>
            <p:cNvSpPr/>
            <p:nvPr/>
          </p:nvSpPr>
          <p:spPr>
            <a:xfrm>
              <a:off x="467544" y="500798"/>
              <a:ext cx="3270319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cs-CZ" sz="2000" b="1" dirty="0"/>
                <a:t>DIGITÁLNÍ UČEBNÍ MATERIÁL</a:t>
              </a:r>
            </a:p>
          </p:txBody>
        </p:sp>
        <p:pic>
          <p:nvPicPr>
            <p:cNvPr id="12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51014" y="5613366"/>
              <a:ext cx="5270296" cy="128765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Obrázek 12"/>
            <p:cNvPicPr/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6763112" y="500798"/>
              <a:ext cx="1317918" cy="720080"/>
            </a:xfrm>
            <a:prstGeom prst="rect">
              <a:avLst/>
            </a:prstGeom>
            <a:effectLst>
              <a:softEdge rad="12700"/>
            </a:effectLst>
          </p:spPr>
        </p:pic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SEMENNÉ ROSTLINY</a:t>
            </a:r>
            <a:b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= rozmnožují se semeny</a:t>
            </a:r>
            <a:endParaRPr lang="cs-CZ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2420888"/>
            <a:ext cx="8229600" cy="4525963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NAHOSEMENNÉ </a:t>
            </a:r>
            <a:r>
              <a:rPr lang="cs-CZ" dirty="0" smtClean="0"/>
              <a:t>	</a:t>
            </a:r>
          </a:p>
          <a:p>
            <a:pPr>
              <a:buNone/>
            </a:pPr>
            <a:r>
              <a:rPr lang="cs-CZ" dirty="0"/>
              <a:t>	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(nemají semena ukryta v plodech)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2. KRYTOSEMENNÉ</a:t>
            </a:r>
          </a:p>
          <a:p>
            <a:pPr>
              <a:buNone/>
            </a:pPr>
            <a:r>
              <a:rPr lang="cs-CZ" dirty="0"/>
              <a:t>	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(mají semena ukryta v plodech)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NAHOSEMENNÉ</a:t>
            </a:r>
            <a:b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Jehličnany</a:t>
            </a:r>
            <a:endParaRPr lang="cs-CZ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ZNAKY:</a:t>
            </a:r>
            <a:r>
              <a:rPr lang="cs-CZ" dirty="0" smtClean="0"/>
              <a:t>	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jehlicovité listy</a:t>
            </a:r>
          </a:p>
          <a:p>
            <a:pPr>
              <a:buNone/>
            </a:pPr>
            <a:r>
              <a:rPr lang="cs-CZ" dirty="0">
                <a:solidFill>
                  <a:schemeClr val="accent2">
                    <a:lumMod val="50000"/>
                  </a:schemeClr>
                </a:solidFill>
              </a:rPr>
              <a:t>	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		dřevnatý stonek (kmen)</a:t>
            </a:r>
          </a:p>
          <a:p>
            <a:pPr>
              <a:buNone/>
            </a:pPr>
            <a:r>
              <a:rPr lang="cs-CZ" dirty="0">
                <a:solidFill>
                  <a:schemeClr val="accent2">
                    <a:lumMod val="50000"/>
                  </a:schemeClr>
                </a:solidFill>
              </a:rPr>
              <a:t>	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		obsahují pryskyřice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Rozmnožování:</a:t>
            </a:r>
            <a:endParaRPr lang="cs-CZ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samičí červená šištice s vajíčky</a:t>
            </a:r>
          </a:p>
          <a:p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samčí žlutá šištice s pylem</a:t>
            </a:r>
          </a:p>
          <a:p>
            <a:pPr>
              <a:buNone/>
            </a:pPr>
            <a:endParaRPr lang="cs-CZ" dirty="0"/>
          </a:p>
          <a:p>
            <a:pPr marL="514350" indent="-514350">
              <a:buAutoNum type="arabicPeriod"/>
            </a:pP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pyl větrem přenesen na vajíčka (= oplození)</a:t>
            </a:r>
          </a:p>
          <a:p>
            <a:pPr marL="514350" indent="-514350">
              <a:buAutoNum type="arabicPeriod"/>
            </a:pP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přeměna vajíček na semena</a:t>
            </a:r>
          </a:p>
          <a:p>
            <a:pPr marL="514350" indent="-514350">
              <a:buAutoNum type="arabicPeriod"/>
            </a:pP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šištice zdřevnatí a změní se v šišku</a:t>
            </a:r>
            <a:endParaRPr lang="cs-CZ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jehličnany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43808" y="2060848"/>
            <a:ext cx="3297936" cy="3642360"/>
          </a:xfrm>
        </p:spPr>
      </p:pic>
      <p:sp>
        <p:nvSpPr>
          <p:cNvPr id="7" name="TextovéPole 6"/>
          <p:cNvSpPr txBox="1"/>
          <p:nvPr/>
        </p:nvSpPr>
        <p:spPr>
          <a:xfrm>
            <a:off x="4355976" y="2132856"/>
            <a:ext cx="4988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vítr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843808" y="2276872"/>
            <a:ext cx="8195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vajíčko</a:t>
            </a: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580112" y="2060848"/>
            <a:ext cx="4624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pyl</a:t>
            </a: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</p:txBody>
      </p:sp>
      <p:cxnSp>
        <p:nvCxnSpPr>
          <p:cNvPr id="11" name="Přímá spojovací šipka 10"/>
          <p:cNvCxnSpPr>
            <a:stCxn id="8" idx="3"/>
          </p:cNvCxnSpPr>
          <p:nvPr/>
        </p:nvCxnSpPr>
        <p:spPr>
          <a:xfrm flipH="1">
            <a:off x="3635896" y="2461538"/>
            <a:ext cx="27432" cy="31939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šipka 14"/>
          <p:cNvCxnSpPr/>
          <p:nvPr/>
        </p:nvCxnSpPr>
        <p:spPr>
          <a:xfrm flipH="1">
            <a:off x="5580112" y="2420888"/>
            <a:ext cx="144016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2843808" y="4941168"/>
            <a:ext cx="10711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okřídlené</a:t>
            </a:r>
          </a:p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semeno</a:t>
            </a: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Nejznámější jehličnany</a:t>
            </a:r>
            <a:b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smrk </a:t>
            </a:r>
            <a:r>
              <a:rPr lang="cs-CZ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ztepilý</a:t>
            </a:r>
            <a:endParaRPr lang="cs-CZ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4" name="Zástupný symbol pro obsah 3" descr="kř1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10800000">
            <a:off x="2913888" y="1632045"/>
            <a:ext cx="3316224" cy="4462272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jedle bělokorá</a:t>
            </a:r>
            <a:endParaRPr lang="cs-CZ" dirty="0"/>
          </a:p>
        </p:txBody>
      </p:sp>
      <p:pic>
        <p:nvPicPr>
          <p:cNvPr id="4" name="Zástupný symbol pro obsah 3" descr="kř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10800000">
            <a:off x="2996698" y="1600200"/>
            <a:ext cx="3150603" cy="4525963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modřín opadavý</a:t>
            </a:r>
            <a:endParaRPr lang="cs-CZ" dirty="0"/>
          </a:p>
        </p:txBody>
      </p:sp>
      <p:pic>
        <p:nvPicPr>
          <p:cNvPr id="4" name="Zástupný symbol pro obsah 3" descr="kř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10800000">
            <a:off x="3108960" y="1778349"/>
            <a:ext cx="2926080" cy="4169664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borovice lesní</a:t>
            </a:r>
            <a:endParaRPr lang="cs-CZ" dirty="0"/>
          </a:p>
        </p:txBody>
      </p:sp>
      <p:pic>
        <p:nvPicPr>
          <p:cNvPr id="6" name="Zástupný symbol pro obsah 5" descr="kř1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10800000">
            <a:off x="3084576" y="1764633"/>
            <a:ext cx="2974848" cy="4197096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borovice kleč (kosodřevina)</a:t>
            </a:r>
            <a:endParaRPr lang="cs-CZ" dirty="0"/>
          </a:p>
        </p:txBody>
      </p:sp>
      <p:pic>
        <p:nvPicPr>
          <p:cNvPr id="4" name="Zástupný symbol pro obsah 3" descr="img019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14357" t="43741" r="39830" b="13539"/>
          <a:stretch>
            <a:fillRect/>
          </a:stretch>
        </p:blipFill>
        <p:spPr>
          <a:xfrm>
            <a:off x="2555770" y="1772816"/>
            <a:ext cx="3877836" cy="4824000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tis červený</a:t>
            </a:r>
            <a:endParaRPr lang="cs-CZ" dirty="0"/>
          </a:p>
        </p:txBody>
      </p:sp>
      <p:pic>
        <p:nvPicPr>
          <p:cNvPr id="4" name="Zástupný symbol pro obsah 3" descr="kř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10800000">
            <a:off x="3060192" y="1645761"/>
            <a:ext cx="3023616" cy="4434840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jalovec obecný</a:t>
            </a:r>
            <a:endParaRPr lang="cs-CZ" dirty="0"/>
          </a:p>
        </p:txBody>
      </p:sp>
      <p:pic>
        <p:nvPicPr>
          <p:cNvPr id="4" name="Zástupný symbol pro obsah 3" descr="img019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56503" t="45129" r="9263" b="13192"/>
          <a:stretch>
            <a:fillRect/>
          </a:stretch>
        </p:blipFill>
        <p:spPr>
          <a:xfrm>
            <a:off x="2954662" y="1772816"/>
            <a:ext cx="2873939" cy="4667970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Utvoř dvojice</a:t>
            </a:r>
            <a:endParaRPr lang="cs-CZ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1. červená šištice</a:t>
            </a:r>
            <a:r>
              <a:rPr lang="cs-CZ" dirty="0" smtClean="0"/>
              <a:t>		</a:t>
            </a: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	a) opylení</a:t>
            </a:r>
          </a:p>
          <a:p>
            <a:pPr>
              <a:buNone/>
            </a:pP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2. vítr</a:t>
            </a:r>
            <a:r>
              <a:rPr lang="cs-CZ" dirty="0" smtClean="0"/>
              <a:t>					</a:t>
            </a: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b) semeno</a:t>
            </a:r>
          </a:p>
          <a:p>
            <a:pPr>
              <a:buNone/>
            </a:pP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3. jehlice</a:t>
            </a:r>
            <a:r>
              <a:rPr lang="cs-CZ" dirty="0" smtClean="0"/>
              <a:t>					</a:t>
            </a: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c) pyl</a:t>
            </a:r>
          </a:p>
          <a:p>
            <a:pPr>
              <a:buNone/>
            </a:pP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4. křidélko</a:t>
            </a:r>
            <a:r>
              <a:rPr lang="cs-CZ" dirty="0" smtClean="0"/>
              <a:t>					</a:t>
            </a: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d) vajíčko</a:t>
            </a:r>
          </a:p>
          <a:p>
            <a:pPr>
              <a:buNone/>
            </a:pP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5. žlutá šištice</a:t>
            </a:r>
            <a:r>
              <a:rPr lang="cs-CZ" dirty="0" smtClean="0"/>
              <a:t>				</a:t>
            </a: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e) list</a:t>
            </a:r>
            <a:endParaRPr lang="cs-CZ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Správné řešení:</a:t>
            </a:r>
            <a:r>
              <a:rPr lang="cs-CZ" dirty="0" smtClean="0"/>
              <a:t>	</a:t>
            </a: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1d, 2a, 3e, 4b, 5c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Vyhledej:</a:t>
            </a:r>
            <a:endParaRPr lang="cs-CZ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Kterému jehličnanu se přezdívá „mamutí strom“?</a:t>
            </a:r>
          </a:p>
          <a:p>
            <a:pPr>
              <a:buNone/>
            </a:pP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	(zjisti, kde roste a jakých rozměrů </a:t>
            </a: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a </a:t>
            </a: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stáří dosahuje)</a:t>
            </a:r>
            <a:endParaRPr lang="cs-CZ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Zdroje:</a:t>
            </a:r>
            <a:endParaRPr lang="cs-CZ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pl-PL" sz="2000" dirty="0" smtClean="0"/>
              <a:t>TOMAN, Jan. </a:t>
            </a:r>
            <a:r>
              <a:rPr lang="pl-PL" sz="2000" i="1" dirty="0" smtClean="0"/>
              <a:t>Přírodou krok za krokem: Rostliny</a:t>
            </a:r>
            <a:r>
              <a:rPr lang="pl-PL" sz="2000" dirty="0" smtClean="0"/>
              <a:t>. Praha: Albatros, 2001.</a:t>
            </a:r>
            <a:endParaRPr lang="cs-CZ" sz="20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164</Words>
  <Application>Microsoft Office PowerPoint</Application>
  <PresentationFormat>Předvádění na obrazovce (4:3)</PresentationFormat>
  <Paragraphs>64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 sady Office</vt:lpstr>
      <vt:lpstr>Snímek 1</vt:lpstr>
      <vt:lpstr>SEMENNÉ ROSTLINY = rozmnožují se semeny</vt:lpstr>
      <vt:lpstr>NAHOSEMENNÉ Jehličnany</vt:lpstr>
      <vt:lpstr>Rozmnožování:</vt:lpstr>
      <vt:lpstr>Snímek 5</vt:lpstr>
      <vt:lpstr>Nejznámější jehličnany smrk ztepilý</vt:lpstr>
      <vt:lpstr>jedle bělokorá</vt:lpstr>
      <vt:lpstr>modřín opadavý</vt:lpstr>
      <vt:lpstr>borovice lesní</vt:lpstr>
      <vt:lpstr>borovice kleč (kosodřevina)</vt:lpstr>
      <vt:lpstr>tis červený</vt:lpstr>
      <vt:lpstr>jalovec obecný</vt:lpstr>
      <vt:lpstr>Utvoř dvojice</vt:lpstr>
      <vt:lpstr>Snímek 14</vt:lpstr>
      <vt:lpstr>Vyhledej:</vt:lpstr>
      <vt:lpstr>Zdroje: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Luděk Havel</dc:creator>
  <cp:lastModifiedBy>Dum</cp:lastModifiedBy>
  <cp:revision>10</cp:revision>
  <dcterms:created xsi:type="dcterms:W3CDTF">2013-07-05T14:05:01Z</dcterms:created>
  <dcterms:modified xsi:type="dcterms:W3CDTF">2013-07-15T12:37:01Z</dcterms:modified>
</cp:coreProperties>
</file>