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  <p:sldMasterId id="2147483744" r:id="rId2"/>
  </p:sldMasterIdLst>
  <p:sldIdLst>
    <p:sldId id="267" r:id="rId3"/>
    <p:sldId id="262" r:id="rId4"/>
    <p:sldId id="256" r:id="rId5"/>
    <p:sldId id="268" r:id="rId6"/>
    <p:sldId id="257" r:id="rId7"/>
    <p:sldId id="258" r:id="rId8"/>
    <p:sldId id="259" r:id="rId9"/>
    <p:sldId id="260" r:id="rId10"/>
    <p:sldId id="264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F612"/>
    <a:srgbClr val="D01E88"/>
    <a:srgbClr val="F30B0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64" d="100"/>
          <a:sy n="64" d="100"/>
        </p:scale>
        <p:origin x="-14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8089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CF345-7DF5-47F7-8008-A0E89F9FD3B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467E2-29DD-4B70-82A5-88BED2E0E5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A193F-7607-4150-9B10-04D57AA8056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DED60-49F4-4F6F-A1FF-A12379F5F3D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6AEB4-573E-440D-A9DD-46DF9F96CC4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49C8D-ADD0-4448-A31C-C3C71FF8324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B9EF5-39D6-439B-94BA-F1021BC6FBF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AFCA0-35FB-45A4-9E20-DBA979C6061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3E9F7-935A-4400-B2B4-4150FA441DB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79173-126C-45D4-98D4-AF125A752DB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9E2F18-9F91-4EF8-9DDD-DD9E02E0F14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A02B270E-512C-4275-BF93-F365C3881944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758E9BF2-FE73-4E0B-AC90-1DA4D48934C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FF0C8DBF-D5F5-4348-8704-2CCC6BB4BFAA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C214076C-46F7-4232-A9FA-4BC9ABB6161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FED3E806-9366-4819-9A23-2256516B76C8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395B8A4F-9085-4EE6-9605-3EA5238DA03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DB0CCD6E-47DF-4773-A917-99C6495A77BD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BC1DE3C4-16E1-43F8-8558-52844589C5F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9153A677-4316-4B38-9FBF-51C28C929583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CB1B94BA-86FF-47A4-A0B6-6917A05B8EF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2B98D7A1-601F-4F3D-8E24-86E2E58C1EB2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E2CD3691-3E01-4BE4-A079-8D716CE39CE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16F8FC35-C5FE-4689-89CF-AA38C778173B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CF5D33AA-634A-4BE7-8D25-4AD96FDE1D7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6FE51DE9-47C4-414D-ACF1-66491E4292FB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56025FD8-E2FD-43C2-8E12-25BDF8878C3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168B25B2-EA4C-480C-B8FF-91456EBC8AFD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34B4AF62-1E1E-4530-972F-5D2C596E8D5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CEF7E831-4CC5-4947-B956-85BEE8193C16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44A5E2E5-2DDD-46D3-8444-9C52495745A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4CB74D6A-5C8D-40E8-91E6-2DC29DA6118D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pitchFamily="34" charset="0"/>
              </a:defRPr>
            </a:lvl1pPr>
          </a:lstStyle>
          <a:p>
            <a:pPr>
              <a:defRPr/>
            </a:pPr>
            <a:fld id="{CB72FB63-7295-4D94-9680-26E8C27E1E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79875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9267FF-958A-4282-85D2-09A8EE069DA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41" r:id="rId1"/>
    <p:sldLayoutId id="2147484040" r:id="rId2"/>
    <p:sldLayoutId id="2147484039" r:id="rId3"/>
    <p:sldLayoutId id="2147484038" r:id="rId4"/>
    <p:sldLayoutId id="2147484037" r:id="rId5"/>
    <p:sldLayoutId id="2147484036" r:id="rId6"/>
    <p:sldLayoutId id="2147484035" r:id="rId7"/>
    <p:sldLayoutId id="2147484034" r:id="rId8"/>
    <p:sldLayoutId id="2147484033" r:id="rId9"/>
    <p:sldLayoutId id="2147484032" r:id="rId10"/>
    <p:sldLayoutId id="21474840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94323D9-0FC9-4480-A293-D30A21D42BCD}" type="datetimeFigureOut">
              <a:rPr lang="cs-CZ"/>
              <a:pPr>
                <a:defRPr/>
              </a:pPr>
              <a:t>17.3.2012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1DB9CE-54FF-47FE-AC88-C3DAB8B8CC5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2" r:id="rId1"/>
    <p:sldLayoutId id="2147484043" r:id="rId2"/>
    <p:sldLayoutId id="2147484044" r:id="rId3"/>
    <p:sldLayoutId id="2147484045" r:id="rId4"/>
    <p:sldLayoutId id="2147484046" r:id="rId5"/>
    <p:sldLayoutId id="2147484047" r:id="rId6"/>
    <p:sldLayoutId id="2147484048" r:id="rId7"/>
    <p:sldLayoutId id="2147484049" r:id="rId8"/>
    <p:sldLayoutId id="2147484050" r:id="rId9"/>
    <p:sldLayoutId id="2147484051" r:id="rId10"/>
    <p:sldLayoutId id="214748405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imgres?imgurl=http://www.atlasceska.cz/images/galerie_kat/stredni/s5694_albertov.jpg&amp;imgrefurl=http://www.atlasceska.cz/praha/prirodovedecka-fakulta-uk/galerie/5694/1/&amp;usg=__c1VBomq7KYzEj0oCu0yXTyGRxoo=&amp;h=360&amp;w=540&amp;sz=38&amp;hl=cs&amp;start=19&amp;zoom=1&amp;tbnid=8lSS3qW2HebZ2M:&amp;tbnh=131&amp;tbnw=178&amp;ei=CPwNTofIL4n4sgbM7-iEDw&amp;prev=/search%3Fq%3Dp%25C5%2599%25C3%25ADrodov%25C4%259Bdeck%25C3%25A1%2Bfakulta%2BUK%2BPraha%26um%3D1%26hl%3Dcs%26sa%3DX%26biw%3D1366%26bih%3D624%26tbm%3Disch&amp;um=1&amp;itbs=1&amp;iact=hc&amp;vpx=877&amp;vpy=273&amp;dur=3300&amp;hovh=183&amp;hovw=275&amp;tx=146&amp;ty=131&amp;page=2&amp;ndsp=19&amp;ved=1t:429,r:17,s:19&amp;biw=1366&amp;bih=624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ctrTitle"/>
          </p:nvPr>
        </p:nvSpPr>
        <p:spPr>
          <a:xfrm>
            <a:off x="590550" y="1916113"/>
            <a:ext cx="7772400" cy="1470025"/>
          </a:xfrm>
        </p:spPr>
        <p:txBody>
          <a:bodyPr/>
          <a:lstStyle/>
          <a:p>
            <a:pPr eaLnBrk="1" hangingPunct="1"/>
            <a:r>
              <a:rPr lang="cs-CZ" smtClean="0"/>
              <a:t>    Délka a její měření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3213100"/>
            <a:ext cx="7129463" cy="1824038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Základní škola a Mateřská škola Valašské Meziříčí, Poličná 276, okres Vsetín, příspěvková organizace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 projekt č</a:t>
            </a:r>
            <a:r>
              <a:rPr lang="cs-CZ" dirty="0" smtClean="0"/>
              <a:t>.</a:t>
            </a:r>
            <a:r>
              <a:rPr lang="cs-CZ" dirty="0"/>
              <a:t> CZ.1.07/1.4.00/21.1504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Č. DUMu: </a:t>
            </a:r>
            <a:r>
              <a:rPr lang="cs-CZ" dirty="0" smtClean="0"/>
              <a:t>VY_52_INOVACE_302 F </a:t>
            </a:r>
            <a:endParaRPr lang="cs-CZ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Tématický celek: </a:t>
            </a:r>
            <a:r>
              <a:rPr lang="cs-CZ" dirty="0" smtClean="0"/>
              <a:t>Fyzikální veličiny</a:t>
            </a:r>
            <a:endParaRPr lang="cs-CZ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Autor: </a:t>
            </a:r>
            <a:r>
              <a:rPr lang="cs-CZ" dirty="0" smtClean="0"/>
              <a:t>Rudolf Konvičný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71550" y="5300663"/>
            <a:ext cx="80645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cs-CZ" sz="1800" dirty="0">
                <a:solidFill>
                  <a:prstClr val="black"/>
                </a:solidFill>
                <a:cs typeface="+mn-cs"/>
              </a:rPr>
              <a:t>Anotace: </a:t>
            </a:r>
            <a:r>
              <a:rPr lang="cs-CZ" sz="1800" dirty="0" smtClean="0">
                <a:solidFill>
                  <a:prstClr val="black"/>
                </a:solidFill>
                <a:cs typeface="+mn-cs"/>
              </a:rPr>
              <a:t>Tvorba </a:t>
            </a:r>
            <a:r>
              <a:rPr lang="cs-CZ" sz="1800" dirty="0">
                <a:solidFill>
                  <a:prstClr val="black"/>
                </a:solidFill>
                <a:cs typeface="+mn-cs"/>
              </a:rPr>
              <a:t>DUMu v </a:t>
            </a:r>
            <a:r>
              <a:rPr lang="cs-CZ" sz="1800" dirty="0" smtClean="0">
                <a:solidFill>
                  <a:prstClr val="black"/>
                </a:solidFill>
                <a:cs typeface="+mn-cs"/>
              </a:rPr>
              <a:t>Powerpointu. Určeno k použití na na interaktivní tabuli.</a:t>
            </a:r>
          </a:p>
          <a:p>
            <a:pPr>
              <a:defRPr/>
            </a:pPr>
            <a:r>
              <a:rPr lang="cs-CZ" sz="1800" dirty="0" smtClean="0">
                <a:solidFill>
                  <a:prstClr val="black"/>
                </a:solidFill>
                <a:cs typeface="+mn-cs"/>
              </a:rPr>
              <a:t> Obsahuje pojem délka, staré jednotky </a:t>
            </a:r>
            <a:r>
              <a:rPr lang="cs-CZ" sz="1800" dirty="0" smtClean="0">
                <a:solidFill>
                  <a:prstClr val="black"/>
                </a:solidFill>
                <a:cs typeface="+mn-cs"/>
              </a:rPr>
              <a:t>délky, </a:t>
            </a:r>
            <a:r>
              <a:rPr lang="cs-CZ" sz="1800" dirty="0" smtClean="0">
                <a:solidFill>
                  <a:prstClr val="black"/>
                </a:solidFill>
                <a:cs typeface="+mn-cs"/>
              </a:rPr>
              <a:t>současné jednotky a délková měřidla.</a:t>
            </a:r>
            <a:endParaRPr lang="cs-CZ" sz="1800" dirty="0">
              <a:solidFill>
                <a:prstClr val="black"/>
              </a:solidFill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2" name="Rectangle 4"/>
          <p:cNvSpPr>
            <a:spLocks noGrp="1" noRot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7200" dirty="0" smtClean="0">
                <a:solidFill>
                  <a:srgbClr val="F30B0B"/>
                </a:solidFill>
              </a:rPr>
              <a:t>DÉLKA A JEJÍ MĚŘENÍ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755650" y="260350"/>
            <a:ext cx="7772400" cy="1600200"/>
          </a:xfrm>
        </p:spPr>
        <p:txBody>
          <a:bodyPr/>
          <a:lstStyle/>
          <a:p>
            <a:pPr eaLnBrk="1" hangingPunct="1">
              <a:defRPr/>
            </a:pPr>
            <a:r>
              <a:rPr lang="cs-CZ" sz="6000" dirty="0" smtClean="0">
                <a:solidFill>
                  <a:srgbClr val="F30B0B"/>
                </a:solidFill>
              </a:rPr>
              <a:t>DÉLKA</a:t>
            </a:r>
          </a:p>
        </p:txBody>
      </p:sp>
      <p:sp>
        <p:nvSpPr>
          <p:cNvPr id="20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31913" y="1557338"/>
            <a:ext cx="7343775" cy="5040312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>
                <a:solidFill>
                  <a:srgbClr val="FFC000"/>
                </a:solidFill>
              </a:rPr>
              <a:t>Délka je první z </a:t>
            </a:r>
            <a:r>
              <a:rPr lang="cs-CZ" sz="2400" dirty="0" smtClean="0">
                <a:solidFill>
                  <a:srgbClr val="FFC000"/>
                </a:solidFill>
              </a:rPr>
              <a:t>jednotek, </a:t>
            </a:r>
            <a:r>
              <a:rPr lang="cs-CZ" sz="2400" dirty="0" smtClean="0">
                <a:solidFill>
                  <a:srgbClr val="FFC000"/>
                </a:solidFill>
              </a:rPr>
              <a:t>kterou lidstvo potřebovalo měřit</a:t>
            </a:r>
            <a:r>
              <a:rPr lang="cs-CZ" sz="2400" dirty="0" smtClean="0"/>
              <a:t>.</a:t>
            </a:r>
            <a:endParaRPr lang="cs-CZ" sz="2400" dirty="0" smtClean="0"/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>
                <a:solidFill>
                  <a:srgbClr val="FF0000"/>
                </a:solidFill>
              </a:rPr>
              <a:t>První jednotky byly odvozeny od délky lidského těla: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/>
              <a:t>                       palec - 2,5cm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/>
              <a:t>                       stopa - 30 cm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/>
              <a:t>                       krok   - 60cm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/>
              <a:t>                       loket  - 60 cm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>
                <a:solidFill>
                  <a:srgbClr val="FFFF00"/>
                </a:solidFill>
              </a:rPr>
              <a:t>Pak se objevily další potřebné jednotky</a:t>
            </a:r>
            <a:r>
              <a:rPr lang="cs-CZ" sz="1400" dirty="0" smtClean="0"/>
              <a:t>: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/>
              <a:t>Dlaň: (historická jednotka používaná na území ČR)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/>
              <a:t>1 dlaň = přibližně 8 cm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/>
              <a:t>hon </a:t>
            </a:r>
            <a:r>
              <a:rPr lang="cs-CZ" sz="2400" dirty="0" smtClean="0"/>
              <a:t>- </a:t>
            </a:r>
            <a:r>
              <a:rPr lang="cs-CZ" sz="2400" dirty="0" smtClean="0"/>
              <a:t>1 hon = 125 m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/>
              <a:t>Látro: (stará jednotka používaná v hornictví)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/>
              <a:t>1 látro = přibližně 2,37 m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/>
              <a:t>Míle: (pozemní)  1 </a:t>
            </a:r>
            <a:r>
              <a:rPr lang="cs-CZ" sz="2400" dirty="0" smtClean="0"/>
              <a:t>míle </a:t>
            </a:r>
            <a:r>
              <a:rPr lang="cs-CZ" sz="2400" dirty="0" smtClean="0"/>
              <a:t>= 1609,344 m (přesně);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2400" dirty="0" smtClean="0"/>
              <a:t> </a:t>
            </a:r>
          </a:p>
          <a:p>
            <a:pPr algn="l" eaLnBrk="1" hangingPunct="1">
              <a:lnSpc>
                <a:spcPct val="80000"/>
              </a:lnSpc>
              <a:defRPr/>
            </a:pPr>
            <a:endParaRPr lang="cs-CZ" sz="1400" dirty="0" smtClean="0"/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1400" dirty="0" smtClean="0">
                <a:solidFill>
                  <a:srgbClr val="F30B0B"/>
                </a:solidFill>
              </a:rPr>
              <a:t>    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750" fill="hold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750" fill="hold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750" fill="hold"/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750" fill="hold"/>
                                        <p:tgtEl>
                                          <p:spTgt spid="2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500" fill="hold"/>
                                        <p:tgtEl>
                                          <p:spTgt spid="2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500" fill="hold"/>
                                        <p:tgtEl>
                                          <p:spTgt spid="2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750" fill="hold"/>
                                        <p:tgtEl>
                                          <p:spTgt spid="20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750" fill="hold"/>
                                        <p:tgtEl>
                                          <p:spTgt spid="20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750" fill="hold"/>
                                        <p:tgtEl>
                                          <p:spTgt spid="20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750" fill="hold"/>
                                        <p:tgtEl>
                                          <p:spTgt spid="20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750" fill="hold"/>
                                        <p:tgtEl>
                                          <p:spTgt spid="20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750" fill="hold"/>
                                        <p:tgtEl>
                                          <p:spTgt spid="205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sz="2400" dirty="0" smtClean="0"/>
              <a:t>Námořní míle:  1 n mile = 1852 m (přesně) </a:t>
            </a:r>
          </a:p>
          <a:p>
            <a:pPr>
              <a:defRPr/>
            </a:pPr>
            <a:r>
              <a:rPr lang="cs-CZ" sz="2400" dirty="0" smtClean="0"/>
              <a:t>Pěst:  1 pěst = přibližně 0,1 m </a:t>
            </a:r>
          </a:p>
          <a:p>
            <a:pPr>
              <a:defRPr/>
            </a:pPr>
            <a:r>
              <a:rPr lang="cs-CZ" sz="2400" dirty="0" smtClean="0"/>
              <a:t>Píď:  1 píď = přibližně 0,197 3 m </a:t>
            </a:r>
          </a:p>
          <a:p>
            <a:pPr>
              <a:defRPr/>
            </a:pPr>
            <a:r>
              <a:rPr lang="cs-CZ" sz="2400" dirty="0" smtClean="0"/>
              <a:t>Poštovní míle:  1 pošt.míle = 7,585 km </a:t>
            </a:r>
          </a:p>
          <a:p>
            <a:pPr>
              <a:defRPr/>
            </a:pPr>
            <a:r>
              <a:rPr lang="cs-CZ" sz="2400" dirty="0" smtClean="0"/>
              <a:t>Sáh: (vídeňský, zavedený po r. 1764) 1 sáh = 1,896 484 m</a:t>
            </a:r>
            <a:r>
              <a:rPr lang="cs-CZ" sz="2400" smtClean="0"/>
              <a:t/>
            </a:r>
            <a:br>
              <a:rPr lang="cs-CZ" sz="2400" smtClean="0"/>
            </a:br>
            <a:r>
              <a:rPr lang="cs-CZ" sz="2400" smtClean="0"/>
              <a:t>Sáh</a:t>
            </a:r>
            <a:r>
              <a:rPr lang="cs-CZ" sz="2400" dirty="0" smtClean="0"/>
              <a:t>: (staročeský) 1 sáh = 1,774 2 m </a:t>
            </a:r>
          </a:p>
          <a:p>
            <a:pPr>
              <a:defRPr/>
            </a:pPr>
            <a:r>
              <a:rPr lang="cs-CZ" sz="2400" dirty="0" smtClean="0"/>
              <a:t>Versta: (rus.)  1 versta = 1066,78 m </a:t>
            </a:r>
          </a:p>
          <a:p>
            <a:pPr>
              <a:defRPr/>
            </a:pPr>
            <a:r>
              <a:rPr lang="cs-CZ" sz="2400" dirty="0" smtClean="0"/>
              <a:t>Yard:  1 yd = 0,9144 m (přesně) 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cs-CZ" sz="4000" dirty="0" smtClean="0">
                <a:solidFill>
                  <a:schemeClr val="tx1"/>
                </a:solidFill>
              </a:rPr>
              <a:t>Co to je délka:</a:t>
            </a:r>
            <a:br>
              <a:rPr lang="cs-CZ" sz="4000" dirty="0" smtClean="0">
                <a:solidFill>
                  <a:schemeClr val="tx1"/>
                </a:solidFill>
              </a:rPr>
            </a:br>
            <a:r>
              <a:rPr lang="cs-CZ" sz="4000" dirty="0" smtClean="0">
                <a:solidFill>
                  <a:schemeClr val="tx1"/>
                </a:solidFill>
              </a:rPr>
              <a:t> </a:t>
            </a:r>
            <a:r>
              <a:rPr lang="cs-CZ" sz="4000" dirty="0" smtClean="0">
                <a:solidFill>
                  <a:srgbClr val="F30B0B"/>
                </a:solidFill>
              </a:rPr>
              <a:t>Vzdálenost mezi dvěma body</a:t>
            </a:r>
          </a:p>
        </p:txBody>
      </p:sp>
      <p:sp>
        <p:nvSpPr>
          <p:cNvPr id="829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850" y="1700213"/>
            <a:ext cx="8540750" cy="4422775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dirty="0" smtClean="0">
                <a:solidFill>
                  <a:srgbClr val="E0F612"/>
                </a:solidFill>
              </a:rPr>
              <a:t>Tuto vzdálenost zjišťujeme délkovými měřidly</a:t>
            </a:r>
            <a:r>
              <a:rPr lang="cs-CZ" dirty="0" smtClean="0">
                <a:solidFill>
                  <a:srgbClr val="E0F612"/>
                </a:solidFill>
              </a:rPr>
              <a:t>.</a:t>
            </a:r>
          </a:p>
          <a:p>
            <a:pPr eaLnBrk="1" hangingPunct="1">
              <a:defRPr/>
            </a:pPr>
            <a:r>
              <a:rPr lang="cs-CZ" sz="2400" dirty="0" smtClean="0">
                <a:solidFill>
                  <a:srgbClr val="E0F612"/>
                </a:solidFill>
              </a:rPr>
              <a:t>Bylo však nutno stanovit stejné jednotky délky.</a:t>
            </a:r>
          </a:p>
          <a:p>
            <a:pPr eaLnBrk="1" hangingPunct="1">
              <a:defRPr/>
            </a:pPr>
            <a:r>
              <a:rPr lang="cs-CZ" sz="2400" dirty="0" smtClean="0">
                <a:solidFill>
                  <a:srgbClr val="E0F612"/>
                </a:solidFill>
              </a:rPr>
              <a:t>Proč:                            </a:t>
            </a:r>
          </a:p>
          <a:p>
            <a:pPr eaLnBrk="1" hangingPunct="1">
              <a:defRPr/>
            </a:pPr>
            <a:endParaRPr lang="cs-CZ" sz="2400" dirty="0" smtClean="0">
              <a:solidFill>
                <a:srgbClr val="E0F612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E0F612"/>
                </a:solidFill>
              </a:rPr>
              <a:t>                                   Je vidět rozdíl délek lidského těla,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E0F612"/>
                </a:solidFill>
              </a:rPr>
              <a:t>                                   který by neumožnil měřit spravedlivě.</a:t>
            </a:r>
          </a:p>
          <a:p>
            <a:pPr eaLnBrk="1" hangingPunct="1">
              <a:defRPr/>
            </a:pPr>
            <a:endParaRPr lang="cs-CZ" dirty="0" smtClean="0">
              <a:solidFill>
                <a:srgbClr val="E0F612"/>
              </a:solidFill>
            </a:endParaRPr>
          </a:p>
          <a:p>
            <a:pPr eaLnBrk="1" hangingPunct="1">
              <a:defRPr/>
            </a:pPr>
            <a:endParaRPr lang="cs-CZ" dirty="0" smtClean="0">
              <a:solidFill>
                <a:srgbClr val="E0F612"/>
              </a:solidFill>
            </a:endParaRPr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3543300" y="5032375"/>
            <a:ext cx="21193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Značka - d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2563" y="3357563"/>
            <a:ext cx="1606550" cy="290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75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75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23850" y="115888"/>
            <a:ext cx="8510588" cy="1296987"/>
          </a:xfrm>
        </p:spPr>
        <p:txBody>
          <a:bodyPr/>
          <a:lstStyle/>
          <a:p>
            <a:pPr algn="l" eaLnBrk="1" hangingPunct="1">
              <a:defRPr/>
            </a:pPr>
            <a:r>
              <a:rPr lang="cs-CZ" sz="4000" dirty="0" smtClean="0">
                <a:solidFill>
                  <a:srgbClr val="F30B0B"/>
                </a:solidFill>
              </a:rPr>
              <a:t/>
            </a:r>
            <a:br>
              <a:rPr lang="cs-CZ" sz="4000" dirty="0" smtClean="0">
                <a:solidFill>
                  <a:srgbClr val="F30B0B"/>
                </a:solidFill>
              </a:rPr>
            </a:br>
            <a:r>
              <a:rPr lang="cs-CZ" sz="4000" dirty="0" smtClean="0">
                <a:solidFill>
                  <a:srgbClr val="F30B0B"/>
                </a:solidFill>
              </a:rPr>
              <a:t/>
            </a:r>
            <a:br>
              <a:rPr lang="cs-CZ" sz="4000" dirty="0" smtClean="0">
                <a:solidFill>
                  <a:srgbClr val="F30B0B"/>
                </a:solidFill>
              </a:rPr>
            </a:br>
            <a:r>
              <a:rPr lang="cs-CZ" sz="4000" dirty="0" smtClean="0">
                <a:solidFill>
                  <a:srgbClr val="F30B0B"/>
                </a:solidFill>
              </a:rPr>
              <a:t/>
            </a:r>
            <a:br>
              <a:rPr lang="cs-CZ" sz="4000" dirty="0" smtClean="0">
                <a:solidFill>
                  <a:srgbClr val="F30B0B"/>
                </a:solidFill>
              </a:rPr>
            </a:br>
            <a:r>
              <a:rPr lang="cs-CZ" sz="4000" dirty="0" smtClean="0">
                <a:solidFill>
                  <a:srgbClr val="F30B0B"/>
                </a:solidFill>
              </a:rPr>
              <a:t>Jednotky délky:</a:t>
            </a:r>
            <a:br>
              <a:rPr lang="cs-CZ" sz="4000" dirty="0" smtClean="0">
                <a:solidFill>
                  <a:srgbClr val="F30B0B"/>
                </a:solidFill>
              </a:rPr>
            </a:br>
            <a:r>
              <a:rPr lang="cs-CZ" sz="4000" dirty="0" smtClean="0">
                <a:solidFill>
                  <a:srgbClr val="F30B0B"/>
                </a:solidFill>
              </a:rPr>
              <a:t/>
            </a:r>
            <a:br>
              <a:rPr lang="cs-CZ" sz="4000" dirty="0" smtClean="0">
                <a:solidFill>
                  <a:srgbClr val="F30B0B"/>
                </a:solidFill>
              </a:rPr>
            </a:br>
            <a:r>
              <a:rPr lang="cs-CZ" sz="2400" dirty="0" smtClean="0">
                <a:solidFill>
                  <a:srgbClr val="F30B0B"/>
                </a:solidFill>
              </a:rPr>
              <a:t>Základní jednotkou délky je metr (m)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r>
              <a:rPr lang="cs-CZ" sz="2400" dirty="0" smtClean="0">
                <a:solidFill>
                  <a:schemeClr val="tx1"/>
                </a:solidFill>
              </a:rPr>
              <a:t/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Nejdříve odvozen s rozměrů Země  (18.stol</a:t>
            </a:r>
            <a:r>
              <a:rPr lang="cs-CZ" sz="2400" dirty="0" smtClean="0">
                <a:solidFill>
                  <a:schemeClr val="tx1"/>
                </a:solidFill>
              </a:rPr>
              <a:t>).</a:t>
            </a:r>
            <a:r>
              <a:rPr lang="cs-CZ" sz="2400" dirty="0" smtClean="0">
                <a:solidFill>
                  <a:schemeClr val="tx1"/>
                </a:solidFill>
              </a:rPr>
              <a:t/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Dnes odvozen z rychlosti světla.</a:t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Mezinárodní prototyp uložen ve Francii.</a:t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Vyroben z platiny a iridia</a:t>
            </a:r>
            <a:r>
              <a:rPr lang="cs-CZ" sz="2400" dirty="0" smtClean="0">
                <a:solidFill>
                  <a:schemeClr val="tx1"/>
                </a:solidFill>
              </a:rPr>
              <a:t>. Proč</a:t>
            </a:r>
            <a:r>
              <a:rPr lang="cs-CZ" sz="2400" dirty="0" smtClean="0">
                <a:solidFill>
                  <a:schemeClr val="tx1"/>
                </a:solidFill>
              </a:rPr>
              <a:t>?               </a:t>
            </a:r>
            <a:endParaRPr lang="cs-CZ" sz="4000" dirty="0" smtClean="0">
              <a:solidFill>
                <a:srgbClr val="F30B0B"/>
              </a:solidFill>
            </a:endParaRP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592138" y="4167188"/>
            <a:ext cx="52038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cs-CZ" sz="2400"/>
          </a:p>
          <a:p>
            <a:r>
              <a:rPr lang="cs-CZ" sz="2400"/>
              <a:t>NÁRODNÍ METR JE ULOŽEN  </a:t>
            </a:r>
          </a:p>
          <a:p>
            <a:r>
              <a:rPr lang="cs-CZ" sz="2400"/>
              <a:t>V PRAZE  NA UK</a:t>
            </a:r>
          </a:p>
        </p:txBody>
      </p:sp>
      <p:sp>
        <p:nvSpPr>
          <p:cNvPr id="19460" name="Text Box 8"/>
          <p:cNvSpPr txBox="1">
            <a:spLocks noChangeArrowheads="1"/>
          </p:cNvSpPr>
          <p:nvPr/>
        </p:nvSpPr>
        <p:spPr bwMode="auto">
          <a:xfrm flipH="1">
            <a:off x="7759700" y="5175250"/>
            <a:ext cx="41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cs-CZ" sz="2400"/>
          </a:p>
        </p:txBody>
      </p:sp>
      <p:pic>
        <p:nvPicPr>
          <p:cNvPr id="5126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4963" y="2997200"/>
            <a:ext cx="257175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3419475" y="5354638"/>
            <a:ext cx="5905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hlinkClick r:id="rId3"/>
              </a:rPr>
              <a:t>odkaz 1</a:t>
            </a:r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cs-CZ" sz="3600" dirty="0" smtClean="0">
                <a:solidFill>
                  <a:schemeClr val="hlink"/>
                </a:solidFill>
              </a:rPr>
              <a:t>Další jednotky délky:</a:t>
            </a:r>
          </a:p>
        </p:txBody>
      </p:sp>
      <p:sp>
        <p:nvSpPr>
          <p:cNvPr id="8601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dirty="0" smtClean="0">
                <a:solidFill>
                  <a:schemeClr val="tx2"/>
                </a:solidFill>
              </a:rPr>
              <a:t>1 km = 1 000 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>
                <a:solidFill>
                  <a:schemeClr val="tx2"/>
                </a:solidFill>
              </a:rPr>
              <a:t>1 m = 10 dm = 100 cm = 1 000 mm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>
                <a:solidFill>
                  <a:schemeClr val="tx2"/>
                </a:solidFill>
              </a:rPr>
              <a:t>1 dm = 10 cm = 100 mm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>
                <a:solidFill>
                  <a:schemeClr val="tx2"/>
                </a:solidFill>
              </a:rPr>
              <a:t>1cm = 10 mm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>
                <a:solidFill>
                  <a:srgbClr val="76BA76"/>
                </a:solidFill>
              </a:rPr>
              <a:t>1 mm = 0,1 cm = 0,01 dm = 0,001 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>
                <a:solidFill>
                  <a:srgbClr val="76BA76"/>
                </a:solidFill>
              </a:rPr>
              <a:t>1 cm = 0,1 dm = 0,01 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>
                <a:solidFill>
                  <a:srgbClr val="76BA76"/>
                </a:solidFill>
              </a:rPr>
              <a:t>1 dm = 0,1 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>
                <a:solidFill>
                  <a:srgbClr val="76BA76"/>
                </a:solidFill>
              </a:rPr>
              <a:t>1 m = 0,0001 km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500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500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500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500"/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500"/>
                                        <p:tgtEl>
                                          <p:spTgt spid="860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500"/>
                                        <p:tgtEl>
                                          <p:spTgt spid="860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500"/>
                                        <p:tgtEl>
                                          <p:spTgt spid="86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cs-CZ" sz="3200" dirty="0" smtClean="0">
                <a:solidFill>
                  <a:srgbClr val="E0F612"/>
                </a:solidFill>
              </a:rPr>
              <a:t>DÉLKOVÁ MĚŘIDLA:</a:t>
            </a:r>
          </a:p>
        </p:txBody>
      </p:sp>
      <p:sp>
        <p:nvSpPr>
          <p:cNvPr id="870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850" y="1700213"/>
            <a:ext cx="8540750" cy="44227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pravítko</a:t>
            </a:r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4192588" y="1647825"/>
            <a:ext cx="23749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400"/>
              <a:t>krejčovský metr</a:t>
            </a:r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4119563" y="3375025"/>
            <a:ext cx="1997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400"/>
              <a:t>skládací metr</a:t>
            </a:r>
          </a:p>
        </p:txBody>
      </p:sp>
      <p:sp>
        <p:nvSpPr>
          <p:cNvPr id="87050" name="Text Box 10"/>
          <p:cNvSpPr txBox="1">
            <a:spLocks noChangeArrowheads="1"/>
          </p:cNvSpPr>
          <p:nvPr/>
        </p:nvSpPr>
        <p:spPr bwMode="auto">
          <a:xfrm>
            <a:off x="231775" y="3087688"/>
            <a:ext cx="1912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400"/>
              <a:t>ocelový metr</a:t>
            </a:r>
          </a:p>
        </p:txBody>
      </p:sp>
      <p:sp>
        <p:nvSpPr>
          <p:cNvPr id="87052" name="Text Box 12"/>
          <p:cNvSpPr txBox="1">
            <a:spLocks noChangeArrowheads="1"/>
          </p:cNvSpPr>
          <p:nvPr/>
        </p:nvSpPr>
        <p:spPr bwMode="auto">
          <a:xfrm>
            <a:off x="376238" y="4383088"/>
            <a:ext cx="1100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400"/>
              <a:t>pásmo</a:t>
            </a:r>
          </a:p>
        </p:txBody>
      </p:sp>
      <p:sp>
        <p:nvSpPr>
          <p:cNvPr id="87054" name="Text Box 14"/>
          <p:cNvSpPr txBox="1">
            <a:spLocks noChangeArrowheads="1"/>
          </p:cNvSpPr>
          <p:nvPr/>
        </p:nvSpPr>
        <p:spPr bwMode="auto">
          <a:xfrm>
            <a:off x="3975100" y="4456113"/>
            <a:ext cx="2524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400"/>
              <a:t>posuvné měřítko</a:t>
            </a:r>
          </a:p>
        </p:txBody>
      </p:sp>
      <p:pic>
        <p:nvPicPr>
          <p:cNvPr id="21513" name="Picture 15" descr="C:\Users\11VD\AppData\Local\Microsoft\Windows\Temporary Internet Files\Content.IE5\K0O7W0UI\MP9004094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198563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6" descr="C:\Users\11VD\AppData\Local\Microsoft\Windows\Temporary Internet Files\Content.IE5\AM1I8PN9\MC90043384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99225" y="733425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7" descr="C:\Users\11VD\AppData\Local\Microsoft\Windows\Temporary Internet Files\Content.IE5\K0O7W0UI\MC90029241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4713" y="3114675"/>
            <a:ext cx="1808162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8" descr="C:\Users\11VD\AppData\Local\Microsoft\Windows\Temporary Internet Files\Content.IE5\AM1I8PN9\MC90029605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8400" y="2628900"/>
            <a:ext cx="2079625" cy="157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19" descr="C:\Users\11VD\AppData\Local\Microsoft\Windows\Temporary Internet Files\Content.IE5\K0O7W0UI\MC90029410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6375" y="4800600"/>
            <a:ext cx="2027238" cy="172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8" name="Picture 20" descr="C:\Users\11VD\AppData\Local\Microsoft\Windows\Temporary Internet Files\Content.IE5\K0O7W0UI\MP900439241[2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99225" y="4857750"/>
            <a:ext cx="2486025" cy="166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7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70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70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7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7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87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build="p"/>
      <p:bldP spid="87046" grpId="0"/>
      <p:bldP spid="870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cs-CZ" sz="2400" dirty="0" smtClean="0">
                <a:solidFill>
                  <a:srgbClr val="FF0000"/>
                </a:solidFill>
              </a:rPr>
              <a:t>Citace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1600" dirty="0" smtClean="0">
                <a:effectLst/>
              </a:rPr>
              <a:t>Jastrov </a:t>
            </a:r>
            <a:r>
              <a:rPr lang="cs-CZ" sz="1600" dirty="0" smtClean="0"/>
              <a:t>:David SM Maggiore [online]. 1.července.2011 18:27.[cit. 2011-07-01]. Dostupný z WWW:</a:t>
            </a:r>
            <a:r>
              <a:rPr lang="en-US" sz="1600" dirty="0" smtClean="0"/>
              <a:t>&lt;</a:t>
            </a:r>
            <a:r>
              <a:rPr lang="cs-CZ" sz="1600" dirty="0" smtClean="0"/>
              <a:t>http://cs.wikipedia.org/wiki/Soubor:David_SM_Maggiore.jpg</a:t>
            </a:r>
            <a:r>
              <a:rPr lang="en-US" sz="1600" dirty="0" smtClean="0"/>
              <a:t>&gt;</a:t>
            </a:r>
          </a:p>
          <a:p>
            <a:pPr eaLnBrk="1" hangingPunct="1">
              <a:defRPr/>
            </a:pPr>
            <a:r>
              <a:rPr lang="cs-CZ" sz="1600" dirty="0" smtClean="0"/>
              <a:t>Svdmolen:Platinum-Iridium meter bar.jpg [online]. 1.7.2011 18:43.[cit. 2011-07-01]. Dostupný z WWW:</a:t>
            </a:r>
            <a:r>
              <a:rPr lang="en-US" sz="1600" dirty="0" smtClean="0"/>
              <a:t>&lt;</a:t>
            </a:r>
            <a:r>
              <a:rPr lang="cs-CZ" sz="1600" dirty="0" smtClean="0"/>
              <a:t>http://en.wikipedia.org/wiki/File:Platinum-Iridium_meter_bar.jpg</a:t>
            </a:r>
            <a:r>
              <a:rPr lang="en-US" sz="1600" dirty="0"/>
              <a:t> &gt;</a:t>
            </a:r>
            <a:endParaRPr lang="cs-CZ" sz="1600" dirty="0" smtClean="0"/>
          </a:p>
          <a:p>
            <a:pPr eaLnBrk="1" hangingPunct="1">
              <a:defRPr/>
            </a:pPr>
            <a:r>
              <a:rPr lang="cs-CZ" sz="1600" dirty="0" smtClean="0"/>
              <a:t>www.office.microsoft.com</a:t>
            </a:r>
            <a:endParaRPr lang="en-US" sz="1600" dirty="0" smtClean="0"/>
          </a:p>
          <a:p>
            <a:pPr eaLnBrk="1" hangingPunct="1">
              <a:defRPr/>
            </a:pPr>
            <a:endParaRPr lang="cs-CZ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raky">
  <a:themeElements>
    <a:clrScheme name="Mraky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Mrak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raky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raky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raky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399</TotalTime>
  <Words>269</Words>
  <Application>Microsoft Office PowerPoint</Application>
  <PresentationFormat>Předvádění na obrazovce (4:3)</PresentationFormat>
  <Paragraphs>66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Wingdings</vt:lpstr>
      <vt:lpstr>Calibri</vt:lpstr>
      <vt:lpstr>Mraky</vt:lpstr>
      <vt:lpstr>1_Motiv systému Office</vt:lpstr>
      <vt:lpstr>    Délka a její měření</vt:lpstr>
      <vt:lpstr>DÉLKA A JEJÍ MĚŘENÍ</vt:lpstr>
      <vt:lpstr>DÉLKA</vt:lpstr>
      <vt:lpstr>Snímek 4</vt:lpstr>
      <vt:lpstr>Co to je délka:  Vzdálenost mezi dvěma body</vt:lpstr>
      <vt:lpstr>   Jednotky délky:  Základní jednotkou délky je metr (m) . Nejdříve odvozen s rozměrů Země  (18.stol). Dnes odvozen z rychlosti světla. Mezinárodní prototyp uložen ve Francii. Vyroben z platiny a iridia. Proč?               </vt:lpstr>
      <vt:lpstr>Další jednotky délky:</vt:lpstr>
      <vt:lpstr>DÉLKOVÁ MĚŘIDLA: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délky</dc:title>
  <dc:creator>Lenovo</dc:creator>
  <cp:lastModifiedBy>expert</cp:lastModifiedBy>
  <cp:revision>40</cp:revision>
  <dcterms:created xsi:type="dcterms:W3CDTF">2011-02-19T12:30:52Z</dcterms:created>
  <dcterms:modified xsi:type="dcterms:W3CDTF">2012-03-17T07:47:59Z</dcterms:modified>
</cp:coreProperties>
</file>