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9" r:id="rId7"/>
    <p:sldId id="263" r:id="rId8"/>
    <p:sldId id="270" r:id="rId9"/>
    <p:sldId id="272" r:id="rId10"/>
    <p:sldId id="265" r:id="rId11"/>
    <p:sldId id="271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uweit-towers.JPG" TargetMode="External"/><Relationship Id="rId2" Type="http://schemas.openxmlformats.org/officeDocument/2006/relationships/hyperlink" Target="http://cs.wikipedia.org/wiki/Soubor:Southwest_Asia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rd%C3%B6l_Bohrtur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8957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JIHOZÁPADNÍ  ASIE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117034"/>
              </p:ext>
            </p:extLst>
          </p:nvPr>
        </p:nvGraphicFramePr>
        <p:xfrm>
          <a:off x="395288" y="105119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Jihozápadní Asie,  Arabské moře, subtropické podnebí, Eufrat, Tigris, Turecko, Izrael, ropa, zemní plyn. 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7239000" cy="1143000"/>
          </a:xfrm>
        </p:spPr>
        <p:txBody>
          <a:bodyPr/>
          <a:lstStyle/>
          <a:p>
            <a:r>
              <a:rPr lang="cs-CZ" dirty="0" smtClean="0"/>
              <a:t>Jihozápadní Asie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74204"/>
            <a:ext cx="7258050" cy="499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83568" y="6381328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Přibližná mapa Jihozápadní Asie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124744"/>
            <a:ext cx="48965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Střetávají se zde Evropa,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Asie a Afrika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Rozkládá se na Arabském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poloostrově a poloostrově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Malá Asie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Omývána Indickým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oceánem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Rudé, Středozemní, Arabské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moře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1759208"/>
            <a:ext cx="4417773" cy="3037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šipka 10"/>
          <p:cNvCxnSpPr/>
          <p:nvPr/>
        </p:nvCxnSpPr>
        <p:spPr>
          <a:xfrm>
            <a:off x="4427984" y="1412776"/>
            <a:ext cx="1008112" cy="115212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11560" y="1988840"/>
            <a:ext cx="6048672" cy="86409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979712" y="1988840"/>
            <a:ext cx="3384376" cy="129614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635896" y="4293096"/>
            <a:ext cx="3312368" cy="7200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1115616" y="3356992"/>
            <a:ext cx="4968552" cy="201622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699792" y="2924944"/>
            <a:ext cx="3168352" cy="259228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4499992" y="3429000"/>
            <a:ext cx="2088232" cy="208823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6227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405220"/>
            <a:ext cx="561662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Pobřeží Středozemního moře =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subtropické podnebí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Ostatní území velmi suchá =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pouště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Nejméně vlídné oblasti na světě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Malé zásoby vody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Nejdelší řeky – Eufrat a Tigris </a:t>
            </a:r>
          </a:p>
        </p:txBody>
      </p:sp>
      <p:pic>
        <p:nvPicPr>
          <p:cNvPr id="2050" name="Picture 2" descr="C:\Users\Administrator.doma-PC\AppData\Local\Microsoft\Windows\Temporary Internet Files\Content.IE5\5J0HGW57\MP9004389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48680"/>
            <a:ext cx="2552328" cy="1900877"/>
          </a:xfrm>
          <a:prstGeom prst="rect">
            <a:avLst/>
          </a:prstGeom>
          <a:noFill/>
        </p:spPr>
      </p:pic>
      <p:pic>
        <p:nvPicPr>
          <p:cNvPr id="2051" name="Picture 3" descr="C:\Users\Administrator.doma-PC\AppData\Local\Microsoft\Windows\Temporary Internet Files\Content.IE5\5J0HGW57\MP9003459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708920"/>
            <a:ext cx="2588683" cy="1717160"/>
          </a:xfrm>
          <a:prstGeom prst="rect">
            <a:avLst/>
          </a:prstGeom>
          <a:noFill/>
        </p:spPr>
      </p:pic>
      <p:pic>
        <p:nvPicPr>
          <p:cNvPr id="2052" name="Picture 4" descr="C:\Users\Administrator.doma-PC\AppData\Local\Microsoft\Windows\Temporary Internet Files\Content.IE5\IIUWY0E4\MP9004389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850088"/>
            <a:ext cx="2408312" cy="1603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cs-CZ" b="1" dirty="0" smtClean="0"/>
              <a:t>Vybrané Státy jihozápadní Asie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57808" y="1568981"/>
            <a:ext cx="4806280" cy="4524315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Bahrajn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Irák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Írán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Izrael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Jemen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Jordánsko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Katar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Kuvajt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(Kypr)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Libanon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Omán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Palestinská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autonomie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Saudská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Arábie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Spojené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arabské    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emiráty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Sýrie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Turecko</a:t>
            </a:r>
            <a:endParaRPr lang="cs-CZ" sz="2800" dirty="0"/>
          </a:p>
        </p:txBody>
      </p:sp>
      <p:pic>
        <p:nvPicPr>
          <p:cNvPr id="3074" name="Picture 2" descr="C:\Users\Administrator.doma-PC\AppData\Local\Microsoft\Windows\Temporary Internet Files\Content.IE5\5J0HGW57\MP9004008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628800"/>
            <a:ext cx="2220750" cy="1776600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5J0HGW57\MP9004008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077072"/>
            <a:ext cx="2328762" cy="186301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652120" y="594928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Turecka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35699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Izraele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/>
          <a:lstStyle/>
          <a:p>
            <a:r>
              <a:rPr lang="cs-CZ" dirty="0" smtClean="0"/>
              <a:t>Turecko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340768"/>
            <a:ext cx="655272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Nachází se v Asii i v Evropě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Přístav Istanbul leží na obou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světadílech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Vývozce zemědělských produktů –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lískové oříšky, hrozinky, fíky, mandle, 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tabák, bavlna a vlna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Vývozcem chromové rudy </a:t>
            </a:r>
            <a:endParaRPr lang="cs-CZ" sz="2800" dirty="0"/>
          </a:p>
        </p:txBody>
      </p:sp>
      <p:pic>
        <p:nvPicPr>
          <p:cNvPr id="4099" name="Picture 3" descr="C:\Users\Administrator.doma-PC\AppData\Local\Microsoft\Windows\Temporary Internet Files\Content.IE5\5J0HGW57\MP9004032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4664"/>
            <a:ext cx="3031262" cy="2020052"/>
          </a:xfrm>
          <a:prstGeom prst="rect">
            <a:avLst/>
          </a:prstGeom>
          <a:noFill/>
        </p:spPr>
      </p:pic>
      <p:pic>
        <p:nvPicPr>
          <p:cNvPr id="4100" name="Picture 4" descr="C:\Users\Administrator.doma-PC\AppData\Local\Microsoft\Windows\Temporary Internet Files\Content.IE5\WA84OZCL\MP9003994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4773074"/>
            <a:ext cx="2851284" cy="1900114"/>
          </a:xfrm>
          <a:prstGeom prst="rect">
            <a:avLst/>
          </a:prstGeom>
          <a:noFill/>
        </p:spPr>
      </p:pic>
      <p:pic>
        <p:nvPicPr>
          <p:cNvPr id="4102" name="Picture 6" descr="C:\Users\Administrator.doma-PC\AppData\Local\Microsoft\Windows\Temporary Internet Files\Content.IE5\1TEFKMKO\MP9004237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547664"/>
            <a:ext cx="1683967" cy="21054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0264"/>
            <a:ext cx="8229600" cy="1143000"/>
          </a:xfrm>
        </p:spPr>
        <p:txBody>
          <a:bodyPr/>
          <a:lstStyle/>
          <a:p>
            <a:r>
              <a:rPr lang="cs-CZ" dirty="0" smtClean="0"/>
              <a:t>Izrael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68981"/>
            <a:ext cx="65527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Malý židovský stát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průmyslově velmi vyspělý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Hlavní město = Jeruzalém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Tři náboženství – židovství,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křesťanství, islám</a:t>
            </a:r>
          </a:p>
        </p:txBody>
      </p:sp>
      <p:pic>
        <p:nvPicPr>
          <p:cNvPr id="5123" name="Picture 3" descr="C:\Users\Administrator.doma-PC\AppData\Local\Microsoft\Windows\Temporary Internet Files\Content.IE5\WA84OZCL\MC9004133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88640"/>
            <a:ext cx="2043068" cy="2150697"/>
          </a:xfrm>
          <a:prstGeom prst="rect">
            <a:avLst/>
          </a:prstGeom>
          <a:noFill/>
        </p:spPr>
      </p:pic>
      <p:pic>
        <p:nvPicPr>
          <p:cNvPr id="5124" name="Picture 4" descr="C:\Users\Administrator.doma-PC\AppData\Local\Microsoft\Windows\Temporary Internet Files\Content.IE5\IIUWY0E4\MP9004004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1263" y="4316696"/>
            <a:ext cx="1569209" cy="2352664"/>
          </a:xfrm>
          <a:prstGeom prst="rect">
            <a:avLst/>
          </a:prstGeom>
          <a:noFill/>
        </p:spPr>
      </p:pic>
      <p:pic>
        <p:nvPicPr>
          <p:cNvPr id="5125" name="Picture 5" descr="C:\Users\Administrator.doma-PC\AppData\Local\Microsoft\Windows\Temporary Internet Files\Content.IE5\IIUWY0E4\MP90043336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2374854"/>
            <a:ext cx="2771800" cy="1846234"/>
          </a:xfrm>
          <a:prstGeom prst="rect">
            <a:avLst/>
          </a:prstGeom>
          <a:noFill/>
        </p:spPr>
      </p:pic>
      <p:pic>
        <p:nvPicPr>
          <p:cNvPr id="5126" name="Picture 6" descr="C:\Users\Administrator.doma-PC\AppData\Local\Microsoft\Windows\Temporary Internet Files\Content.IE5\301ZQB62\MP9004333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797152"/>
            <a:ext cx="2736474" cy="18173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Kuvajt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Těžební věž – ropa</a:t>
            </a:r>
          </a:p>
          <a:p>
            <a:endParaRPr lang="cs-CZ" sz="1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Dominanta Kuvajtu – Kuvajtské věže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1"/>
            <a:ext cx="3097231" cy="4129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37435"/>
            <a:ext cx="2994863" cy="4169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3481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056" y="1901150"/>
            <a:ext cx="7740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V pobřežních oblastech – subtropické ovoce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pomeranče, citrony, grepy, fíky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pšenice, ječmen, tabák, bavlník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6146" name="Picture 2" descr="C:\Users\Administrator.doma-PC\AppData\Local\Microsoft\Windows\Temporary Internet Files\Content.IE5\WA84OZCL\MP9004328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750" y="3645024"/>
            <a:ext cx="1776402" cy="2660802"/>
          </a:xfrm>
          <a:prstGeom prst="rect">
            <a:avLst/>
          </a:prstGeom>
          <a:noFill/>
        </p:spPr>
      </p:pic>
      <p:pic>
        <p:nvPicPr>
          <p:cNvPr id="6147" name="Picture 3" descr="C:\Users\Administrator.doma-PC\AppData\Local\Microsoft\Windows\Temporary Internet Files\Content.IE5\USBDJ5XT\MC90043691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60648"/>
            <a:ext cx="1714500" cy="1714500"/>
          </a:xfrm>
          <a:prstGeom prst="rect">
            <a:avLst/>
          </a:prstGeom>
          <a:noFill/>
        </p:spPr>
      </p:pic>
      <p:pic>
        <p:nvPicPr>
          <p:cNvPr id="6148" name="Picture 4" descr="C:\Users\Administrator.doma-PC\AppData\Local\Microsoft\Windows\Temporary Internet Files\Content.IE5\N3HLMOSG\MP900448293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924944"/>
            <a:ext cx="1777905" cy="2671578"/>
          </a:xfrm>
          <a:prstGeom prst="rect">
            <a:avLst/>
          </a:prstGeom>
          <a:noFill/>
        </p:spPr>
      </p:pic>
      <p:pic>
        <p:nvPicPr>
          <p:cNvPr id="6149" name="Picture 5" descr="C:\Users\Administrator.doma-PC\AppData\Local\Microsoft\Windows\Temporary Internet Files\Content.IE5\HSPBNFFB\MC9002791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581128"/>
            <a:ext cx="1341425" cy="1804111"/>
          </a:xfrm>
          <a:prstGeom prst="rect">
            <a:avLst/>
          </a:prstGeom>
          <a:noFill/>
        </p:spPr>
      </p:pic>
      <p:pic>
        <p:nvPicPr>
          <p:cNvPr id="6150" name="Picture 6" descr="C:\Users\Administrator.doma-PC\AppData\Local\Microsoft\Windows\Temporary Internet Files\Content.IE5\1TEFKMKO\MP9004277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4149080"/>
            <a:ext cx="2420888" cy="2420888"/>
          </a:xfrm>
          <a:prstGeom prst="rect">
            <a:avLst/>
          </a:prstGeom>
          <a:noFill/>
        </p:spPr>
      </p:pic>
      <p:pic>
        <p:nvPicPr>
          <p:cNvPr id="6151" name="Picture 7" descr="C:\Users\Administrator.doma-PC\AppData\Local\Microsoft\Windows\Temporary Internet Files\Content.IE5\301ZQB62\MC9001500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3212976"/>
            <a:ext cx="1709006" cy="14404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Další zajímavosti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58326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Na pastvinách se chovají ovce a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kozy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Obrovské zásoby ropy a zemního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plynu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Nejpočetnější skupiny obyvatel –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Arabové, Íránci, Turci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Místo nejstarších civilizací na naší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Zemi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7170" name="Picture 2" descr="C:\Users\Administrator.doma-PC\AppData\Local\Microsoft\Windows\Temporary Internet Files\Content.IE5\USBDJ5XT\MP9002626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620688"/>
            <a:ext cx="2476872" cy="1651248"/>
          </a:xfrm>
          <a:prstGeom prst="rect">
            <a:avLst/>
          </a:prstGeom>
          <a:noFill/>
        </p:spPr>
      </p:pic>
      <p:pic>
        <p:nvPicPr>
          <p:cNvPr id="7171" name="Picture 3" descr="C:\Users\Administrator.doma-PC\AppData\Local\Microsoft\Windows\Temporary Internet Files\Content.IE5\WA84OZCL\MC9004334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650728"/>
            <a:ext cx="1698625" cy="1930400"/>
          </a:xfrm>
          <a:prstGeom prst="rect">
            <a:avLst/>
          </a:prstGeom>
          <a:noFill/>
        </p:spPr>
      </p:pic>
      <p:pic>
        <p:nvPicPr>
          <p:cNvPr id="7172" name="Picture 4" descr="C:\Users\Administrator.doma-PC\AppData\Local\Microsoft\Windows\Temporary Internet Files\Content.IE5\N3HLMOSG\MP9004278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869160"/>
            <a:ext cx="2410915" cy="16066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Jaká náboženství vyznávají obyvatelé  </a:t>
            </a:r>
          </a:p>
          <a:p>
            <a:pPr marL="0" indent="0">
              <a:buNone/>
            </a:pPr>
            <a:r>
              <a:rPr lang="cs-CZ" smtClean="0"/>
              <a:t>    jihozápadní </a:t>
            </a:r>
            <a:r>
              <a:rPr lang="cs-CZ" dirty="0" smtClean="0"/>
              <a:t>Asie?</a:t>
            </a:r>
          </a:p>
          <a:p>
            <a:r>
              <a:rPr lang="cs-CZ" dirty="0" smtClean="0"/>
              <a:t> Jaké plodiny se zde pěstují?</a:t>
            </a:r>
          </a:p>
          <a:p>
            <a:r>
              <a:rPr lang="cs-CZ" dirty="0" smtClean="0"/>
              <a:t> Jaké barvy má vlajka Izraele?</a:t>
            </a:r>
          </a:p>
          <a:p>
            <a:r>
              <a:rPr lang="cs-CZ" dirty="0" smtClean="0"/>
              <a:t> Na kterých poloostrovech leží jihozápadní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Asie?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3284984"/>
            <a:ext cx="19442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2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(Jihozápadní Asie)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3.9.2012]. Dostupný na WWW: </a:t>
            </a:r>
            <a:r>
              <a:rPr lang="cs-CZ" sz="1200" dirty="0" smtClean="0">
                <a:hlinkClick r:id="rId2"/>
              </a:rPr>
              <a:t>http://cs.wikipedia.org/wiki/</a:t>
            </a:r>
            <a:r>
              <a:rPr lang="cs-CZ" sz="1200" dirty="0" err="1" smtClean="0">
                <a:hlinkClick r:id="rId2"/>
              </a:rPr>
              <a:t>Soubor:Southwest_Asia.PNG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</a:t>
            </a:r>
            <a:r>
              <a:rPr lang="cs-CZ" sz="1200" dirty="0" err="1" smtClean="0"/>
              <a:t>Kuvatské</a:t>
            </a:r>
            <a:r>
              <a:rPr lang="cs-CZ" sz="1200" dirty="0"/>
              <a:t> věže): HTTP://EN.WIKIPEDIA.ORG/WIKI/USER:DEEPAK_GUPTA. </a:t>
            </a:r>
            <a:r>
              <a:rPr lang="cs-CZ" sz="1200" dirty="0" err="1"/>
              <a:t>Wikipedia</a:t>
            </a:r>
            <a:r>
              <a:rPr lang="cs-CZ" sz="1200" dirty="0"/>
              <a:t> [online]. [cit. 29.9.2012]. Dostupný na WWW: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cs.wikipedia.org/wiki/</a:t>
            </a:r>
            <a:r>
              <a:rPr lang="cs-CZ" sz="1200" dirty="0" err="1" smtClean="0">
                <a:hlinkClick r:id="rId3"/>
              </a:rPr>
              <a:t>Soubor:Kuweit-towers.JPG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</a:t>
            </a:r>
            <a:r>
              <a:rPr lang="cs-CZ" sz="1200" dirty="0"/>
              <a:t>těžební věž): BRUDERSOHN. </a:t>
            </a:r>
            <a:r>
              <a:rPr lang="cs-CZ" sz="1200" dirty="0" err="1"/>
              <a:t>Wikipedia</a:t>
            </a:r>
            <a:r>
              <a:rPr lang="cs-CZ" sz="1200" dirty="0"/>
              <a:t> [online]. [cit. 29.9.2012]. Dostupný na WWW: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cs.wikipedia.org/wiki/Soubor:Erd%C3%B6l_Bohrturm.jpg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Ostatní obrázky v prezentaci jsou použité z  Klipartu Microsoft Office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242</TotalTime>
  <Words>581</Words>
  <Application>Microsoft Office PowerPoint</Application>
  <PresentationFormat>Předvádění na obrazovce (4:3)</PresentationFormat>
  <Paragraphs>136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Základní škola a Praktická škola Dvůr králové nad Labem</vt:lpstr>
      <vt:lpstr>Prezentace aplikace PowerPoint</vt:lpstr>
      <vt:lpstr>Jihozápadní Asie</vt:lpstr>
      <vt:lpstr>Poloha</vt:lpstr>
      <vt:lpstr>Krajina</vt:lpstr>
      <vt:lpstr>Vybrané Státy jihozápadní Asie</vt:lpstr>
      <vt:lpstr>Turecko</vt:lpstr>
      <vt:lpstr>Izrael</vt:lpstr>
      <vt:lpstr>Kuvajt</vt:lpstr>
      <vt:lpstr>Zemědělství</vt:lpstr>
      <vt:lpstr>Další zajímavosti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OEM</cp:lastModifiedBy>
  <cp:revision>22</cp:revision>
  <dcterms:created xsi:type="dcterms:W3CDTF">2012-08-31T19:03:05Z</dcterms:created>
  <dcterms:modified xsi:type="dcterms:W3CDTF">2013-07-15T12:58:10Z</dcterms:modified>
</cp:coreProperties>
</file>