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9" r:id="rId4"/>
    <p:sldId id="260" r:id="rId5"/>
    <p:sldId id="261" r:id="rId6"/>
    <p:sldId id="269" r:id="rId7"/>
    <p:sldId id="263" r:id="rId8"/>
    <p:sldId id="274" r:id="rId9"/>
    <p:sldId id="275" r:id="rId10"/>
    <p:sldId id="276" r:id="rId11"/>
    <p:sldId id="273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417F4D0-F690-4BA2-8D31-C33F01C7FBD6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5C58196-4E3E-4710-BBCA-551235C976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lag_of_Maldives.svg" TargetMode="External"/><Relationship Id="rId2" Type="http://schemas.openxmlformats.org/officeDocument/2006/relationships/hyperlink" Target="http://cs.wikipedia.org/wiki/Soubor:South_Asia_(ed)update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95288" y="404813"/>
            <a:ext cx="8353425" cy="61198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5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z="2800" dirty="0" smtClean="0">
                <a:latin typeface="Times New Roman" pitchFamily="18" charset="0"/>
              </a:rPr>
              <a:t>Základní škola a Praktická škola</a:t>
            </a:r>
            <a:r>
              <a:rPr lang="cs-CZ" sz="2000" dirty="0" smtClean="0">
                <a:latin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</a:rPr>
              <a:t>Dvůr králové nad Labem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780036288"/>
              </p:ext>
            </p:extLst>
          </p:nvPr>
        </p:nvGraphicFramePr>
        <p:xfrm>
          <a:off x="457200" y="1600200"/>
          <a:ext cx="8218488" cy="2971800"/>
        </p:xfrm>
        <a:graphic>
          <a:graphicData uri="http://schemas.openxmlformats.org/drawingml/2006/table">
            <a:tbl>
              <a:tblPr/>
              <a:tblGrid>
                <a:gridCol w="4110038"/>
                <a:gridCol w="410845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EU-OPVK-CZ.1.07/1.4.00/21.1538:III/2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VY_32_INOVACE_06 - 13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 – ZEMĚPIS - NA II. STUPNI ZV-LMP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JIŽNÍ  ASIE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a  9.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Jiřina Sommerová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dne: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21.08.2012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2081" name="Obrázek 5" descr="Popis: MSMT_logolink_bez_vl_a_sloganu.a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1911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2" name="Obrázek 3" descr="Popis: MSMT_sloga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6237288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3" name="Rectangle 8"/>
          <p:cNvSpPr>
            <a:spLocks noChangeArrowheads="1"/>
          </p:cNvSpPr>
          <p:nvPr/>
        </p:nvSpPr>
        <p:spPr bwMode="auto">
          <a:xfrm>
            <a:off x="-269875" y="1219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200">
                <a:cs typeface="Times New Roman" pitchFamily="18" charset="0"/>
              </a:rPr>
              <a:t>  </a:t>
            </a:r>
            <a:endParaRPr lang="cs-CZ" sz="900"/>
          </a:p>
          <a:p>
            <a:pPr eaLnBrk="0" hangingPunct="0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13423039"/>
              </p:ext>
            </p:extLst>
          </p:nvPr>
        </p:nvGraphicFramePr>
        <p:xfrm>
          <a:off x="395288" y="1051197"/>
          <a:ext cx="8424862" cy="5618163"/>
        </p:xfrm>
        <a:graphic>
          <a:graphicData uri="http://schemas.openxmlformats.org/drawingml/2006/table">
            <a:tbl>
              <a:tblPr/>
              <a:tblGrid>
                <a:gridCol w="4211637"/>
                <a:gridCol w="4213225"/>
              </a:tblGrid>
              <a:tr h="175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má poskytnout základní informace o dané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Zvyšuje  motivaci žáka pomocí názorných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Podporuje aktivitu žáka a potřebu vyhledávat další informace.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1401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je možné použít pro  prezentaci  při výkladu učiva,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 procvičování, opakování, ale i  pro doplnění učiva při zameškané hodině.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by se měl  umět orientovat  na mapě a číst z ní.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Rozlišit zásadní přírodní a politické  znaky oblasti.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Uvědomit si zvláštnosti a kultury asijských národů.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711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582" marR="68582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Asie, poloostrov Přední Indie, Indický oceán,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Himaláj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Indus, Ganga, Indie, Nepál, Maledivy, rýže.</a:t>
                      </a: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17526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materiály  k výuce: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učebnice: MGR. FRANTIŠEK KORTUS, MGR. FRANTIŠEK TEPLÝ. Zeměpis svět. Praha: Parta, 2008, ISBN 978-80-7320-130-2.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politická a zeměpisná mapa Asie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Atlas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2" marR="68582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-18256"/>
            <a:ext cx="7239000" cy="1143000"/>
          </a:xfrm>
        </p:spPr>
        <p:txBody>
          <a:bodyPr/>
          <a:lstStyle/>
          <a:p>
            <a:r>
              <a:rPr lang="cs-CZ" dirty="0" smtClean="0"/>
              <a:t>Jižní Asie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62280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Přibližná mapa Jižní Asie</a:t>
            </a:r>
            <a:endParaRPr lang="cs-CZ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4264" y="1226572"/>
            <a:ext cx="7310184" cy="465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6936" y="-18256"/>
            <a:ext cx="8229600" cy="1143000"/>
          </a:xfrm>
        </p:spPr>
        <p:txBody>
          <a:bodyPr/>
          <a:lstStyle/>
          <a:p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95128" y="3429000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Rozkládá se na poloostrově Přední Indie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Obklopuje ji Indický oceán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Ohraničena: na západě Íránem</a:t>
            </a:r>
          </a:p>
          <a:p>
            <a:pPr lvl="4"/>
            <a:r>
              <a:rPr lang="cs-CZ" sz="2800" dirty="0" smtClean="0"/>
              <a:t>  na východě Barmou</a:t>
            </a:r>
          </a:p>
        </p:txBody>
      </p:sp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04664"/>
            <a:ext cx="3961492" cy="2520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šipka 6"/>
          <p:cNvCxnSpPr/>
          <p:nvPr/>
        </p:nvCxnSpPr>
        <p:spPr>
          <a:xfrm flipV="1">
            <a:off x="5508104" y="2132856"/>
            <a:ext cx="504056" cy="2376264"/>
          </a:xfrm>
          <a:prstGeom prst="straightConnector1">
            <a:avLst/>
          </a:prstGeom>
          <a:ln w="25400">
            <a:solidFill>
              <a:schemeClr val="accent5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Krajina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1196752"/>
            <a:ext cx="57606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Font typeface="Arial" pitchFamily="34" charset="0"/>
              <a:buChar char="•"/>
            </a:pPr>
            <a:r>
              <a:rPr lang="cs-CZ" sz="2800" dirty="0" smtClean="0"/>
              <a:t> Severní část území je hornatá (studené podnebí)</a:t>
            </a:r>
          </a:p>
          <a:p>
            <a:pPr algn="r">
              <a:buFont typeface="Arial" pitchFamily="34" charset="0"/>
              <a:buChar char="•"/>
            </a:pPr>
            <a:endParaRPr lang="cs-CZ" sz="2800" dirty="0" smtClean="0"/>
          </a:p>
          <a:p>
            <a:pPr algn="r">
              <a:buFont typeface="Arial" pitchFamily="34" charset="0"/>
              <a:buChar char="•"/>
            </a:pPr>
            <a:r>
              <a:rPr lang="cs-CZ" sz="2800" dirty="0" smtClean="0"/>
              <a:t> Ostatní části – teplé a tropické podnebí</a:t>
            </a:r>
          </a:p>
          <a:p>
            <a:pPr algn="r">
              <a:buFont typeface="Arial" pitchFamily="34" charset="0"/>
              <a:buChar char="•"/>
            </a:pPr>
            <a:endParaRPr lang="cs-CZ" sz="2800" dirty="0" smtClean="0"/>
          </a:p>
          <a:p>
            <a:pPr algn="r">
              <a:buFont typeface="Arial" pitchFamily="34" charset="0"/>
              <a:buChar char="•"/>
            </a:pPr>
            <a:r>
              <a:rPr lang="cs-CZ" sz="2800" dirty="0" smtClean="0"/>
              <a:t> Nejznámější pohoří: Hindúkuš, </a:t>
            </a:r>
            <a:r>
              <a:rPr lang="cs-CZ" sz="2800" dirty="0" err="1" smtClean="0"/>
              <a:t>Karákoram</a:t>
            </a:r>
            <a:endParaRPr lang="cs-CZ" sz="2800" dirty="0" smtClean="0"/>
          </a:p>
          <a:p>
            <a:pPr algn="r">
              <a:buFont typeface="Arial" pitchFamily="34" charset="0"/>
              <a:buChar char="•"/>
            </a:pPr>
            <a:endParaRPr lang="cs-CZ" sz="2800" dirty="0" smtClean="0"/>
          </a:p>
          <a:p>
            <a:pPr algn="r">
              <a:buFont typeface="Arial" pitchFamily="34" charset="0"/>
              <a:buChar char="•"/>
            </a:pPr>
            <a:r>
              <a:rPr lang="cs-CZ" sz="2800" dirty="0" smtClean="0"/>
              <a:t> Nejvyšší horstvo světa: </a:t>
            </a:r>
            <a:r>
              <a:rPr lang="cs-CZ" sz="2800" dirty="0" err="1" smtClean="0"/>
              <a:t>Himaláj</a:t>
            </a:r>
            <a:endParaRPr lang="cs-CZ" sz="2800" dirty="0" smtClean="0"/>
          </a:p>
          <a:p>
            <a:pPr algn="r">
              <a:buFont typeface="Arial" pitchFamily="34" charset="0"/>
              <a:buChar char="•"/>
            </a:pPr>
            <a:endParaRPr lang="cs-CZ" sz="2800" dirty="0" smtClean="0"/>
          </a:p>
          <a:p>
            <a:pPr algn="r">
              <a:buFont typeface="Arial" pitchFamily="34" charset="0"/>
              <a:buChar char="•"/>
            </a:pPr>
            <a:r>
              <a:rPr lang="cs-CZ" sz="2800" dirty="0" smtClean="0"/>
              <a:t> Řeky:  Indus, Ganga, Brahmaputra </a:t>
            </a:r>
          </a:p>
        </p:txBody>
      </p:sp>
      <p:pic>
        <p:nvPicPr>
          <p:cNvPr id="1026" name="Picture 2" descr="C:\Users\Administrator.doma-PC\AppData\Local\Microsoft\Windows\Temporary Internet Files\Content.IE5\5J0HGW57\MP9003998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680" y="1268760"/>
            <a:ext cx="2923208" cy="1948044"/>
          </a:xfrm>
          <a:prstGeom prst="rect">
            <a:avLst/>
          </a:prstGeom>
          <a:noFill/>
        </p:spPr>
      </p:pic>
      <p:pic>
        <p:nvPicPr>
          <p:cNvPr id="1027" name="Picture 3" descr="C:\Users\Administrator.doma-PC\AppData\Local\Microsoft\Windows\Temporary Internet Files\Content.IE5\USBDJ5XT\MP9004328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429000"/>
            <a:ext cx="2142744" cy="32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6936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Státy jižní Asie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187624" y="1556792"/>
            <a:ext cx="6894512" cy="4832092"/>
          </a:xfrm>
          <a:prstGeom prst="rect">
            <a:avLst/>
          </a:prstGeom>
        </p:spPr>
        <p:txBody>
          <a:bodyPr wrap="square" numCol="1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Jižní Asii tvoří tyto země a teritoria: 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Bangladéš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Britské </a:t>
            </a:r>
            <a:r>
              <a:rPr lang="cs-CZ" sz="2800" dirty="0" err="1" smtClean="0"/>
              <a:t>indickooceánské</a:t>
            </a:r>
            <a:r>
              <a:rPr lang="cs-CZ" sz="2800" dirty="0" smtClean="0"/>
              <a:t> území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Bhútán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Indie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Maledivy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Nepál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Pákistán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Srí Lanka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 </a:t>
            </a:r>
            <a:r>
              <a:rPr lang="cs-CZ" sz="2800" dirty="0" smtClean="0"/>
              <a:t>Afghánistán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284984"/>
            <a:ext cx="2636912" cy="175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6444208" y="500388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státu Maledivy</a:t>
            </a:r>
            <a:endParaRPr lang="cs-CZ" dirty="0"/>
          </a:p>
        </p:txBody>
      </p:sp>
      <p:pic>
        <p:nvPicPr>
          <p:cNvPr id="11" name="Picture 2" descr="C:\Users\Administrator.doma-PC\AppData\Local\Microsoft\Windows\Temporary Internet Files\Content.IE5\IIUWY0E4\MP9003627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221088"/>
            <a:ext cx="2574773" cy="171222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707904" y="59399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státu Indie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0952" y="-18256"/>
            <a:ext cx="8229600" cy="1143000"/>
          </a:xfrm>
        </p:spPr>
        <p:txBody>
          <a:bodyPr/>
          <a:lstStyle/>
          <a:p>
            <a:r>
              <a:rPr lang="cs-CZ" dirty="0" smtClean="0"/>
              <a:t>Indie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268760"/>
            <a:ext cx="655272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Největší země jižní Asie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Vyspělý průmysl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 Výroba např. aut, počítačů, vlastní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kosmický výzkum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Hlavní město - Dillí </a:t>
            </a:r>
          </a:p>
        </p:txBody>
      </p:sp>
      <p:pic>
        <p:nvPicPr>
          <p:cNvPr id="4098" name="Picture 2" descr="C:\Users\Administrator.doma-PC\AppData\Local\Microsoft\Windows\Temporary Internet Files\Content.IE5\USBDJ5XT\MP90018009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836712"/>
            <a:ext cx="3081536" cy="2023542"/>
          </a:xfrm>
          <a:prstGeom prst="rect">
            <a:avLst/>
          </a:prstGeom>
          <a:noFill/>
        </p:spPr>
      </p:pic>
      <p:pic>
        <p:nvPicPr>
          <p:cNvPr id="3" name="Picture 3" descr="C:\Users\Administrator.doma-PC\AppData\Local\Microsoft\Windows\Temporary Internet Files\Content.IE5\5J0HGW57\MP900403777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861048"/>
            <a:ext cx="3383403" cy="2254721"/>
          </a:xfrm>
          <a:prstGeom prst="rect">
            <a:avLst/>
          </a:prstGeom>
          <a:noFill/>
        </p:spPr>
      </p:pic>
      <p:pic>
        <p:nvPicPr>
          <p:cNvPr id="5" name="Picture 4" descr="C:\Users\Administrator.doma-PC\AppData\Local\Microsoft\Windows\Temporary Internet Files\Content.IE5\HSPBNFFB\MP9004328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4941168"/>
            <a:ext cx="2441062" cy="162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97768"/>
            <a:ext cx="8229600" cy="1143000"/>
          </a:xfrm>
        </p:spPr>
        <p:txBody>
          <a:bodyPr/>
          <a:lstStyle/>
          <a:p>
            <a:r>
              <a:rPr lang="cs-CZ" dirty="0" smtClean="0"/>
              <a:t>Indie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412776"/>
            <a:ext cx="48965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Dříve – britská kolonie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Britské zvyky zachovány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dodnes – levostranný provoz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Pravlast Romů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Přírodní a kulturní památky: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posvátné gháty</a:t>
            </a:r>
          </a:p>
          <a:p>
            <a:pPr lvl="1"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800" dirty="0" err="1" smtClean="0"/>
              <a:t>Tádž</a:t>
            </a:r>
            <a:r>
              <a:rPr lang="cs-CZ" sz="2800" dirty="0" smtClean="0"/>
              <a:t> </a:t>
            </a:r>
            <a:r>
              <a:rPr lang="cs-CZ" sz="2800" dirty="0" err="1" smtClean="0"/>
              <a:t>Mahal</a:t>
            </a:r>
            <a:endParaRPr lang="cs-CZ" sz="2800" dirty="0" smtClean="0"/>
          </a:p>
        </p:txBody>
      </p:sp>
      <p:pic>
        <p:nvPicPr>
          <p:cNvPr id="2050" name="Picture 2" descr="C:\Users\Administrator.doma-PC\AppData\Local\Microsoft\Windows\Temporary Internet Files\Content.IE5\USBDJ5XT\MP9001793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437112"/>
            <a:ext cx="3009528" cy="1976257"/>
          </a:xfrm>
          <a:prstGeom prst="rect">
            <a:avLst/>
          </a:prstGeom>
          <a:noFill/>
        </p:spPr>
      </p:pic>
      <p:pic>
        <p:nvPicPr>
          <p:cNvPr id="2051" name="Picture 3" descr="C:\Users\Administrator.doma-PC\AppData\Local\Microsoft\Windows\Temporary Internet Files\Content.IE5\301ZQB62\MP9001800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60648"/>
            <a:ext cx="2925369" cy="1920992"/>
          </a:xfrm>
          <a:prstGeom prst="rect">
            <a:avLst/>
          </a:prstGeom>
          <a:noFill/>
        </p:spPr>
      </p:pic>
      <p:pic>
        <p:nvPicPr>
          <p:cNvPr id="2052" name="Picture 4" descr="C:\Users\Administrator.doma-PC\AppData\Local\Microsoft\Windows\Temporary Internet Files\Content.IE5\5J0HGW57\MP9004330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564904"/>
            <a:ext cx="2408312" cy="16445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5152616" cy="4800600"/>
          </a:xfrm>
        </p:spPr>
        <p:txBody>
          <a:bodyPr>
            <a:normAutofit/>
          </a:bodyPr>
          <a:lstStyle/>
          <a:p>
            <a:r>
              <a:rPr lang="cs-CZ" dirty="0" smtClean="0"/>
              <a:t>Leží v nejvyšším pohoří světa – </a:t>
            </a:r>
            <a:r>
              <a:rPr lang="cs-CZ" dirty="0" err="1" smtClean="0"/>
              <a:t>Himaláj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nejchudší obyvatelé </a:t>
            </a:r>
            <a:r>
              <a:rPr lang="cs-CZ" dirty="0" smtClean="0"/>
              <a:t>               na</a:t>
            </a:r>
            <a:r>
              <a:rPr lang="cs-CZ" dirty="0" smtClean="0"/>
              <a:t> </a:t>
            </a:r>
            <a:r>
              <a:rPr lang="cs-CZ" dirty="0" smtClean="0"/>
              <a:t>světě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Zemědělství, nosiči nákladů turistických výprav</a:t>
            </a:r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03648" y="3510136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3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74" name="Picture 2" descr="C:\Users\Administrator.doma-PC\AppData\Local\Microsoft\Windows\Temporary Internet Files\Content.IE5\IIUWY0E4\MC9001955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5044" y="476672"/>
            <a:ext cx="1769364" cy="1822399"/>
          </a:xfrm>
          <a:prstGeom prst="rect">
            <a:avLst/>
          </a:prstGeom>
          <a:noFill/>
        </p:spPr>
      </p:pic>
      <p:pic>
        <p:nvPicPr>
          <p:cNvPr id="3075" name="Picture 3" descr="C:\Users\Administrator.doma-PC\AppData\Local\Microsoft\Windows\Temporary Internet Files\Content.IE5\USBDJ5XT\MC9001955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492896"/>
            <a:ext cx="2843172" cy="1911078"/>
          </a:xfrm>
          <a:prstGeom prst="rect">
            <a:avLst/>
          </a:prstGeom>
          <a:noFill/>
        </p:spPr>
      </p:pic>
      <p:pic>
        <p:nvPicPr>
          <p:cNvPr id="3076" name="Picture 4" descr="C:\Users\Administrator.doma-PC\AppData\Local\Microsoft\Windows\Temporary Internet Files\Content.IE5\N3HLMOSG\MC9001955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66025" y="4758498"/>
            <a:ext cx="1822399" cy="15508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Maledivy – 19 korálových ostrovů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32568"/>
            <a:ext cx="2304256" cy="5202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356990"/>
            <a:ext cx="3425649" cy="5127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1836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8376" y="44624"/>
            <a:ext cx="7498080" cy="1143000"/>
          </a:xfrm>
        </p:spPr>
        <p:txBody>
          <a:bodyPr/>
          <a:lstStyle/>
          <a:p>
            <a:r>
              <a:rPr lang="cs-CZ" dirty="0" smtClean="0"/>
              <a:t>Obyvatelstvo Jižní Asie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4360" y="1196752"/>
            <a:ext cx="5553864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Husté zalidnění</a:t>
            </a:r>
          </a:p>
          <a:p>
            <a:endParaRPr lang="cs-CZ" dirty="0" smtClean="0"/>
          </a:p>
          <a:p>
            <a:r>
              <a:rPr lang="cs-CZ" dirty="0" smtClean="0"/>
              <a:t>Nejvíce obyvatel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v nížinách a na pobřeží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Většina obyvatel žije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ve </a:t>
            </a:r>
            <a:r>
              <a:rPr lang="cs-CZ" dirty="0" smtClean="0"/>
              <a:t>vesnicích</a:t>
            </a:r>
          </a:p>
          <a:p>
            <a:endParaRPr lang="cs-CZ" dirty="0" smtClean="0"/>
          </a:p>
          <a:p>
            <a:r>
              <a:rPr lang="cs-CZ" dirty="0" smtClean="0"/>
              <a:t>Snaha o přestěhování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r>
              <a:rPr lang="cs-CZ" dirty="0" smtClean="0"/>
              <a:t>do </a:t>
            </a:r>
            <a:r>
              <a:rPr lang="cs-CZ" dirty="0" smtClean="0"/>
              <a:t>měst – chudinské čtvrti</a:t>
            </a:r>
            <a:endParaRPr lang="cs-CZ" dirty="0"/>
          </a:p>
        </p:txBody>
      </p:sp>
      <p:pic>
        <p:nvPicPr>
          <p:cNvPr id="1026" name="Picture 2" descr="C:\Users\Administrator.doma-PC\AppData\Local\Microsoft\Windows\Temporary Internet Files\Content.IE5\N3HLMOSG\MP9004004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068960"/>
            <a:ext cx="2322289" cy="3538726"/>
          </a:xfrm>
          <a:prstGeom prst="rect">
            <a:avLst/>
          </a:prstGeom>
          <a:noFill/>
        </p:spPr>
      </p:pic>
      <p:pic>
        <p:nvPicPr>
          <p:cNvPr id="1027" name="Picture 3" descr="C:\Users\Administrator.doma-PC\AppData\Local\Microsoft\Windows\Temporary Internet Files\Content.IE5\HSPBNFFB\MP9002277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908720"/>
            <a:ext cx="2908920" cy="1934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38944" y="260648"/>
            <a:ext cx="8229600" cy="1143000"/>
          </a:xfrm>
        </p:spPr>
        <p:txBody>
          <a:bodyPr/>
          <a:lstStyle/>
          <a:p>
            <a:r>
              <a:rPr lang="cs-CZ" b="1" dirty="0" smtClean="0"/>
              <a:t>Zemědělství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556792"/>
            <a:ext cx="7740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Nejvýznamnější plodina – rýže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Kukuřice, proso, čočka, fazole, hrách, palma kokosová, čajovník, bavlník, kaučukovník, jutovník a tabák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</p:txBody>
      </p:sp>
      <p:pic>
        <p:nvPicPr>
          <p:cNvPr id="5122" name="Picture 2" descr="C:\Users\Administrator.doma-PC\AppData\Local\Microsoft\Windows\Temporary Internet Files\Content.IE5\1TEFKMKO\MC9002344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933056"/>
            <a:ext cx="2228661" cy="1920844"/>
          </a:xfrm>
          <a:prstGeom prst="rect">
            <a:avLst/>
          </a:prstGeom>
          <a:noFill/>
        </p:spPr>
      </p:pic>
      <p:pic>
        <p:nvPicPr>
          <p:cNvPr id="5123" name="Picture 3" descr="C:\Users\Administrator.doma-PC\AppData\Local\Microsoft\Windows\Temporary Internet Files\Content.IE5\301ZQB62\MP9004037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188640"/>
            <a:ext cx="1569209" cy="2352664"/>
          </a:xfrm>
          <a:prstGeom prst="rect">
            <a:avLst/>
          </a:prstGeom>
          <a:noFill/>
        </p:spPr>
      </p:pic>
      <p:pic>
        <p:nvPicPr>
          <p:cNvPr id="5124" name="Picture 4" descr="C:\Users\Administrator.doma-PC\AppData\Local\Microsoft\Windows\Temporary Internet Files\Content.IE5\5J0HGW57\MC9002122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429000"/>
            <a:ext cx="2603488" cy="1663050"/>
          </a:xfrm>
          <a:prstGeom prst="rect">
            <a:avLst/>
          </a:prstGeom>
          <a:noFill/>
        </p:spPr>
      </p:pic>
      <p:pic>
        <p:nvPicPr>
          <p:cNvPr id="5125" name="Picture 5" descr="C:\Users\Administrator.doma-PC\AppData\Local\Microsoft\Windows\Temporary Internet Files\Content.IE5\IIUWY0E4\MC90044054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5029200"/>
            <a:ext cx="1336675" cy="1828800"/>
          </a:xfrm>
          <a:prstGeom prst="rect">
            <a:avLst/>
          </a:prstGeom>
          <a:noFill/>
        </p:spPr>
      </p:pic>
      <p:pic>
        <p:nvPicPr>
          <p:cNvPr id="5126" name="Picture 6" descr="C:\Users\Administrator.doma-PC\AppData\Local\Microsoft\Windows\Temporary Internet Files\Content.IE5\USBDJ5XT\MP90043298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3573016"/>
            <a:ext cx="1944352" cy="2912368"/>
          </a:xfrm>
          <a:prstGeom prst="rect">
            <a:avLst/>
          </a:prstGeom>
          <a:noFill/>
        </p:spPr>
      </p:pic>
      <p:pic>
        <p:nvPicPr>
          <p:cNvPr id="5127" name="Picture 7" descr="C:\Users\Administrator.doma-PC\AppData\Local\Microsoft\Windows\Temporary Internet Files\Content.IE5\WA84OZCL\MC90043510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4725144"/>
            <a:ext cx="2072878" cy="15081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8229600" cy="1143000"/>
          </a:xfrm>
        </p:spPr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268760"/>
            <a:ext cx="7498080" cy="4800600"/>
          </a:xfrm>
        </p:spPr>
        <p:txBody>
          <a:bodyPr/>
          <a:lstStyle/>
          <a:p>
            <a:r>
              <a:rPr lang="cs-CZ" dirty="0" smtClean="0"/>
              <a:t> Na jakém poloostrově se jižní Asie  </a:t>
            </a:r>
          </a:p>
          <a:p>
            <a:pPr marL="82296" indent="0">
              <a:buNone/>
            </a:pPr>
            <a:r>
              <a:rPr lang="cs-CZ" dirty="0"/>
              <a:t> </a:t>
            </a:r>
            <a:r>
              <a:rPr lang="cs-CZ" dirty="0" smtClean="0"/>
              <a:t>  rozkládá?</a:t>
            </a:r>
          </a:p>
          <a:p>
            <a:r>
              <a:rPr lang="cs-CZ" dirty="0" smtClean="0"/>
              <a:t> Jaké státy jižní Asie znáš?</a:t>
            </a:r>
          </a:p>
          <a:p>
            <a:r>
              <a:rPr lang="cs-CZ" dirty="0" smtClean="0"/>
              <a:t> Jaké barvy má vlajka státu Maledivy?</a:t>
            </a:r>
          </a:p>
          <a:p>
            <a:r>
              <a:rPr lang="cs-CZ" dirty="0" smtClean="0"/>
              <a:t> Co se nejvíce pěstuje v jižní Asii?</a:t>
            </a:r>
          </a:p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3284984"/>
            <a:ext cx="194421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250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60648"/>
            <a:ext cx="8229600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4955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(Jižní Asie) THEGREYANOMALY.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3.9.2012]. Dostupný na WWW: </a:t>
            </a:r>
            <a:r>
              <a:rPr lang="cs-CZ" sz="1200" dirty="0" smtClean="0">
                <a:hlinkClick r:id="rId2"/>
              </a:rPr>
              <a:t>http://cs.wikipedia.org/wiki/Soubor:South_Asia_%28ed%29update.PNG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(vlajka státu Maledivy) NEUVEDENO.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6.9.2012]. Dostupný na WWW: </a:t>
            </a:r>
            <a:r>
              <a:rPr lang="cs-CZ" sz="1200" dirty="0" smtClean="0">
                <a:hlinkClick r:id="rId3"/>
              </a:rPr>
              <a:t>http://cs.wikipedia.org/wiki/</a:t>
            </a:r>
            <a:r>
              <a:rPr lang="cs-CZ" sz="1200" dirty="0" err="1" smtClean="0">
                <a:hlinkClick r:id="rId3"/>
              </a:rPr>
              <a:t>Soubor:Flag_of_Maldives.svg</a:t>
            </a:r>
            <a:r>
              <a:rPr lang="cs-CZ" sz="1200" dirty="0" smtClean="0"/>
              <a:t>.</a:t>
            </a:r>
          </a:p>
          <a:p>
            <a:r>
              <a:rPr lang="cs-CZ" sz="1200" dirty="0"/>
              <a:t>Ostatní obrázky v prezentaci jsou použité z  Klipartu Microsoft Office</a:t>
            </a:r>
          </a:p>
          <a:p>
            <a:pPr marL="82296" indent="0"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262</TotalTime>
  <Words>543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Základní škola a Praktická škola Dvůr králové nad Labem</vt:lpstr>
      <vt:lpstr>Snímek 2</vt:lpstr>
      <vt:lpstr>Jižní Asie</vt:lpstr>
      <vt:lpstr>Poloha</vt:lpstr>
      <vt:lpstr>Krajina</vt:lpstr>
      <vt:lpstr>Státy jižní Asie</vt:lpstr>
      <vt:lpstr>Indie</vt:lpstr>
      <vt:lpstr>Indie</vt:lpstr>
      <vt:lpstr>Nepál</vt:lpstr>
      <vt:lpstr>Maledivy – 19 korálových ostrovů</vt:lpstr>
      <vt:lpstr>Obyvatelstvo Jižní Asie</vt:lpstr>
      <vt:lpstr>Zemědělství</vt:lpstr>
      <vt:lpstr>Závěrečné opakování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Praktická škola Dvůr králové nad Labem</dc:title>
  <dc:creator>Administrator</dc:creator>
  <cp:lastModifiedBy>Dum</cp:lastModifiedBy>
  <cp:revision>28</cp:revision>
  <dcterms:created xsi:type="dcterms:W3CDTF">2012-08-31T19:03:05Z</dcterms:created>
  <dcterms:modified xsi:type="dcterms:W3CDTF">2013-07-15T14:24:44Z</dcterms:modified>
</cp:coreProperties>
</file>