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9" r:id="rId6"/>
    <p:sldId id="284" r:id="rId7"/>
    <p:sldId id="286" r:id="rId8"/>
    <p:sldId id="281" r:id="rId9"/>
    <p:sldId id="282" r:id="rId10"/>
    <p:sldId id="283" r:id="rId11"/>
    <p:sldId id="287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060F9-789A-4298-B67E-AF1C26F80AB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CF5D8-B16E-49C2-B39D-AE5F00F28B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562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CCF5D8-B16E-49C2-B39D-AE5F00F28BE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81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beria-FederalSubjects.png" TargetMode="External"/><Relationship Id="rId2" Type="http://schemas.openxmlformats.org/officeDocument/2006/relationships/hyperlink" Target="http://cs.wikipedia.org/wiki/Soubor:North_Asia_(orthographic_projection)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Russland_topo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288" y="404813"/>
            <a:ext cx="8353425" cy="6119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5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2800" dirty="0" smtClean="0">
                <a:latin typeface="Times New Roman" pitchFamily="18" charset="0"/>
              </a:rPr>
              <a:t>Základní škola a Praktická škola</a:t>
            </a:r>
            <a:r>
              <a:rPr lang="cs-CZ" sz="2000" dirty="0" smtClean="0">
                <a:latin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4799728"/>
              </p:ext>
            </p:extLst>
          </p:nvPr>
        </p:nvGraphicFramePr>
        <p:xfrm>
          <a:off x="457200" y="1600200"/>
          <a:ext cx="8218488" cy="2971800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- 15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– ZEMĚPIS - NA II. STUPNI ZV-LMP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SEVERNÍ  ASIE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FRIKA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a  9.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21.08.2012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2081" name="Obrázek 5" descr="Popis: MSMT_logolink_bez_vl_a_sloganu.a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2" name="Obrázek 3" descr="Popis: 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3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>
                <a:cs typeface="Times New Roman" pitchFamily="18" charset="0"/>
              </a:rPr>
              <a:t>  </a:t>
            </a:r>
            <a:endParaRPr lang="cs-CZ" sz="900"/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5422490"/>
              </p:ext>
            </p:extLst>
          </p:nvPr>
        </p:nvGraphicFramePr>
        <p:xfrm>
          <a:off x="395288" y="548680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má poskytnout základní informace o dané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Zvyšuje  motivaci žáka pomocí názorných obrázků.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potřebu vyhledávat další informace.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procvičování, opakování, ale i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se měl  umět orientovat  na mapě a číst z ní.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Rozlišit zásadní přírodní a politické  znaky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Uvědomit si zvláštnosti a kultury asijských národů.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Severní Asie,  Rusko, Sibiř, Dálný  východ, Moskva, Jenisej, Ob, tajga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tundra.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učebnice: MGR. FRANTIŠEK KORTUS, MGR. FRANTIŠEK TEPLÝ. Zeměpis svět. Praha: Parta, 2008, ISBN 978-80-7320-130-2.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politická a zeměpisná mapa Asie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Atlas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512" y="-27384"/>
            <a:ext cx="9865096" cy="114300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Severní Asie – Rusko, Sibiř a Dálný východ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637203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Mapa  Severní  Asie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070570"/>
            <a:ext cx="5238750" cy="523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116632"/>
            <a:ext cx="9036496" cy="1368152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Poloha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834946"/>
            <a:ext cx="561662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Severní Asie = asijská část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Ruska 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Sibiř = území mezi pohořím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Ural a </a:t>
            </a:r>
            <a:r>
              <a:rPr lang="cs-CZ" sz="2800" dirty="0" err="1" smtClean="0">
                <a:solidFill>
                  <a:schemeClr val="bg1"/>
                </a:solidFill>
              </a:rPr>
              <a:t>Verchojanským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pohořím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Dálný východ = území mezi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  <a:r>
              <a:rPr lang="cs-CZ" sz="2800" dirty="0" err="1" smtClean="0">
                <a:solidFill>
                  <a:schemeClr val="bg1"/>
                </a:solidFill>
              </a:rPr>
              <a:t>Verchojanským</a:t>
            </a:r>
            <a:r>
              <a:rPr lang="cs-CZ" sz="2800" dirty="0" smtClean="0">
                <a:solidFill>
                  <a:schemeClr val="bg1"/>
                </a:solidFill>
              </a:rPr>
              <a:t> pohořím a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Tichým oceánem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41058" y="1457698"/>
            <a:ext cx="2979414" cy="2979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25760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Rusko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5800" y="1436578"/>
            <a:ext cx="5526360" cy="5016758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Největší stát světa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Zahrnuje značnou část východní Evropy a téměř celou severní Asii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Devátá nejlidnatější země na světě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Hlavní město - Moskva</a:t>
            </a:r>
          </a:p>
        </p:txBody>
      </p:sp>
      <p:pic>
        <p:nvPicPr>
          <p:cNvPr id="1026" name="Picture 2" descr="C:\Users\Administrator.doma-PC\AppData\Local\Microsoft\Windows\Temporary Internet Files\Content.IE5\1TEFKMKO\MP9003628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32656"/>
            <a:ext cx="2368860" cy="1579240"/>
          </a:xfrm>
          <a:prstGeom prst="rect">
            <a:avLst/>
          </a:prstGeom>
          <a:noFill/>
        </p:spPr>
      </p:pic>
      <p:pic>
        <p:nvPicPr>
          <p:cNvPr id="1028" name="Picture 4" descr="C:\Users\Administrator.doma-PC\AppData\Local\Microsoft\Windows\Temporary Internet Files\Content.IE5\USBDJ5XT\MP9004341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636912"/>
            <a:ext cx="2865512" cy="1907953"/>
          </a:xfrm>
          <a:prstGeom prst="rect">
            <a:avLst/>
          </a:prstGeom>
          <a:noFill/>
        </p:spPr>
      </p:pic>
      <p:pic>
        <p:nvPicPr>
          <p:cNvPr id="1029" name="Picture 5" descr="C:\Users\Administrator.doma-PC\AppData\Local\Microsoft\Windows\Temporary Internet Files\Content.IE5\N3HLMOSG\MP90042431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797152"/>
            <a:ext cx="2396040" cy="19168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25760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Rusko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768" y="2348880"/>
            <a:ext cx="8478688" cy="4031873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Největší zásoby přírodních zdrojů –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nerostné suroviny, ropa, zemní plyn,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dřevo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Obklopují ho  - Severní ledový, Tichý a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Atlantický oceán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Největší řeka – Jenisej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Nejdelší řeka - Ob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88640"/>
            <a:ext cx="3947814" cy="20627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Administrator.doma-PC\AppData\Local\Microsoft\Windows\Temporary Internet Files\Content.IE5\N3HLMOSG\MP900433728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509120"/>
            <a:ext cx="2990648" cy="19065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25760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Moskva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102092"/>
            <a:ext cx="8478688" cy="5016758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Jedno z největších měst v Evropě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Mnoho významných památek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32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32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32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Světové kulturní dědictví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UNESCO – Kreml, Rudé náměstí</a:t>
            </a:r>
          </a:p>
        </p:txBody>
      </p:sp>
      <p:pic>
        <p:nvPicPr>
          <p:cNvPr id="3077" name="Picture 5" descr="C:\Users\Administrator.doma-PC\AppData\Local\Microsoft\Windows\Temporary Internet Files\Content.IE5\IIUWY0E4\MP9004243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231137"/>
            <a:ext cx="4139618" cy="2758667"/>
          </a:xfrm>
          <a:prstGeom prst="rect">
            <a:avLst/>
          </a:prstGeom>
          <a:noFill/>
        </p:spPr>
      </p:pic>
      <p:pic>
        <p:nvPicPr>
          <p:cNvPr id="10" name="Picture 3" descr="C:\Users\Administrator.doma-PC\AppData\Local\Microsoft\Windows\Temporary Internet Files\Content.IE5\USBDJ5XT\MP9004243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164288" y="2203803"/>
            <a:ext cx="1814711" cy="2786002"/>
          </a:xfrm>
          <a:prstGeom prst="rect">
            <a:avLst/>
          </a:prstGeom>
          <a:noFill/>
        </p:spPr>
      </p:pic>
      <p:pic>
        <p:nvPicPr>
          <p:cNvPr id="3078" name="Picture 6" descr="C:\Users\Administrator.doma-PC\AppData\Local\Microsoft\Windows\Temporary Internet Files\Content.IE5\USBDJ5XT\MP9004337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350" y="2231137"/>
            <a:ext cx="1841411" cy="27586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8824" y="53752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Sibiř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1484783"/>
            <a:ext cx="568863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Silné kontinentální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podnebí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Velké nerostné bohatství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Velmi málo osídlená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Většina území – tajga,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tundra, mokřady</a:t>
            </a:r>
            <a:endParaRPr lang="cs-CZ" sz="32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548680"/>
            <a:ext cx="3186311" cy="2419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Administrator.doma-PC\AppData\Local\Microsoft\Windows\Temporary Internet Files\Content.IE5\1TEFKMKO\MP90042515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005064"/>
            <a:ext cx="3275856" cy="21779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8824" y="53752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Sibiř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340768"/>
            <a:ext cx="568863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Převážně hornatá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Na západě území –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Západosibiřská rovina a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Středosibiřská plošina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Řeky – Ob, Jenisej, Lena</a:t>
            </a:r>
          </a:p>
          <a:p>
            <a:pPr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Nejvyšší hora – </a:t>
            </a:r>
            <a:r>
              <a:rPr lang="cs-CZ" sz="3200" dirty="0" err="1" smtClean="0">
                <a:solidFill>
                  <a:schemeClr val="bg1"/>
                </a:solidFill>
              </a:rPr>
              <a:t>Bělucha</a:t>
            </a: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</p:txBody>
      </p:sp>
      <p:pic>
        <p:nvPicPr>
          <p:cNvPr id="3074" name="Picture 2" descr="C:\Users\Administrator.doma-PC\AppData\Local\Microsoft\Windows\Temporary Internet Files\Content.IE5\5J0HGW57\MC9001948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390336"/>
            <a:ext cx="2223316" cy="2990992"/>
          </a:xfrm>
          <a:prstGeom prst="rect">
            <a:avLst/>
          </a:prstGeom>
          <a:noFill/>
        </p:spPr>
      </p:pic>
      <p:pic>
        <p:nvPicPr>
          <p:cNvPr id="3075" name="Picture 3" descr="C:\Users\Administrator.doma-PC\AppData\Local\Microsoft\Windows\Temporary Internet Files\Content.IE5\N3HLMOSG\MC9004262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764704"/>
            <a:ext cx="3057562" cy="20541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25760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Sibiř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196752"/>
            <a:ext cx="561662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V zimě dosahují teploty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až – 60 °C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Obyvatelé – přistěhovalí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Rusové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Další obyvatelé - </a:t>
            </a:r>
            <a:r>
              <a:rPr lang="cs-CZ" sz="2800" dirty="0" err="1" smtClean="0">
                <a:solidFill>
                  <a:schemeClr val="bg1"/>
                </a:solidFill>
              </a:rPr>
              <a:t>Burjati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Čukčové, </a:t>
            </a:r>
            <a:r>
              <a:rPr lang="cs-CZ" sz="2800" dirty="0" err="1" smtClean="0">
                <a:solidFill>
                  <a:schemeClr val="bg1"/>
                </a:solidFill>
              </a:rPr>
              <a:t>Evenové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</a:rPr>
              <a:t>Evenkové</a:t>
            </a: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Živí se převážně lovem,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rybolovem, chovem sobů</a:t>
            </a:r>
          </a:p>
        </p:txBody>
      </p:sp>
      <p:pic>
        <p:nvPicPr>
          <p:cNvPr id="4098" name="Picture 2" descr="C:\Users\Administrator.doma-PC\AppData\Local\Microsoft\Windows\Temporary Internet Files\Content.IE5\301ZQB62\MP9004341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332656"/>
            <a:ext cx="1656184" cy="2481174"/>
          </a:xfrm>
          <a:prstGeom prst="rect">
            <a:avLst/>
          </a:prstGeom>
          <a:noFill/>
        </p:spPr>
      </p:pic>
      <p:pic>
        <p:nvPicPr>
          <p:cNvPr id="4100" name="Picture 4" descr="C:\Users\Administrator.doma-PC\AppData\Local\Microsoft\Windows\Temporary Internet Files\Content.IE5\5J0HGW57\MC9000900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9580" y="2948533"/>
            <a:ext cx="2604380" cy="2067208"/>
          </a:xfrm>
          <a:prstGeom prst="rect">
            <a:avLst/>
          </a:prstGeom>
          <a:noFill/>
        </p:spPr>
      </p:pic>
      <p:pic>
        <p:nvPicPr>
          <p:cNvPr id="4101" name="Picture 5" descr="C:\Users\Administrator.doma-PC\AppData\Local\Microsoft\Windows\Temporary Internet Files\Content.IE5\IIUWY0E4\MP9004278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5085184"/>
            <a:ext cx="2339752" cy="15555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Dálný východ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Jezero Bajkal:</a:t>
            </a:r>
          </a:p>
          <a:p>
            <a:r>
              <a:rPr lang="cs-CZ" dirty="0" smtClean="0"/>
              <a:t>- nejhlubší jezero</a:t>
            </a:r>
          </a:p>
          <a:p>
            <a:r>
              <a:rPr lang="cs-CZ" dirty="0" smtClean="0"/>
              <a:t>- největší zásobárna sladké vody na světě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Pobřeží jezera Bajkal</a:t>
            </a:r>
            <a:endParaRPr lang="cs-CZ" dirty="0"/>
          </a:p>
        </p:txBody>
      </p:sp>
      <p:pic>
        <p:nvPicPr>
          <p:cNvPr id="1028" name="Picture 4" descr="C:\Users\OEM\AppData\Local\Microsoft\Windows\Temporary Internet Files\Content.IE5\JDUZUL30\MP9004337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37899"/>
            <a:ext cx="5136769" cy="3274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6887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512" y="197768"/>
            <a:ext cx="8229600" cy="114300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Závěrečné opakování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7498080" cy="4800600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bg1"/>
                </a:solidFill>
              </a:rPr>
              <a:t> Jaké oceány obklopují severní Asii?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bg1"/>
                </a:solidFill>
              </a:rPr>
              <a:t> Jaká je nejdelší řeka Ruska?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Jak se jmenuje nejhlubší jezero na </a:t>
            </a:r>
          </a:p>
          <a:p>
            <a:pPr marL="64008" indent="0">
              <a:buClrTx/>
              <a:buNone/>
            </a:pPr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mtClean="0">
                <a:solidFill>
                  <a:schemeClr val="bg1"/>
                </a:solidFill>
              </a:rPr>
              <a:t>    světě?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bg1"/>
                </a:solidFill>
              </a:rPr>
              <a:t> Jakých teplot pod nulou se v zimě  </a:t>
            </a:r>
          </a:p>
          <a:p>
            <a:pPr marL="64008" indent="0">
              <a:buClrTx/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na Sibiři dosahuje?</a:t>
            </a:r>
          </a:p>
          <a:p>
            <a:pPr marL="64008" indent="0">
              <a:buClrTx/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ClrTx/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4484727"/>
            <a:ext cx="1944216" cy="24006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15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15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97768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ZDROJE: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820472" cy="5410200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bg1"/>
                </a:solidFill>
              </a:rPr>
              <a:t>(mapa severní Asie) KEEPSCASES. </a:t>
            </a:r>
            <a:r>
              <a:rPr lang="cs-CZ" sz="1200" i="1" dirty="0" err="1" smtClean="0">
                <a:solidFill>
                  <a:schemeClr val="bg1"/>
                </a:solidFill>
              </a:rPr>
              <a:t>wikipedia.org</a:t>
            </a:r>
            <a:r>
              <a:rPr lang="cs-CZ" sz="1200" dirty="0" smtClean="0">
                <a:solidFill>
                  <a:schemeClr val="bg1"/>
                </a:solidFill>
              </a:rPr>
              <a:t> [online]. [cit. 13.9.2012]. Dostupný na WWW: </a:t>
            </a:r>
            <a:r>
              <a:rPr lang="cs-CZ" sz="1200" dirty="0" smtClean="0">
                <a:solidFill>
                  <a:schemeClr val="bg1"/>
                </a:solidFill>
                <a:hlinkClick r:id="rId2"/>
              </a:rPr>
              <a:t>http://cs.wikipedia.org/wiki/Soubor:North_Asia_%28orthographic_projection%29.svg</a:t>
            </a:r>
            <a:r>
              <a:rPr lang="cs-CZ" sz="1200" dirty="0" smtClean="0">
                <a:solidFill>
                  <a:schemeClr val="bg1"/>
                </a:solidFill>
              </a:rPr>
              <a:t>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bg1"/>
                </a:solidFill>
              </a:rPr>
              <a:t>(mapa Sibiře) (TALK). </a:t>
            </a:r>
            <a:r>
              <a:rPr lang="cs-CZ" sz="1200" i="1" dirty="0" err="1" smtClean="0">
                <a:solidFill>
                  <a:schemeClr val="bg1"/>
                </a:solidFill>
              </a:rPr>
              <a:t>wikipedia.org</a:t>
            </a:r>
            <a:r>
              <a:rPr lang="cs-CZ" sz="1200" dirty="0" smtClean="0">
                <a:solidFill>
                  <a:schemeClr val="bg1"/>
                </a:solidFill>
              </a:rPr>
              <a:t> [online]. [cit. 13.9.2012]. Dostupný na WWW: </a:t>
            </a:r>
            <a:r>
              <a:rPr lang="cs-CZ" sz="1200" dirty="0" smtClean="0">
                <a:solidFill>
                  <a:schemeClr val="bg1"/>
                </a:solidFill>
                <a:hlinkClick r:id="rId3"/>
              </a:rPr>
              <a:t>http://cs.wikipedia.org/wiki/</a:t>
            </a:r>
            <a:r>
              <a:rPr lang="cs-CZ" sz="1200" dirty="0" err="1" smtClean="0">
                <a:solidFill>
                  <a:schemeClr val="bg1"/>
                </a:solidFill>
                <a:hlinkClick r:id="rId3"/>
              </a:rPr>
              <a:t>Soubor:Siberia-FederalSubjects.png</a:t>
            </a:r>
            <a:r>
              <a:rPr lang="cs-CZ" sz="1200" dirty="0" smtClean="0">
                <a:solidFill>
                  <a:schemeClr val="bg1"/>
                </a:solidFill>
              </a:rPr>
              <a:t>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1200" dirty="0">
                <a:solidFill>
                  <a:schemeClr val="bg1"/>
                </a:solidFill>
              </a:rPr>
              <a:t>(Fyzická mapa Ruska) CAPTAIN BLOOD. wikipedia.org [online]. [cit. 14.9.2012]. Dostupný na WWW: </a:t>
            </a:r>
            <a:r>
              <a:rPr lang="cs-CZ" sz="1200" dirty="0" smtClean="0">
                <a:solidFill>
                  <a:schemeClr val="bg1"/>
                </a:solidFill>
                <a:hlinkClick r:id="rId4"/>
              </a:rPr>
              <a:t>http</a:t>
            </a:r>
            <a:r>
              <a:rPr lang="cs-CZ" sz="1200" dirty="0">
                <a:solidFill>
                  <a:schemeClr val="bg1"/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schemeClr val="bg1"/>
                </a:solidFill>
                <a:hlinkClick r:id="rId4"/>
              </a:rPr>
              <a:t>cs.wikipedia.org/wiki/</a:t>
            </a:r>
            <a:r>
              <a:rPr lang="cs-CZ" sz="1200" dirty="0" err="1" smtClean="0">
                <a:solidFill>
                  <a:schemeClr val="bg1"/>
                </a:solidFill>
                <a:hlinkClick r:id="rId4"/>
              </a:rPr>
              <a:t>Soubor:Russland_topo.png</a:t>
            </a:r>
            <a:r>
              <a:rPr lang="cs-CZ" sz="1200" dirty="0" smtClean="0">
                <a:solidFill>
                  <a:schemeClr val="bg1"/>
                </a:solidFill>
              </a:rPr>
              <a:t>.</a:t>
            </a:r>
            <a:endParaRPr lang="cs-CZ" sz="1200" dirty="0">
              <a:solidFill>
                <a:schemeClr val="bg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1200" dirty="0">
                <a:solidFill>
                  <a:schemeClr val="bg1"/>
                </a:solidFill>
              </a:rPr>
              <a:t> Ostatní obrázky v prezentaci jsou použité z  Klipartu Microsoft Office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1200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662</TotalTime>
  <Words>575</Words>
  <Application>Microsoft Office PowerPoint</Application>
  <PresentationFormat>Předvádění na obrazovce (4:3)</PresentationFormat>
  <Paragraphs>129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Základní škola a Praktická škola Dvůr králové nad Labem</vt:lpstr>
      <vt:lpstr>Prezentace aplikace PowerPoint</vt:lpstr>
      <vt:lpstr>Severní Asie – Rusko, Sibiř a Dálný východ</vt:lpstr>
      <vt:lpstr>Poloha</vt:lpstr>
      <vt:lpstr>Rusko</vt:lpstr>
      <vt:lpstr>Rusko</vt:lpstr>
      <vt:lpstr>Moskva</vt:lpstr>
      <vt:lpstr>Sibiř</vt:lpstr>
      <vt:lpstr>Sibiř</vt:lpstr>
      <vt:lpstr>Sibiř</vt:lpstr>
      <vt:lpstr>Dálný východ</vt:lpstr>
      <vt:lpstr>Závěrečné opakování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Administrator</dc:creator>
  <cp:lastModifiedBy>OEM</cp:lastModifiedBy>
  <cp:revision>33</cp:revision>
  <dcterms:created xsi:type="dcterms:W3CDTF">2012-08-31T19:03:05Z</dcterms:created>
  <dcterms:modified xsi:type="dcterms:W3CDTF">2013-07-15T12:59:35Z</dcterms:modified>
</cp:coreProperties>
</file>