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7"/>
  </p:notesMasterIdLst>
  <p:sldIdLst>
    <p:sldId id="257" r:id="rId2"/>
    <p:sldId id="258" r:id="rId3"/>
    <p:sldId id="259" r:id="rId4"/>
    <p:sldId id="260" r:id="rId5"/>
    <p:sldId id="261" r:id="rId6"/>
    <p:sldId id="276" r:id="rId7"/>
    <p:sldId id="277" r:id="rId8"/>
    <p:sldId id="269" r:id="rId9"/>
    <p:sldId id="263" r:id="rId10"/>
    <p:sldId id="274" r:id="rId11"/>
    <p:sldId id="273" r:id="rId12"/>
    <p:sldId id="265" r:id="rId13"/>
    <p:sldId id="278" r:id="rId14"/>
    <p:sldId id="266" r:id="rId15"/>
    <p:sldId id="26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9060F9-789A-4298-B67E-AF1C26F80AB3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CCF5D8-B16E-49C2-B39D-AE5F00F28B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899949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CCF5D8-B16E-49C2-B39D-AE5F00F28BED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jpeg"/><Relationship Id="rId4" Type="http://schemas.openxmlformats.org/officeDocument/2006/relationships/image" Target="../media/image26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wmf"/><Relationship Id="rId5" Type="http://schemas.openxmlformats.org/officeDocument/2006/relationships/image" Target="../media/image31.wmf"/><Relationship Id="rId4" Type="http://schemas.openxmlformats.org/officeDocument/2006/relationships/image" Target="../media/image30.wm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outheast_asia.jpg" TargetMode="External"/><Relationship Id="rId2" Type="http://schemas.openxmlformats.org/officeDocument/2006/relationships/hyperlink" Target="http://cs.wikipedia.org/wiki/Soubor:Southeast_Asia_(orthographic_projection).sv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95288" y="404813"/>
            <a:ext cx="8353425" cy="61198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51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</p:spPr>
        <p:txBody>
          <a:bodyPr/>
          <a:lstStyle/>
          <a:p>
            <a:pPr algn="ctr" eaLnBrk="1" hangingPunct="1"/>
            <a:r>
              <a:rPr lang="cs-CZ" sz="2800" dirty="0" smtClean="0">
                <a:latin typeface="Times New Roman" pitchFamily="18" charset="0"/>
              </a:rPr>
              <a:t>Základní škola a Praktická škola</a:t>
            </a:r>
            <a:r>
              <a:rPr lang="cs-CZ" sz="2000" dirty="0" smtClean="0">
                <a:latin typeface="Times New Roman" pitchFamily="18" charset="0"/>
              </a:rPr>
              <a:t/>
            </a:r>
            <a:br>
              <a:rPr lang="cs-CZ" sz="2000" dirty="0" smtClean="0">
                <a:latin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</a:rPr>
              <a:t>Dvůr králové nad Labem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1088055337"/>
              </p:ext>
            </p:extLst>
          </p:nvPr>
        </p:nvGraphicFramePr>
        <p:xfrm>
          <a:off x="457200" y="1600200"/>
          <a:ext cx="8218488" cy="2971800"/>
        </p:xfrm>
        <a:graphic>
          <a:graphicData uri="http://schemas.openxmlformats.org/drawingml/2006/table">
            <a:tbl>
              <a:tblPr/>
              <a:tblGrid>
                <a:gridCol w="4110038"/>
                <a:gridCol w="4108450"/>
              </a:tblGrid>
              <a:tr h="3714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EU-OPVK-CZ.1.07/1.4.00/21.1538:III/2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VY_32_INOVACE_06 - 16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14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PŘÍRODA – ZEMĚPIS - NA II. STUPNI ZV-LMP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JIHOVÝCHODNÍ  ASIE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příroda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Zeměpis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8. a  9.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Jiřina Sommerová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Vytvořeno dne: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21.08.2012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pic>
        <p:nvPicPr>
          <p:cNvPr id="2081" name="Obrázek 5" descr="Popis: MSMT_logolink_bez_vl_a_sloganu.a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150" y="5373688"/>
            <a:ext cx="5191125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2" name="Obrázek 3" descr="Popis: MSMT_slogan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32138" y="6237288"/>
            <a:ext cx="268605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83" name="Rectangle 8"/>
          <p:cNvSpPr>
            <a:spLocks noChangeArrowheads="1"/>
          </p:cNvSpPr>
          <p:nvPr/>
        </p:nvSpPr>
        <p:spPr bwMode="auto">
          <a:xfrm>
            <a:off x="-269875" y="12192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1200">
                <a:cs typeface="Times New Roman" pitchFamily="18" charset="0"/>
              </a:rPr>
              <a:t>  </a:t>
            </a:r>
            <a:endParaRPr lang="cs-CZ" sz="900"/>
          </a:p>
          <a:p>
            <a:pPr eaLnBrk="0" hangingPunct="0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304245400"/>
              </p:ext>
            </p:extLst>
          </p:nvPr>
        </p:nvGraphicFramePr>
        <p:xfrm>
          <a:off x="395288" y="548680"/>
          <a:ext cx="8424862" cy="5618163"/>
        </p:xfrm>
        <a:graphic>
          <a:graphicData uri="http://schemas.openxmlformats.org/drawingml/2006/table">
            <a:tbl>
              <a:tblPr/>
              <a:tblGrid>
                <a:gridCol w="4211637"/>
                <a:gridCol w="4213225"/>
              </a:tblGrid>
              <a:tr h="1752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</a:p>
                  </a:txBody>
                  <a:tcPr marL="68582" marR="68582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má poskytnout základní informace o dané oblasti.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Zvyšuje  motivaci žáka pomocí názorných obrázků.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Podporuje aktivitu žáka a potřebu vyhledávat další informace.</a:t>
                      </a:r>
                    </a:p>
                  </a:txBody>
                  <a:tcPr marL="68582" marR="68582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1401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popis:</a:t>
                      </a:r>
                    </a:p>
                  </a:txBody>
                  <a:tcPr marL="68582" marR="68582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Materiál je možné použít pro  prezentaci  při výkladu učiva,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pro procvičování, opakování, ale i  pro doplnění učiva při zameškané hodině.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by se měl  umět orientovat  na mapě a číst z ní.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Rozlišit zásadní přírodní a politické  znaky oblasti.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Uvědomit si zvláštnosti a kultury asijských národů.</a:t>
                      </a:r>
                    </a:p>
                  </a:txBody>
                  <a:tcPr marL="68582" marR="68582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711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</a:t>
                      </a:r>
                    </a:p>
                  </a:txBody>
                  <a:tcPr marL="68582" marR="68582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Jihovýchodní  Asie, Indický oceán, Filipíny, sopky, Mekong, tsunami, tropické pralesy, Thajsko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Indonésie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budhismus, islám, rýže.</a:t>
                      </a:r>
                    </a:p>
                  </a:txBody>
                  <a:tcPr marL="68582" marR="68582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17526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Další materiály  k výuce: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učebnice: MGR. FRANTIŠEK KORTUS, MGR. FRANTIŠEK TEPLÝ. Zeměpis svět. Praha: Parta, 2008, ISBN 978-80-7320-130-2.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politická a zeměpisná mapa Asie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Atlas</a:t>
                      </a:r>
                    </a:p>
                  </a:txBody>
                  <a:tcPr marL="68582" marR="68582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-18256"/>
            <a:ext cx="7239000" cy="1143000"/>
          </a:xfrm>
        </p:spPr>
        <p:txBody>
          <a:bodyPr/>
          <a:lstStyle/>
          <a:p>
            <a:r>
              <a:rPr lang="cs-CZ" dirty="0" smtClean="0"/>
              <a:t>Jihovýchodní Asie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67744" y="6372036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Mapa jihovýchodní Asie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1628800"/>
            <a:ext cx="4608512" cy="460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243408"/>
            <a:ext cx="8229600" cy="1143000"/>
          </a:xfrm>
        </p:spPr>
        <p:txBody>
          <a:bodyPr/>
          <a:lstStyle/>
          <a:p>
            <a:r>
              <a:rPr lang="cs-CZ" b="1" dirty="0" smtClean="0"/>
              <a:t>Poloha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1764099"/>
            <a:ext cx="496855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800" dirty="0" smtClean="0"/>
              <a:t> Rozkládá se:</a:t>
            </a:r>
          </a:p>
          <a:p>
            <a:pPr lvl="1"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800" dirty="0" smtClean="0"/>
              <a:t> na poloostrově Zadní </a:t>
            </a:r>
          </a:p>
          <a:p>
            <a:pPr lvl="1">
              <a:buClr>
                <a:schemeClr val="accent1"/>
              </a:buClr>
            </a:pPr>
            <a:r>
              <a:rPr lang="cs-CZ" sz="2800" dirty="0"/>
              <a:t> </a:t>
            </a:r>
            <a:r>
              <a:rPr lang="cs-CZ" sz="2800" dirty="0" smtClean="0"/>
              <a:t> Indie</a:t>
            </a:r>
          </a:p>
          <a:p>
            <a:pPr lvl="1">
              <a:buClr>
                <a:schemeClr val="accent1"/>
              </a:buClr>
              <a:buFont typeface="Arial" pitchFamily="34" charset="0"/>
              <a:buChar char="•"/>
            </a:pPr>
            <a:endParaRPr lang="cs-CZ" sz="2800" dirty="0" smtClean="0"/>
          </a:p>
          <a:p>
            <a:pPr lvl="1"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800" dirty="0" smtClean="0"/>
              <a:t> na souostrovích Malé a </a:t>
            </a:r>
          </a:p>
          <a:p>
            <a:pPr lvl="1">
              <a:buClr>
                <a:schemeClr val="accent1"/>
              </a:buClr>
            </a:pPr>
            <a:r>
              <a:rPr lang="cs-CZ" sz="2800" dirty="0"/>
              <a:t> </a:t>
            </a:r>
            <a:r>
              <a:rPr lang="cs-CZ" sz="2800" dirty="0" smtClean="0"/>
              <a:t> Velké Sundy</a:t>
            </a:r>
          </a:p>
          <a:p>
            <a:pPr lvl="1">
              <a:buClr>
                <a:schemeClr val="accent1"/>
              </a:buClr>
            </a:pPr>
            <a:endParaRPr lang="cs-CZ" sz="2800" dirty="0" smtClean="0"/>
          </a:p>
          <a:p>
            <a:pPr lvl="1"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800" dirty="0" smtClean="0"/>
              <a:t> na souostroví Filipíny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2800" dirty="0" smtClean="0"/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800" dirty="0" smtClean="0"/>
              <a:t> Obklopuje ji Indický oceán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46810" y="1769203"/>
            <a:ext cx="3845670" cy="43961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9" name="Přímá spojovací šipka 8"/>
          <p:cNvCxnSpPr/>
          <p:nvPr/>
        </p:nvCxnSpPr>
        <p:spPr>
          <a:xfrm flipV="1">
            <a:off x="4788024" y="5517232"/>
            <a:ext cx="1512168" cy="360040"/>
          </a:xfrm>
          <a:prstGeom prst="straightConnector1">
            <a:avLst/>
          </a:prstGeom>
          <a:ln w="31750">
            <a:solidFill>
              <a:schemeClr val="accent1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V="1">
            <a:off x="4499992" y="3573016"/>
            <a:ext cx="2736304" cy="1440160"/>
          </a:xfrm>
          <a:prstGeom prst="straightConnector1">
            <a:avLst/>
          </a:prstGeom>
          <a:ln w="31750">
            <a:solidFill>
              <a:schemeClr val="accent1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4427984" y="2492896"/>
            <a:ext cx="1440160" cy="504056"/>
          </a:xfrm>
          <a:prstGeom prst="straightConnector1">
            <a:avLst/>
          </a:prstGeom>
          <a:ln w="31750">
            <a:solidFill>
              <a:schemeClr val="accent1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-99392"/>
            <a:ext cx="8229600" cy="1143000"/>
          </a:xfrm>
        </p:spPr>
        <p:txBody>
          <a:bodyPr/>
          <a:lstStyle/>
          <a:p>
            <a:r>
              <a:rPr lang="cs-CZ" b="1" dirty="0" smtClean="0"/>
              <a:t>Krajina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8" y="2193826"/>
            <a:ext cx="576064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800" dirty="0" smtClean="0"/>
              <a:t> Území převážně hornaté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2800" dirty="0" smtClean="0"/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800" dirty="0" smtClean="0"/>
              <a:t> Na ostrovech – pohoří s činnými </a:t>
            </a:r>
          </a:p>
          <a:p>
            <a:pPr>
              <a:buClr>
                <a:schemeClr val="accent1"/>
              </a:buClr>
            </a:pPr>
            <a:r>
              <a:rPr lang="cs-CZ" sz="2800" dirty="0"/>
              <a:t> </a:t>
            </a:r>
            <a:r>
              <a:rPr lang="cs-CZ" sz="2800" dirty="0" smtClean="0"/>
              <a:t> sopkami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2800" dirty="0" smtClean="0"/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800" dirty="0" smtClean="0"/>
              <a:t> Jihovýchodní Asie – tropická </a:t>
            </a:r>
          </a:p>
          <a:p>
            <a:pPr>
              <a:buClr>
                <a:schemeClr val="accent1"/>
              </a:buClr>
            </a:pPr>
            <a:r>
              <a:rPr lang="cs-CZ" sz="2800" dirty="0"/>
              <a:t> </a:t>
            </a:r>
            <a:r>
              <a:rPr lang="cs-CZ" sz="2800" dirty="0" smtClean="0"/>
              <a:t> oblast</a:t>
            </a:r>
          </a:p>
          <a:p>
            <a:endParaRPr lang="cs-CZ" sz="2800" dirty="0" smtClean="0"/>
          </a:p>
        </p:txBody>
      </p:sp>
      <p:pic>
        <p:nvPicPr>
          <p:cNvPr id="3074" name="Picture 2" descr="C:\Users\Administrator.doma-PC\AppData\Local\Microsoft\Windows\Temporary Internet Files\Content.IE5\HSPBNFFB\MP9001820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2060848"/>
            <a:ext cx="2934230" cy="1926811"/>
          </a:xfrm>
          <a:prstGeom prst="rect">
            <a:avLst/>
          </a:prstGeom>
          <a:noFill/>
        </p:spPr>
      </p:pic>
      <p:pic>
        <p:nvPicPr>
          <p:cNvPr id="3077" name="Picture 5" descr="C:\Users\Administrator.doma-PC\AppData\Local\Microsoft\Windows\Temporary Internet Files\Content.IE5\5J0HGW57\MC90016055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4149080"/>
            <a:ext cx="2205972" cy="21283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-99392"/>
            <a:ext cx="8229600" cy="1143000"/>
          </a:xfrm>
        </p:spPr>
        <p:txBody>
          <a:bodyPr/>
          <a:lstStyle/>
          <a:p>
            <a:r>
              <a:rPr lang="cs-CZ" b="1" dirty="0" smtClean="0"/>
              <a:t>Krajina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8" y="1700808"/>
            <a:ext cx="576064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800" dirty="0" smtClean="0"/>
              <a:t> Nejrozsáhlejší nížina – při ústí </a:t>
            </a:r>
          </a:p>
          <a:p>
            <a:pPr>
              <a:buClr>
                <a:schemeClr val="accent1"/>
              </a:buClr>
            </a:pPr>
            <a:r>
              <a:rPr lang="cs-CZ" sz="2800" dirty="0"/>
              <a:t> </a:t>
            </a:r>
            <a:r>
              <a:rPr lang="cs-CZ" sz="2800" dirty="0" smtClean="0"/>
              <a:t> řeky Mekong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2800" dirty="0" smtClean="0"/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800" dirty="0" smtClean="0"/>
              <a:t> Stálé horké a vlhké podnebí – </a:t>
            </a:r>
          </a:p>
          <a:p>
            <a:pPr>
              <a:buClr>
                <a:schemeClr val="accent1"/>
              </a:buClr>
            </a:pPr>
            <a:r>
              <a:rPr lang="cs-CZ" sz="2800" dirty="0"/>
              <a:t> </a:t>
            </a:r>
            <a:r>
              <a:rPr lang="cs-CZ" sz="2800" dirty="0" smtClean="0"/>
              <a:t> tajfuny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2800" dirty="0" smtClean="0"/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800" dirty="0" smtClean="0"/>
              <a:t> Při zemětřesení – vznik </a:t>
            </a:r>
          </a:p>
          <a:p>
            <a:pPr>
              <a:buClr>
                <a:schemeClr val="accent1"/>
              </a:buClr>
            </a:pPr>
            <a:r>
              <a:rPr lang="cs-CZ" sz="2800" dirty="0"/>
              <a:t> </a:t>
            </a:r>
            <a:r>
              <a:rPr lang="cs-CZ" sz="2800" dirty="0" smtClean="0"/>
              <a:t> nebezpečných vln tsunami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2800" dirty="0" smtClean="0"/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800" dirty="0" smtClean="0"/>
              <a:t> Tropické pralesy</a:t>
            </a:r>
          </a:p>
        </p:txBody>
      </p:sp>
      <p:pic>
        <p:nvPicPr>
          <p:cNvPr id="4098" name="Picture 2" descr="C:\Users\Administrator.doma-PC\AppData\Local\Microsoft\Windows\Temporary Internet Files\Content.IE5\USBDJ5XT\MP90017859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1628800"/>
            <a:ext cx="3059832" cy="2044988"/>
          </a:xfrm>
          <a:prstGeom prst="rect">
            <a:avLst/>
          </a:prstGeom>
          <a:noFill/>
        </p:spPr>
      </p:pic>
      <p:pic>
        <p:nvPicPr>
          <p:cNvPr id="4099" name="Picture 3" descr="C:\Users\Administrator.doma-PC\AppData\Local\Microsoft\Windows\Temporary Internet Files\Content.IE5\N3HLMOSG\MP90043736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3760717"/>
            <a:ext cx="1970920" cy="254860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-99392"/>
            <a:ext cx="8229600" cy="1143000"/>
          </a:xfrm>
        </p:spPr>
        <p:txBody>
          <a:bodyPr/>
          <a:lstStyle/>
          <a:p>
            <a:r>
              <a:rPr lang="cs-CZ" b="1" dirty="0" smtClean="0"/>
              <a:t>Tropické pralesy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8" y="1700808"/>
            <a:ext cx="54006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800" dirty="0" smtClean="0"/>
              <a:t> Činností člověka se stále </a:t>
            </a:r>
          </a:p>
          <a:p>
            <a:pPr>
              <a:buClr>
                <a:schemeClr val="accent1"/>
              </a:buClr>
            </a:pPr>
            <a:r>
              <a:rPr lang="cs-CZ" sz="2800" dirty="0"/>
              <a:t> </a:t>
            </a:r>
            <a:r>
              <a:rPr lang="cs-CZ" sz="2800" dirty="0" smtClean="0"/>
              <a:t> zmenšují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2800" dirty="0" smtClean="0"/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800" dirty="0" smtClean="0"/>
              <a:t> Důvody: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2800" dirty="0" smtClean="0"/>
          </a:p>
          <a:p>
            <a:pPr lvl="1"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800" dirty="0" smtClean="0"/>
              <a:t> těžba dřeva</a:t>
            </a:r>
          </a:p>
          <a:p>
            <a:pPr lvl="1">
              <a:buClr>
                <a:schemeClr val="accent1"/>
              </a:buClr>
              <a:buFont typeface="Arial" pitchFamily="34" charset="0"/>
              <a:buChar char="•"/>
            </a:pPr>
            <a:endParaRPr lang="cs-CZ" sz="2800" dirty="0" smtClean="0"/>
          </a:p>
          <a:p>
            <a:pPr lvl="1"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800" dirty="0" smtClean="0"/>
              <a:t> těžba nerostných surovin</a:t>
            </a:r>
          </a:p>
          <a:p>
            <a:pPr lvl="1">
              <a:buClr>
                <a:schemeClr val="accent1"/>
              </a:buClr>
              <a:buFont typeface="Arial" pitchFamily="34" charset="0"/>
              <a:buChar char="•"/>
            </a:pPr>
            <a:endParaRPr lang="cs-CZ" sz="2800" dirty="0" smtClean="0"/>
          </a:p>
          <a:p>
            <a:pPr lvl="1"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800" dirty="0" smtClean="0"/>
              <a:t> rozšiřování zemědělské půdy</a:t>
            </a:r>
          </a:p>
        </p:txBody>
      </p:sp>
      <p:pic>
        <p:nvPicPr>
          <p:cNvPr id="7170" name="Picture 2" descr="C:\Users\Administrator.doma-PC\AppData\Local\Microsoft\Windows\Temporary Internet Files\Content.IE5\301ZQB62\MP90043726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4173426"/>
            <a:ext cx="3056076" cy="2040294"/>
          </a:xfrm>
          <a:prstGeom prst="rect">
            <a:avLst/>
          </a:prstGeom>
          <a:noFill/>
        </p:spPr>
      </p:pic>
      <p:pic>
        <p:nvPicPr>
          <p:cNvPr id="7172" name="Picture 4" descr="C:\Users\Administrator.doma-PC\AppData\Local\Microsoft\Windows\Temporary Internet Files\Content.IE5\5J0HGW57\MC90043885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0673" y="1484784"/>
            <a:ext cx="2421767" cy="24403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-171400"/>
            <a:ext cx="8229600" cy="1143000"/>
          </a:xfrm>
        </p:spPr>
        <p:txBody>
          <a:bodyPr/>
          <a:lstStyle/>
          <a:p>
            <a:r>
              <a:rPr lang="cs-CZ" b="1" dirty="0" smtClean="0"/>
              <a:t>Státy jihovýchodní Asie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485800" y="1436578"/>
            <a:ext cx="6894512" cy="5016758"/>
          </a:xfrm>
          <a:prstGeom prst="rect">
            <a:avLst/>
          </a:prstGeom>
        </p:spPr>
        <p:txBody>
          <a:bodyPr wrap="square" numCol="1">
            <a:spAutoFit/>
          </a:bodyPr>
          <a:lstStyle/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800" dirty="0" smtClean="0"/>
              <a:t> Jihovýchodní Asii tvoří 11 zemí: 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2800" dirty="0" smtClean="0"/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400" dirty="0" smtClean="0"/>
              <a:t> Brunej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400" dirty="0" smtClean="0"/>
              <a:t> Myanmar (dříve Barma)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400" dirty="0" smtClean="0"/>
              <a:t> Kambodža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400" dirty="0" smtClean="0"/>
              <a:t> Východní </a:t>
            </a:r>
            <a:r>
              <a:rPr lang="cs-CZ" sz="2400" dirty="0" err="1" smtClean="0"/>
              <a:t>Timor</a:t>
            </a:r>
            <a:r>
              <a:rPr lang="cs-CZ" sz="2400" dirty="0" smtClean="0"/>
              <a:t> (někdy řazen do Oceánie)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400" dirty="0" smtClean="0"/>
              <a:t> Indonésie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400" dirty="0" smtClean="0"/>
              <a:t> Laos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400" dirty="0" smtClean="0"/>
              <a:t> Malajsie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400" dirty="0" smtClean="0"/>
              <a:t> Filipíny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400" dirty="0" smtClean="0"/>
              <a:t> Singapur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400" dirty="0" smtClean="0"/>
              <a:t> Thajsko (dříve Siam)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400" dirty="0" smtClean="0"/>
              <a:t> Vietnam</a:t>
            </a:r>
            <a:endParaRPr lang="cs-CZ" sz="2400" dirty="0"/>
          </a:p>
        </p:txBody>
      </p:sp>
      <p:pic>
        <p:nvPicPr>
          <p:cNvPr id="5122" name="Picture 2" descr="C:\Users\Administrator.doma-PC\AppData\Local\Microsoft\Windows\Temporary Internet Files\Content.IE5\301ZQB62\MC90001588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1556792"/>
            <a:ext cx="2317823" cy="1867652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6948264" y="3429000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Vlajka Thajska</a:t>
            </a:r>
            <a:endParaRPr lang="cs-CZ" dirty="0"/>
          </a:p>
        </p:txBody>
      </p:sp>
      <p:pic>
        <p:nvPicPr>
          <p:cNvPr id="5124" name="Picture 4" descr="C:\Users\Administrator.doma-PC\AppData\Local\Microsoft\Windows\Temporary Internet Files\Content.IE5\IIUWY0E4\MP90040087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4077072"/>
            <a:ext cx="2238752" cy="1791002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6840760" y="5867980"/>
            <a:ext cx="2195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Vlajka Indonésie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8864" y="-171400"/>
            <a:ext cx="8229600" cy="1143000"/>
          </a:xfrm>
        </p:spPr>
        <p:txBody>
          <a:bodyPr/>
          <a:lstStyle/>
          <a:p>
            <a:r>
              <a:rPr lang="cs-CZ" dirty="0" smtClean="0"/>
              <a:t>Thajsko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049810"/>
            <a:ext cx="655272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800" dirty="0" smtClean="0"/>
              <a:t> Rozvinutý průmysl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2800" dirty="0" smtClean="0"/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800" dirty="0" smtClean="0"/>
              <a:t> Moderní zemědělství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2800" dirty="0" smtClean="0"/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800" dirty="0" smtClean="0"/>
              <a:t> Vyváží rýži, kaučuk, kokosové ořechy, </a:t>
            </a:r>
          </a:p>
          <a:p>
            <a:pPr>
              <a:buClr>
                <a:schemeClr val="accent1"/>
              </a:buClr>
            </a:pPr>
            <a:r>
              <a:rPr lang="cs-CZ" sz="2800" dirty="0"/>
              <a:t> </a:t>
            </a:r>
            <a:r>
              <a:rPr lang="cs-CZ" sz="2800" dirty="0" smtClean="0"/>
              <a:t> tropické ovoce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2800" dirty="0" smtClean="0"/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800" dirty="0" smtClean="0"/>
              <a:t> Vynikající služby v oblasti turistiky</a:t>
            </a:r>
          </a:p>
        </p:txBody>
      </p:sp>
      <p:pic>
        <p:nvPicPr>
          <p:cNvPr id="10242" name="Picture 2" descr="C:\Users\Administrator.doma-PC\AppData\Local\Microsoft\Windows\Temporary Internet Files\Content.IE5\301ZQB62\MP90036284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88640"/>
            <a:ext cx="1684784" cy="1120381"/>
          </a:xfrm>
          <a:prstGeom prst="rect">
            <a:avLst/>
          </a:prstGeom>
          <a:noFill/>
        </p:spPr>
      </p:pic>
      <p:pic>
        <p:nvPicPr>
          <p:cNvPr id="10243" name="Picture 3" descr="C:\Users\Administrator.doma-PC\AppData\Local\Microsoft\Windows\Temporary Internet Files\Content.IE5\WA84OZCL\MP90040377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1508" y="1628800"/>
            <a:ext cx="1916956" cy="2426407"/>
          </a:xfrm>
          <a:prstGeom prst="rect">
            <a:avLst/>
          </a:prstGeom>
          <a:noFill/>
        </p:spPr>
      </p:pic>
      <p:pic>
        <p:nvPicPr>
          <p:cNvPr id="10244" name="Picture 4" descr="C:\Users\Administrator.doma-PC\AppData\Local\Microsoft\Windows\Temporary Internet Files\Content.IE5\HSPBNFFB\MP90043075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99808" y="4221088"/>
            <a:ext cx="2020664" cy="20446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8864" y="-99392"/>
            <a:ext cx="8229600" cy="1143000"/>
          </a:xfrm>
        </p:spPr>
        <p:txBody>
          <a:bodyPr/>
          <a:lstStyle/>
          <a:p>
            <a:r>
              <a:rPr lang="cs-CZ" dirty="0" smtClean="0"/>
              <a:t>Indonésie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412776"/>
            <a:ext cx="604867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800" dirty="0" smtClean="0"/>
              <a:t> Leží na více jak 13 000 ostrovech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2800" dirty="0" smtClean="0"/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800" dirty="0" smtClean="0"/>
              <a:t> Tropická vegetace a živočišstvo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2800" dirty="0" smtClean="0"/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800" dirty="0" smtClean="0"/>
              <a:t> Největší ostrovy patří k souostroví </a:t>
            </a:r>
          </a:p>
          <a:p>
            <a:pPr>
              <a:buClr>
                <a:schemeClr val="accent1"/>
              </a:buClr>
            </a:pPr>
            <a:r>
              <a:rPr lang="cs-CZ" sz="2800" dirty="0"/>
              <a:t> </a:t>
            </a:r>
            <a:r>
              <a:rPr lang="cs-CZ" sz="2800" dirty="0" smtClean="0"/>
              <a:t> Velké Sundy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2800" dirty="0" smtClean="0"/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800" dirty="0" smtClean="0"/>
              <a:t> Nejvýchodnější území </a:t>
            </a:r>
            <a:r>
              <a:rPr lang="cs-CZ" sz="2800" dirty="0" smtClean="0"/>
              <a:t>zasahuje</a:t>
            </a:r>
          </a:p>
          <a:p>
            <a:pPr>
              <a:buClr>
                <a:schemeClr val="accent1"/>
              </a:buClr>
            </a:pPr>
            <a:r>
              <a:rPr lang="cs-CZ" sz="2800" dirty="0" smtClean="0"/>
              <a:t> </a:t>
            </a:r>
            <a:r>
              <a:rPr lang="cs-CZ" sz="2800" dirty="0" smtClean="0"/>
              <a:t> </a:t>
            </a:r>
            <a:r>
              <a:rPr lang="cs-CZ" sz="2800" dirty="0" smtClean="0"/>
              <a:t>až </a:t>
            </a:r>
            <a:r>
              <a:rPr lang="cs-CZ" sz="2800" dirty="0" smtClean="0"/>
              <a:t> Austrálii</a:t>
            </a:r>
            <a:endParaRPr lang="cs-CZ" sz="2800" dirty="0" smtClean="0"/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2800" dirty="0" smtClean="0"/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800" dirty="0" smtClean="0"/>
              <a:t> Největší islámská země světa</a:t>
            </a:r>
          </a:p>
        </p:txBody>
      </p:sp>
      <p:pic>
        <p:nvPicPr>
          <p:cNvPr id="11266" name="Picture 2" descr="C:\Users\Administrator.doma-PC\AppData\Local\Microsoft\Windows\Temporary Internet Files\Content.IE5\IIUWY0E4\MP900400878[2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72820"/>
            <a:ext cx="1374656" cy="1099724"/>
          </a:xfrm>
          <a:prstGeom prst="rect">
            <a:avLst/>
          </a:prstGeom>
          <a:noFill/>
        </p:spPr>
      </p:pic>
      <p:pic>
        <p:nvPicPr>
          <p:cNvPr id="11267" name="Picture 3" descr="C:\Users\Administrator.doma-PC\AppData\Local\Microsoft\Windows\Temporary Internet Files\Content.IE5\USBDJ5XT\MP90040381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1628800"/>
            <a:ext cx="1950915" cy="2924944"/>
          </a:xfrm>
          <a:prstGeom prst="rect">
            <a:avLst/>
          </a:prstGeom>
          <a:noFill/>
        </p:spPr>
      </p:pic>
      <p:pic>
        <p:nvPicPr>
          <p:cNvPr id="11268" name="Picture 4" descr="C:\Users\Administrator.doma-PC\AppData\Local\Microsoft\Windows\Temporary Internet Files\Content.IE5\N3HLMOSG\MC90040581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4869160"/>
            <a:ext cx="2329495" cy="13651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-99392"/>
            <a:ext cx="7498080" cy="1143000"/>
          </a:xfrm>
        </p:spPr>
        <p:txBody>
          <a:bodyPr/>
          <a:lstStyle/>
          <a:p>
            <a:r>
              <a:rPr lang="cs-CZ" dirty="0" smtClean="0"/>
              <a:t>Obyvatelstvo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772816"/>
            <a:ext cx="5553864" cy="5184576"/>
          </a:xfrm>
        </p:spPr>
        <p:txBody>
          <a:bodyPr>
            <a:normAutofit/>
          </a:bodyPr>
          <a:lstStyle/>
          <a:p>
            <a:r>
              <a:rPr lang="cs-CZ" dirty="0" smtClean="0"/>
              <a:t>Pestré složení obyvatelstva</a:t>
            </a:r>
          </a:p>
          <a:p>
            <a:endParaRPr lang="cs-CZ" dirty="0" smtClean="0"/>
          </a:p>
          <a:p>
            <a:r>
              <a:rPr lang="cs-CZ" dirty="0" smtClean="0"/>
              <a:t> Domácí obyvatelstvo –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Indomalajský původ</a:t>
            </a:r>
          </a:p>
          <a:p>
            <a:endParaRPr lang="cs-CZ" dirty="0" smtClean="0"/>
          </a:p>
          <a:p>
            <a:r>
              <a:rPr lang="cs-CZ" dirty="0" smtClean="0"/>
              <a:t>Dále Indové a Číňané</a:t>
            </a:r>
          </a:p>
          <a:p>
            <a:endParaRPr lang="cs-CZ" dirty="0" smtClean="0"/>
          </a:p>
          <a:p>
            <a:r>
              <a:rPr lang="cs-CZ" dirty="0" smtClean="0"/>
              <a:t> Náboženství – </a:t>
            </a:r>
            <a:r>
              <a:rPr lang="cs-CZ" dirty="0" err="1" smtClean="0"/>
              <a:t>budhismus</a:t>
            </a:r>
            <a:r>
              <a:rPr lang="cs-CZ" dirty="0" smtClean="0"/>
              <a:t>, islám</a:t>
            </a:r>
          </a:p>
        </p:txBody>
      </p:sp>
      <p:pic>
        <p:nvPicPr>
          <p:cNvPr id="9218" name="Picture 2" descr="C:\Users\Administrator.doma-PC\AppData\Local\Microsoft\Windows\Temporary Internet Files\Content.IE5\IIUWY0E4\MP90040377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1462255"/>
            <a:ext cx="2519054" cy="1678713"/>
          </a:xfrm>
          <a:prstGeom prst="rect">
            <a:avLst/>
          </a:prstGeom>
          <a:noFill/>
        </p:spPr>
      </p:pic>
      <p:pic>
        <p:nvPicPr>
          <p:cNvPr id="9219" name="Picture 3" descr="C:\Users\Administrator.doma-PC\AppData\Local\Microsoft\Windows\Temporary Internet Files\Content.IE5\USBDJ5XT\MC90018631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3212976"/>
            <a:ext cx="2081422" cy="1408851"/>
          </a:xfrm>
          <a:prstGeom prst="rect">
            <a:avLst/>
          </a:prstGeom>
          <a:noFill/>
        </p:spPr>
      </p:pic>
      <p:pic>
        <p:nvPicPr>
          <p:cNvPr id="9220" name="Picture 4" descr="C:\Users\Administrator.doma-PC\AppData\Local\Microsoft\Windows\Temporary Internet Files\Content.IE5\5J0HGW57\MP90043888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4706072"/>
            <a:ext cx="2408312" cy="16032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-27384"/>
            <a:ext cx="8229600" cy="1143000"/>
          </a:xfrm>
        </p:spPr>
        <p:txBody>
          <a:bodyPr/>
          <a:lstStyle/>
          <a:p>
            <a:r>
              <a:rPr lang="cs-CZ" b="1" dirty="0" smtClean="0"/>
              <a:t>Zemědělství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1556792"/>
            <a:ext cx="774035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800" dirty="0" smtClean="0"/>
              <a:t> Nejvýznamnější plodina – rýže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2800" dirty="0" smtClean="0"/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800" dirty="0" smtClean="0"/>
              <a:t> kakaovník, čajovník, kaučukovník, stromy </a:t>
            </a:r>
            <a:r>
              <a:rPr lang="cs-CZ" sz="2800" dirty="0" smtClean="0"/>
              <a:t> </a:t>
            </a:r>
            <a:endParaRPr lang="cs-CZ" sz="2800" dirty="0" smtClean="0"/>
          </a:p>
          <a:p>
            <a:pPr>
              <a:buClr>
                <a:schemeClr val="accent1"/>
              </a:buClr>
            </a:pPr>
            <a:r>
              <a:rPr lang="cs-CZ" sz="2800" dirty="0"/>
              <a:t> </a:t>
            </a:r>
            <a:r>
              <a:rPr lang="cs-CZ" sz="2800" dirty="0" smtClean="0"/>
              <a:t> </a:t>
            </a:r>
            <a:r>
              <a:rPr lang="cs-CZ" sz="2800" dirty="0" smtClean="0"/>
              <a:t>s vzácným </a:t>
            </a:r>
            <a:r>
              <a:rPr lang="cs-CZ" sz="2800" dirty="0" smtClean="0"/>
              <a:t>dřevem a tropickým ovocem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</p:txBody>
      </p:sp>
      <p:pic>
        <p:nvPicPr>
          <p:cNvPr id="5123" name="Picture 3" descr="C:\Users\Administrator.doma-PC\AppData\Local\Microsoft\Windows\Temporary Internet Files\Content.IE5\301ZQB62\MP90040374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3596616"/>
            <a:ext cx="1569209" cy="2352664"/>
          </a:xfrm>
          <a:prstGeom prst="rect">
            <a:avLst/>
          </a:prstGeom>
          <a:noFill/>
        </p:spPr>
      </p:pic>
      <p:pic>
        <p:nvPicPr>
          <p:cNvPr id="6146" name="Picture 2" descr="C:\Users\Administrator.doma-PC\AppData\Local\Microsoft\Windows\Temporary Internet Files\Content.IE5\USBDJ5XT\MC90044184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3501008"/>
            <a:ext cx="1851025" cy="2003425"/>
          </a:xfrm>
          <a:prstGeom prst="rect">
            <a:avLst/>
          </a:prstGeom>
          <a:noFill/>
        </p:spPr>
      </p:pic>
      <p:pic>
        <p:nvPicPr>
          <p:cNvPr id="6147" name="Picture 3" descr="C:\Users\Administrator.doma-PC\AppData\Local\Microsoft\Windows\Temporary Internet Files\Content.IE5\HSPBNFFB\MC90035066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4702330"/>
            <a:ext cx="1797113" cy="1606990"/>
          </a:xfrm>
          <a:prstGeom prst="rect">
            <a:avLst/>
          </a:prstGeom>
          <a:noFill/>
        </p:spPr>
      </p:pic>
      <p:pic>
        <p:nvPicPr>
          <p:cNvPr id="6148" name="Picture 4" descr="C:\Users\Administrator.doma-PC\AppData\Local\Microsoft\Windows\Temporary Internet Files\Content.IE5\1TEFKMKO\MP90025564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83768" y="4221088"/>
            <a:ext cx="2764904" cy="18248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-27384"/>
            <a:ext cx="8229600" cy="1143000"/>
          </a:xfrm>
        </p:spPr>
        <p:txBody>
          <a:bodyPr/>
          <a:lstStyle/>
          <a:p>
            <a:r>
              <a:rPr lang="cs-CZ" b="1" dirty="0" smtClean="0"/>
              <a:t>Nerostné bohatství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615440"/>
            <a:ext cx="774035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800" dirty="0" smtClean="0"/>
              <a:t> ropa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800" dirty="0" smtClean="0"/>
              <a:t> zemní plyn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800" dirty="0" smtClean="0"/>
              <a:t> cín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800" dirty="0" smtClean="0"/>
              <a:t> nikl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800" dirty="0" smtClean="0"/>
              <a:t> drahé kameny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</p:txBody>
      </p:sp>
      <p:pic>
        <p:nvPicPr>
          <p:cNvPr id="8194" name="Picture 2" descr="C:\Users\Administrator.doma-PC\AppData\Local\Microsoft\Windows\Temporary Internet Files\Content.IE5\IIUWY0E4\MC9001498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1988840"/>
            <a:ext cx="2000816" cy="1955549"/>
          </a:xfrm>
          <a:prstGeom prst="rect">
            <a:avLst/>
          </a:prstGeom>
          <a:noFill/>
        </p:spPr>
      </p:pic>
      <p:pic>
        <p:nvPicPr>
          <p:cNvPr id="8195" name="Picture 3" descr="C:\Users\Administrator.doma-PC\AppData\Local\Microsoft\Windows\Temporary Internet Files\Content.IE5\USBDJ5XT\MC90001475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4005064"/>
            <a:ext cx="858622" cy="1865376"/>
          </a:xfrm>
          <a:prstGeom prst="rect">
            <a:avLst/>
          </a:prstGeom>
          <a:noFill/>
        </p:spPr>
      </p:pic>
      <p:pic>
        <p:nvPicPr>
          <p:cNvPr id="8197" name="Picture 5" descr="C:\Users\Administrator.doma-PC\AppData\Local\Microsoft\Windows\Temporary Internet Files\Content.IE5\IIUWY0E4\MC90039787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86411" y="2636912"/>
            <a:ext cx="1602013" cy="1655739"/>
          </a:xfrm>
          <a:prstGeom prst="rect">
            <a:avLst/>
          </a:prstGeom>
          <a:noFill/>
        </p:spPr>
      </p:pic>
      <p:pic>
        <p:nvPicPr>
          <p:cNvPr id="8198" name="Picture 6" descr="C:\Users\Administrator.doma-PC\AppData\Local\Microsoft\Windows\Temporary Internet Files\Content.IE5\USBDJ5XT\MC90023267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83768" y="4365104"/>
            <a:ext cx="2501774" cy="1552669"/>
          </a:xfrm>
          <a:prstGeom prst="rect">
            <a:avLst/>
          </a:prstGeom>
          <a:noFill/>
        </p:spPr>
      </p:pic>
      <p:pic>
        <p:nvPicPr>
          <p:cNvPr id="8199" name="Picture 7" descr="C:\Users\Administrator.doma-PC\AppData\Local\Microsoft\Windows\Temporary Internet Files\Content.IE5\5J0HGW57\MC90021721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64088" y="4437112"/>
            <a:ext cx="1807769" cy="16861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99392"/>
            <a:ext cx="8229600" cy="1143000"/>
          </a:xfrm>
        </p:spPr>
        <p:txBody>
          <a:bodyPr/>
          <a:lstStyle/>
          <a:p>
            <a:r>
              <a:rPr lang="cs-CZ" b="1" dirty="0" smtClean="0"/>
              <a:t>Závěrečné opakování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724744"/>
            <a:ext cx="7498080" cy="4800600"/>
          </a:xfrm>
        </p:spPr>
        <p:txBody>
          <a:bodyPr/>
          <a:lstStyle/>
          <a:p>
            <a:r>
              <a:rPr lang="cs-CZ" dirty="0" smtClean="0"/>
              <a:t>Na jakém poloostrově a souostroví se jihovýchodní Asie rozkládá?</a:t>
            </a:r>
          </a:p>
          <a:p>
            <a:r>
              <a:rPr lang="cs-CZ" dirty="0" smtClean="0"/>
              <a:t>Jaké státy jihovýchodní Asie znáš?</a:t>
            </a:r>
          </a:p>
          <a:p>
            <a:r>
              <a:rPr lang="cs-CZ" dirty="0" smtClean="0"/>
              <a:t>Jaké znáš náboženství vyznávané </a:t>
            </a:r>
            <a:r>
              <a:rPr lang="cs-CZ" dirty="0" smtClean="0"/>
              <a:t>                                     v </a:t>
            </a:r>
            <a:r>
              <a:rPr lang="cs-CZ" dirty="0" smtClean="0"/>
              <a:t>jihovýchodní Asii?</a:t>
            </a:r>
          </a:p>
          <a:p>
            <a:r>
              <a:rPr lang="cs-CZ" dirty="0" smtClean="0"/>
              <a:t>Proč ubývá tropických pralesů?</a:t>
            </a:r>
          </a:p>
          <a:p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3995936" y="4196695"/>
            <a:ext cx="1944216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?</a:t>
            </a:r>
            <a:endParaRPr lang="cs-CZ" sz="150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-162272"/>
            <a:ext cx="8229600" cy="1143000"/>
          </a:xfrm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700808"/>
            <a:ext cx="8820472" cy="5410200"/>
          </a:xfrm>
        </p:spPr>
        <p:txBody>
          <a:bodyPr>
            <a:normAutofit/>
          </a:bodyPr>
          <a:lstStyle/>
          <a:p>
            <a:r>
              <a:rPr lang="cs-CZ" sz="1200" dirty="0" smtClean="0"/>
              <a:t>( mapa jihovýchodní Asie) KEEPSCASES. </a:t>
            </a:r>
            <a:r>
              <a:rPr lang="cs-CZ" sz="1200" i="1" dirty="0" err="1" smtClean="0"/>
              <a:t>wikipedia.org</a:t>
            </a:r>
            <a:r>
              <a:rPr lang="cs-CZ" sz="1200" dirty="0" smtClean="0"/>
              <a:t> [online]. [cit. 12.9.2012]. Dostupný na WWW: </a:t>
            </a:r>
            <a:r>
              <a:rPr lang="cs-CZ" sz="1200" dirty="0" smtClean="0">
                <a:hlinkClick r:id="rId2"/>
              </a:rPr>
              <a:t>http://cs.wikipedia.org/wiki/Soubor:Southeast_Asia_%28orthographic_projection%29.svg</a:t>
            </a:r>
            <a:r>
              <a:rPr lang="cs-CZ" sz="1200" dirty="0" smtClean="0"/>
              <a:t>.</a:t>
            </a:r>
          </a:p>
          <a:p>
            <a:r>
              <a:rPr lang="cs-CZ" sz="1200" dirty="0" smtClean="0"/>
              <a:t> (Jihovýchodní Asie) NEUVEDENO. </a:t>
            </a:r>
            <a:r>
              <a:rPr lang="cs-CZ" sz="1200" i="1" dirty="0" err="1" smtClean="0"/>
              <a:t>wikipedia.org</a:t>
            </a:r>
            <a:r>
              <a:rPr lang="cs-CZ" sz="1200" dirty="0" smtClean="0"/>
              <a:t> [online]. [cit. 12.9.2012]. Dostupný na WWW: </a:t>
            </a:r>
            <a:r>
              <a:rPr lang="cs-CZ" sz="1200" dirty="0" smtClean="0">
                <a:hlinkClick r:id="rId3"/>
              </a:rPr>
              <a:t>http://cs.wikipedia.org/wiki/</a:t>
            </a:r>
            <a:r>
              <a:rPr lang="cs-CZ" sz="1200" dirty="0" err="1" smtClean="0">
                <a:hlinkClick r:id="rId3"/>
              </a:rPr>
              <a:t>Soubor:Southeast_asia.jpg</a:t>
            </a:r>
            <a:r>
              <a:rPr lang="cs-CZ" sz="1200" dirty="0" smtClean="0"/>
              <a:t>.</a:t>
            </a:r>
          </a:p>
          <a:p>
            <a:r>
              <a:rPr lang="cs-CZ" sz="1200" dirty="0"/>
              <a:t>Ostatní obrázky v prezentaci jsou použité z  Klipartu Microsoft </a:t>
            </a:r>
            <a:r>
              <a:rPr lang="cs-CZ" sz="1200" dirty="0" smtClean="0"/>
              <a:t>Office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322</TotalTime>
  <Words>574</Words>
  <Application>Microsoft Office PowerPoint</Application>
  <PresentationFormat>Předvádění na obrazovce (4:3)</PresentationFormat>
  <Paragraphs>145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Administrativní</vt:lpstr>
      <vt:lpstr>Základní škola a Praktická škola Dvůr králové nad Labem</vt:lpstr>
      <vt:lpstr>Snímek 2</vt:lpstr>
      <vt:lpstr>Jihovýchodní Asie</vt:lpstr>
      <vt:lpstr>Poloha</vt:lpstr>
      <vt:lpstr>Krajina</vt:lpstr>
      <vt:lpstr>Krajina</vt:lpstr>
      <vt:lpstr>Tropické pralesy</vt:lpstr>
      <vt:lpstr>Státy jihovýchodní Asie</vt:lpstr>
      <vt:lpstr>Thajsko</vt:lpstr>
      <vt:lpstr>Indonésie</vt:lpstr>
      <vt:lpstr>Obyvatelstvo</vt:lpstr>
      <vt:lpstr>Zemědělství</vt:lpstr>
      <vt:lpstr>Nerostné bohatství</vt:lpstr>
      <vt:lpstr>Závěrečné opakování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Praktická škola Dvůr králové nad Labem</dc:title>
  <dc:creator>Administrator</dc:creator>
  <cp:lastModifiedBy>Dum</cp:lastModifiedBy>
  <cp:revision>29</cp:revision>
  <dcterms:created xsi:type="dcterms:W3CDTF">2012-08-31T19:03:05Z</dcterms:created>
  <dcterms:modified xsi:type="dcterms:W3CDTF">2013-07-15T14:36:32Z</dcterms:modified>
</cp:coreProperties>
</file>