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97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80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543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41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26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64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421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783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121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336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398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A3626-4632-4D2C-A524-FE2972A1144D}" type="datetimeFigureOut">
              <a:rPr lang="cs-CZ" smtClean="0"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553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4" y="773705"/>
            <a:ext cx="8064895" cy="223224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Název školy: Svobodná základní škola, o.p.s.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Autor: Gabriela Divišová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VY_32_INOVACE_02_ČR _Souhrnné opakování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Název: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Česká republika – souhrnné opakování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13638" y="6391376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88190" y="3102378"/>
            <a:ext cx="5869367" cy="815598"/>
          </a:xfrm>
          <a:prstGeom prst="rect">
            <a:avLst/>
          </a:prstGeom>
          <a:noFill/>
        </p:spPr>
        <p:txBody>
          <a:bodyPr wrap="square" lIns="91430" tIns="45715" rIns="91430" bIns="45715" rtlCol="0">
            <a:spAutoFit/>
          </a:bodyPr>
          <a:lstStyle/>
          <a:p>
            <a:pPr algn="ctr"/>
            <a:r>
              <a:rPr lang="cs-CZ" sz="2900" b="1" dirty="0" smtClean="0">
                <a:latin typeface="Arial" pitchFamily="34" charset="0"/>
                <a:cs typeface="Arial" pitchFamily="34" charset="0"/>
              </a:rPr>
              <a:t>ČR-souhrnné opakování</a:t>
            </a:r>
            <a:endParaRPr lang="cs-CZ" sz="29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-184660"/>
            <a:ext cx="184710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30" tIns="45715" rIns="91430" bIns="45715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7667972" y="548680"/>
          <a:ext cx="90047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3" imgW="9523810" imgH="7621064" progId="AcroExch.Document.7">
                  <p:embed/>
                </p:oleObj>
              </mc:Choice>
              <mc:Fallback>
                <p:oleObj name="Acrobat Document" r:id="rId3" imgW="9523810" imgH="7621064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972" y="548680"/>
                        <a:ext cx="90047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31641" y="6092637"/>
            <a:ext cx="3519391" cy="276999"/>
          </a:xfrm>
          <a:prstGeom prst="rect">
            <a:avLst/>
          </a:prstGeom>
          <a:noFill/>
        </p:spPr>
        <p:txBody>
          <a:bodyPr wrap="square" lIns="91430" tIns="45715" rIns="91430" bIns="45715" rtlCol="0">
            <a:spAutoFit/>
          </a:bodyPr>
          <a:lstStyle/>
          <a:p>
            <a:pPr algn="r"/>
            <a:r>
              <a:rPr lang="cs-CZ" sz="1200" dirty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40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5289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620688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/>
              <a:t>Anotace:</a:t>
            </a:r>
          </a:p>
          <a:p>
            <a:r>
              <a:rPr lang="cs-CZ" sz="2600" dirty="0"/>
              <a:t>Materiál je určen pro žáky 4. třídy.</a:t>
            </a:r>
          </a:p>
          <a:p>
            <a:r>
              <a:rPr lang="cs-CZ" sz="2600" dirty="0" smtClean="0"/>
              <a:t>Žáci si hravou formou prověří svoje vědomosti, které během roku </a:t>
            </a:r>
            <a:r>
              <a:rPr lang="cs-CZ" sz="2600" dirty="0" smtClean="0"/>
              <a:t>získali. </a:t>
            </a:r>
            <a:r>
              <a:rPr lang="cs-CZ" sz="2600" dirty="0"/>
              <a:t>Soubor obsahuje kontrolní otázky a správné odpovědi. </a:t>
            </a:r>
          </a:p>
          <a:p>
            <a:r>
              <a:rPr lang="cs-CZ" sz="2600" dirty="0"/>
              <a:t> </a:t>
            </a:r>
          </a:p>
          <a:p>
            <a:r>
              <a:rPr lang="cs-CZ" sz="2600" b="1" dirty="0"/>
              <a:t>Pomůcky:</a:t>
            </a:r>
            <a:r>
              <a:rPr lang="cs-CZ" sz="2600" dirty="0"/>
              <a:t> tabulka na psaní + fix (papír a tužka</a:t>
            </a:r>
            <a:r>
              <a:rPr lang="cs-CZ" sz="2600" dirty="0" smtClean="0"/>
              <a:t>),mapa České republiky,</a:t>
            </a:r>
            <a:endParaRPr lang="cs-CZ" sz="2600" dirty="0"/>
          </a:p>
          <a:p>
            <a:r>
              <a:rPr lang="cs-CZ" sz="2600" dirty="0"/>
              <a:t>fixy na tabuli (možnost využití popisovače v programu Microsoft PowerPoint)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3568" y="6356350"/>
            <a:ext cx="648072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379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Souhrnné opakování z vlastivědy</a:t>
            </a:r>
            <a:endParaRPr lang="cs-CZ" dirty="0"/>
          </a:p>
        </p:txBody>
      </p:sp>
      <p:pic>
        <p:nvPicPr>
          <p:cNvPr id="7" name="Picture 2" descr="C:\Users\hotový projekt-kraje\obrázky\housenka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96952"/>
            <a:ext cx="3816701" cy="360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251520" y="1412776"/>
            <a:ext cx="4269481" cy="3475137"/>
          </a:xfrm>
          <a:prstGeom prst="wedgeRoundRectCallout">
            <a:avLst>
              <a:gd name="adj1" fmla="val 68931"/>
              <a:gd name="adj2" fmla="val 272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Ahoj, dnes nás čeká souhrnné opakování. Doufám, že se těšíte, já strašně. Tak jdeme na to. Přečti si otázku a správnou odpověď zakroužkuj nebo napiš na papír.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100392" y="472514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755576" y="6356350"/>
            <a:ext cx="720080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636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1.Mezi historické země ČR nepatří: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Čechy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 startAt="2"/>
            </a:pPr>
            <a:r>
              <a:rPr lang="cs-CZ" dirty="0" smtClean="0"/>
              <a:t>Morava</a:t>
            </a:r>
          </a:p>
          <a:p>
            <a:pPr marL="514350" indent="-514350">
              <a:buAutoNum type="alphaLcParenR" startAt="2"/>
            </a:pPr>
            <a:endParaRPr lang="cs-CZ" dirty="0"/>
          </a:p>
          <a:p>
            <a:pPr marL="514350" indent="-514350">
              <a:buAutoNum type="alphaLcParenR" startAt="3"/>
            </a:pPr>
            <a:r>
              <a:rPr lang="cs-CZ" dirty="0" smtClean="0"/>
              <a:t>Chodsko</a:t>
            </a:r>
          </a:p>
          <a:p>
            <a:pPr marL="514350" indent="-514350">
              <a:buAutoNum type="alphaLcParenR" startAt="3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d)   Slezsko</a:t>
            </a:r>
            <a:endParaRPr lang="cs-CZ" dirty="0"/>
          </a:p>
        </p:txBody>
      </p:sp>
      <p:pic>
        <p:nvPicPr>
          <p:cNvPr id="2050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17032"/>
            <a:ext cx="1345952" cy="125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244408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755576" y="6356350"/>
            <a:ext cx="727280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065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23896" y="188640"/>
            <a:ext cx="8939336" cy="1143000"/>
          </a:xfrm>
        </p:spPr>
        <p:txBody>
          <a:bodyPr/>
          <a:lstStyle/>
          <a:p>
            <a:r>
              <a:rPr lang="cs-CZ" dirty="0" smtClean="0"/>
              <a:t>2.Na severovýchodě ČR leží: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Plzeňský kraj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 startAt="2"/>
            </a:pPr>
            <a:r>
              <a:rPr lang="cs-CZ" dirty="0" smtClean="0"/>
              <a:t>Moravskoslezský kraj</a:t>
            </a:r>
          </a:p>
          <a:p>
            <a:pPr marL="514350" indent="-514350">
              <a:buAutoNum type="alphaLcParenR" startAt="2"/>
            </a:pPr>
            <a:endParaRPr lang="cs-CZ" dirty="0"/>
          </a:p>
          <a:p>
            <a:pPr marL="514350" indent="-514350">
              <a:buAutoNum type="alphaLcParenR" startAt="3"/>
            </a:pPr>
            <a:r>
              <a:rPr lang="cs-CZ" dirty="0" smtClean="0"/>
              <a:t>Liberecký kraj</a:t>
            </a:r>
          </a:p>
          <a:p>
            <a:pPr marL="514350" indent="-514350">
              <a:buAutoNum type="alphaLcParenR" startAt="3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d)  Karlovarský kraj</a:t>
            </a:r>
            <a:endParaRPr lang="cs-CZ" dirty="0"/>
          </a:p>
        </p:txBody>
      </p:sp>
      <p:pic>
        <p:nvPicPr>
          <p:cNvPr id="307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389221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316416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83568" y="6381328"/>
            <a:ext cx="748883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553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43" y="260648"/>
            <a:ext cx="8229600" cy="1143000"/>
          </a:xfrm>
        </p:spPr>
        <p:txBody>
          <a:bodyPr/>
          <a:lstStyle/>
          <a:p>
            <a:r>
              <a:rPr lang="cs-CZ" dirty="0" smtClean="0"/>
              <a:t>3.Krajské město kraje Vysočina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Brno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 startAt="2"/>
            </a:pPr>
            <a:r>
              <a:rPr lang="cs-CZ" dirty="0" smtClean="0"/>
              <a:t>Hradec Králové</a:t>
            </a:r>
          </a:p>
          <a:p>
            <a:pPr marL="514350" indent="-514350">
              <a:buAutoNum type="alphaLcParenR" startAt="2"/>
            </a:pPr>
            <a:endParaRPr lang="cs-CZ" dirty="0"/>
          </a:p>
          <a:p>
            <a:pPr marL="514350" indent="-514350">
              <a:buAutoNum type="alphaLcParenR" startAt="3"/>
            </a:pPr>
            <a:r>
              <a:rPr lang="cs-CZ" dirty="0" smtClean="0"/>
              <a:t>České Budějovice</a:t>
            </a:r>
          </a:p>
          <a:p>
            <a:pPr marL="514350" indent="-514350">
              <a:buAutoNum type="alphaLcParenR" startAt="3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d)  Jihlava</a:t>
            </a:r>
            <a:endParaRPr lang="cs-CZ" dirty="0"/>
          </a:p>
        </p:txBody>
      </p:sp>
      <p:pic>
        <p:nvPicPr>
          <p:cNvPr id="5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725144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388424" y="6316836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83568" y="6356350"/>
            <a:ext cx="662473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078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52536" y="332656"/>
            <a:ext cx="8229600" cy="1143000"/>
          </a:xfrm>
        </p:spPr>
        <p:txBody>
          <a:bodyPr/>
          <a:lstStyle/>
          <a:p>
            <a:r>
              <a:rPr lang="cs-CZ" dirty="0" smtClean="0"/>
              <a:t>4.V čele krajského úřadu stojí: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/>
              <a:t>p</a:t>
            </a:r>
            <a:r>
              <a:rPr lang="cs-CZ" dirty="0" smtClean="0"/>
              <a:t>rezident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 startAt="2"/>
            </a:pPr>
            <a:r>
              <a:rPr lang="cs-CZ" dirty="0"/>
              <a:t>m</a:t>
            </a:r>
            <a:r>
              <a:rPr lang="cs-CZ" dirty="0" smtClean="0"/>
              <a:t>inistr</a:t>
            </a:r>
          </a:p>
          <a:p>
            <a:pPr marL="514350" indent="-514350">
              <a:buAutoNum type="alphaLcParenR" startAt="2"/>
            </a:pPr>
            <a:endParaRPr lang="cs-CZ" dirty="0"/>
          </a:p>
          <a:p>
            <a:pPr marL="514350" indent="-514350">
              <a:buAutoNum type="alphaLcParenR" startAt="3"/>
            </a:pPr>
            <a:r>
              <a:rPr lang="cs-CZ" dirty="0" smtClean="0"/>
              <a:t>hejtman kraje</a:t>
            </a:r>
          </a:p>
          <a:p>
            <a:pPr marL="514350" indent="-514350">
              <a:buAutoNum type="alphaLcParenR" startAt="3"/>
            </a:pPr>
            <a:endParaRPr lang="cs-CZ" dirty="0"/>
          </a:p>
          <a:p>
            <a:pPr marL="514350" indent="-514350">
              <a:buAutoNum type="alphaLcParenR" startAt="3"/>
            </a:pPr>
            <a:r>
              <a:rPr lang="cs-CZ" dirty="0" smtClean="0"/>
              <a:t>předseda vlády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45024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316416" y="6309320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755576" y="6313527"/>
            <a:ext cx="734481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8399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188640" y="332656"/>
            <a:ext cx="8229600" cy="1143000"/>
          </a:xfrm>
        </p:spPr>
        <p:txBody>
          <a:bodyPr/>
          <a:lstStyle/>
          <a:p>
            <a:r>
              <a:rPr lang="cs-CZ" dirty="0" smtClean="0"/>
              <a:t>5.Státní svátek není: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8. května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5.července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28.října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24.prosince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197" y="4725144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44408" y="6320429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11560" y="6356350"/>
            <a:ext cx="734481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833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6.Krajina s nad mořskou výškou do 200 m se nazývá: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/>
              <a:t>h</a:t>
            </a:r>
            <a:r>
              <a:rPr lang="cs-CZ" dirty="0" smtClean="0"/>
              <a:t>ornatina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n</a:t>
            </a:r>
            <a:r>
              <a:rPr lang="cs-CZ" dirty="0" smtClean="0"/>
              <a:t>ížina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v</a:t>
            </a:r>
            <a:r>
              <a:rPr lang="cs-CZ" dirty="0" smtClean="0"/>
              <a:t>rchovina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pahorkatin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20100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44408" y="6309320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70485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71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1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7.Pohoří Krušné hory leží při hranici: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/>
          <a:lstStyle/>
          <a:p>
            <a:pPr marL="514350" indent="-514350">
              <a:buAutoNum type="alphaLcParenR"/>
            </a:pPr>
            <a:r>
              <a:rPr lang="cs-CZ" dirty="0"/>
              <a:t>s</a:t>
            </a:r>
            <a:r>
              <a:rPr lang="cs-CZ" dirty="0" smtClean="0"/>
              <a:t> Polskem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s</a:t>
            </a:r>
            <a:r>
              <a:rPr lang="cs-CZ" dirty="0" smtClean="0"/>
              <a:t> Rakouskem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s</a:t>
            </a:r>
            <a:r>
              <a:rPr lang="cs-CZ" dirty="0" smtClean="0"/>
              <a:t> Německem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 leží ve vnitrozemí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497250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316416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799288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57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8.Milešovka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/>
              <a:t>h</a:t>
            </a:r>
            <a:r>
              <a:rPr lang="cs-CZ" dirty="0" smtClean="0"/>
              <a:t>ora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ř</a:t>
            </a:r>
            <a:r>
              <a:rPr lang="cs-CZ" dirty="0" smtClean="0"/>
              <a:t>eka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m</a:t>
            </a:r>
            <a:r>
              <a:rPr lang="cs-CZ" dirty="0" smtClean="0"/>
              <a:t>ěsto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jezero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96752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430563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899592" y="6356350"/>
            <a:ext cx="676875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664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96552" y="260648"/>
            <a:ext cx="8229600" cy="1143000"/>
          </a:xfrm>
        </p:spPr>
        <p:txBody>
          <a:bodyPr/>
          <a:lstStyle/>
          <a:p>
            <a:r>
              <a:rPr lang="cs-CZ" dirty="0" smtClean="0"/>
              <a:t>9.Vyšší hora na Moravě 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Sněžka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Říp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Radhošť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Praděd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527" y="4725144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44408" y="6320429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11560" y="6356350"/>
            <a:ext cx="734481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214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10.Berounka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/>
              <a:t>p</a:t>
            </a:r>
            <a:r>
              <a:rPr lang="cs-CZ" dirty="0" smtClean="0"/>
              <a:t>řehrada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 rybník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ř</a:t>
            </a:r>
            <a:r>
              <a:rPr lang="cs-CZ" dirty="0" smtClean="0"/>
              <a:t>eka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jeskyně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45024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363826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777686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1201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11. V Moravskoslezských Beskydách pramení řeka: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Morava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Otava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Bečva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Dyje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45024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316416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043608" y="6356350"/>
            <a:ext cx="698477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621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1143000"/>
          </a:xfrm>
        </p:spPr>
        <p:txBody>
          <a:bodyPr/>
          <a:lstStyle/>
          <a:p>
            <a:r>
              <a:rPr lang="cs-CZ" dirty="0" smtClean="0"/>
              <a:t>12.Řeka Jizera protéká městem: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Pardubice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Mladá Boleslav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Plzeň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Dyje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89221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44408" y="6309320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11560" y="6356350"/>
            <a:ext cx="741682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120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13. Která hospodářská rostlina se nevyužívá v potravinářském průmyslu?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/>
              <a:t>c</a:t>
            </a:r>
            <a:r>
              <a:rPr lang="cs-CZ" dirty="0" smtClean="0"/>
              <a:t>ukrová řepa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ž</a:t>
            </a:r>
            <a:r>
              <a:rPr lang="cs-CZ" dirty="0" smtClean="0"/>
              <a:t>ito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c</a:t>
            </a:r>
            <a:r>
              <a:rPr lang="cs-CZ" dirty="0" smtClean="0"/>
              <a:t>hmel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len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869160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316416" y="6460852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11560" y="6356350"/>
            <a:ext cx="734481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362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740" y="197768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14.Významý přístav říční lodní dopravy 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Děčín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Karlovy Vary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Ostrava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Zlín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67" y="1340768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316416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99288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353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52536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15.Mezi přírodní zajímavosti patří 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Hluboká nad Vltavou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err="1" smtClean="0"/>
              <a:t>Pravčická</a:t>
            </a:r>
            <a:r>
              <a:rPr lang="cs-CZ" dirty="0" smtClean="0"/>
              <a:t> brána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Telč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skanzen v Rožnově pod Radhoštěm</a:t>
            </a:r>
            <a:endParaRPr lang="cs-CZ" dirty="0"/>
          </a:p>
        </p:txBody>
      </p:sp>
      <p:pic>
        <p:nvPicPr>
          <p:cNvPr id="4" name="Picture 2" descr="C:\Users\hotový projekt-kraje\obrázky\erb 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04864"/>
            <a:ext cx="1701097" cy="15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44408" y="6381328"/>
            <a:ext cx="69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Obr.2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259632" y="6356350"/>
            <a:ext cx="712879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62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Obr.1:Vlastní archív</a:t>
            </a:r>
            <a:r>
              <a:rPr lang="en-US" sz="2400" dirty="0" smtClean="0"/>
              <a:t>[</a:t>
            </a:r>
            <a:r>
              <a:rPr lang="cs-CZ" sz="2400" dirty="0" smtClean="0"/>
              <a:t>25.4.2013</a:t>
            </a:r>
            <a:r>
              <a:rPr lang="en-US" sz="2400" dirty="0" smtClean="0"/>
              <a:t>]</a:t>
            </a:r>
            <a:endParaRPr lang="cs-CZ" sz="2400" dirty="0" smtClean="0"/>
          </a:p>
          <a:p>
            <a:r>
              <a:rPr lang="cs-CZ" sz="2400" dirty="0" smtClean="0"/>
              <a:t>Obr.2:Vlastní </a:t>
            </a:r>
            <a:r>
              <a:rPr lang="cs-CZ" sz="2400" dirty="0"/>
              <a:t>archív</a:t>
            </a:r>
            <a:r>
              <a:rPr lang="en-US" sz="2400" dirty="0" smtClean="0"/>
              <a:t>[</a:t>
            </a:r>
            <a:r>
              <a:rPr lang="cs-CZ" sz="2400" smtClean="0"/>
              <a:t>25.4.2013</a:t>
            </a:r>
            <a:r>
              <a:rPr lang="en-US" sz="2400" smtClean="0"/>
              <a:t>]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267744" y="6356350"/>
            <a:ext cx="561662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632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607</Words>
  <Application>Microsoft Office PowerPoint</Application>
  <PresentationFormat>Předvádění na obrazovce (4:3)</PresentationFormat>
  <Paragraphs>172</Paragraphs>
  <Slides>19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systému Office</vt:lpstr>
      <vt:lpstr>Acrobat Document</vt:lpstr>
      <vt:lpstr>Název školy: Svobodná základní škola, o.p.s. Autor: Gabriela Divišová Název materiálu: VY_32_INOVACE_02_ČR _Souhrnné opakování  Název: Česká republika – souhrnné opakování  Číslo projektu: CZ.1.07/1.4.00/21.0929</vt:lpstr>
      <vt:lpstr>Prezentace aplikace PowerPoint</vt:lpstr>
      <vt:lpstr>Souhrnné opakování z vlastivědy</vt:lpstr>
      <vt:lpstr>1.Mezi historické země ČR nepatří:</vt:lpstr>
      <vt:lpstr>2.Na severovýchodě ČR leží:</vt:lpstr>
      <vt:lpstr>3.Krajské město kraje Vysočina je:</vt:lpstr>
      <vt:lpstr>4.V čele krajského úřadu stojí:</vt:lpstr>
      <vt:lpstr>5.Státní svátek není:</vt:lpstr>
      <vt:lpstr>6.Krajina s nad mořskou výškou do 200 m se nazývá:</vt:lpstr>
      <vt:lpstr>7.Pohoří Krušné hory leží při hranici:</vt:lpstr>
      <vt:lpstr>8.Milešovka je:</vt:lpstr>
      <vt:lpstr>9.Vyšší hora na Moravě je :</vt:lpstr>
      <vt:lpstr>10.Berounka je:</vt:lpstr>
      <vt:lpstr>11. V Moravskoslezských Beskydách pramení řeka:</vt:lpstr>
      <vt:lpstr>12.Řeka Jizera protéká městem:</vt:lpstr>
      <vt:lpstr>13. Která hospodářská rostlina se nevyužívá v potravinářském průmyslu?</vt:lpstr>
      <vt:lpstr>14.Významý přístav říční lodní dopravy je:</vt:lpstr>
      <vt:lpstr>15.Mezi přírodní zajímavosti patří 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User</cp:lastModifiedBy>
  <cp:revision>4</cp:revision>
  <dcterms:created xsi:type="dcterms:W3CDTF">2013-01-07T18:14:35Z</dcterms:created>
  <dcterms:modified xsi:type="dcterms:W3CDTF">2013-07-16T10:56:47Z</dcterms:modified>
</cp:coreProperties>
</file>