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79AE-B07C-43FD-A5C8-8091407FE433}" type="datetimeFigureOut">
              <a:rPr lang="cs-CZ" smtClean="0"/>
              <a:pPr/>
              <a:t>15.7.2013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D67290-55BA-4661-9A83-DD3A7F116C9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79AE-B07C-43FD-A5C8-8091407FE433}" type="datetimeFigureOut">
              <a:rPr lang="cs-CZ" smtClean="0"/>
              <a:pPr/>
              <a:t>15.7.2013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D67290-55BA-4661-9A83-DD3A7F116C9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79AE-B07C-43FD-A5C8-8091407FE433}" type="datetimeFigureOut">
              <a:rPr lang="cs-CZ" smtClean="0"/>
              <a:pPr/>
              <a:t>15.7.2013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D67290-55BA-4661-9A83-DD3A7F116C9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79AE-B07C-43FD-A5C8-8091407FE433}" type="datetimeFigureOut">
              <a:rPr lang="cs-CZ" smtClean="0"/>
              <a:pPr/>
              <a:t>15.7.2013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D67290-55BA-4661-9A83-DD3A7F116C9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79AE-B07C-43FD-A5C8-8091407FE433}" type="datetimeFigureOut">
              <a:rPr lang="cs-CZ" smtClean="0"/>
              <a:pPr/>
              <a:t>15.7.2013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D67290-55BA-4661-9A83-DD3A7F116C9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79AE-B07C-43FD-A5C8-8091407FE433}" type="datetimeFigureOut">
              <a:rPr lang="cs-CZ" smtClean="0"/>
              <a:pPr/>
              <a:t>15.7.2013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D67290-55BA-4661-9A83-DD3A7F116C9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79AE-B07C-43FD-A5C8-8091407FE433}" type="datetimeFigureOut">
              <a:rPr lang="cs-CZ" smtClean="0"/>
              <a:pPr/>
              <a:t>15.7.2013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D67290-55BA-4661-9A83-DD3A7F116C9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79AE-B07C-43FD-A5C8-8091407FE433}" type="datetimeFigureOut">
              <a:rPr lang="cs-CZ" smtClean="0"/>
              <a:pPr/>
              <a:t>15.7.2013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D67290-55BA-4661-9A83-DD3A7F116C9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79AE-B07C-43FD-A5C8-8091407FE433}" type="datetimeFigureOut">
              <a:rPr lang="cs-CZ" smtClean="0"/>
              <a:pPr/>
              <a:t>15.7.2013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D67290-55BA-4661-9A83-DD3A7F116C9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79AE-B07C-43FD-A5C8-8091407FE433}" type="datetimeFigureOut">
              <a:rPr lang="cs-CZ" smtClean="0"/>
              <a:pPr/>
              <a:t>15.7.2013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D67290-55BA-4661-9A83-DD3A7F116C9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79AE-B07C-43FD-A5C8-8091407FE433}" type="datetimeFigureOut">
              <a:rPr lang="cs-CZ" smtClean="0"/>
              <a:pPr/>
              <a:t>15.7.2013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D67290-55BA-4661-9A83-DD3A7F116C9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FB79AE-B07C-43FD-A5C8-8091407FE433}" type="datetimeFigureOut">
              <a:rPr lang="cs-CZ" smtClean="0"/>
              <a:pPr/>
              <a:t>15.7.2013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ED67290-55BA-4661-9A83-DD3A7F116C9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grpSp>
        <p:nvGrpSpPr>
          <p:cNvPr id="4" name="Skupina 3"/>
          <p:cNvGrpSpPr/>
          <p:nvPr/>
        </p:nvGrpSpPr>
        <p:grpSpPr>
          <a:xfrm>
            <a:off x="180218" y="0"/>
            <a:ext cx="8712262" cy="6400221"/>
            <a:chOff x="467544" y="500798"/>
            <a:chExt cx="8712262" cy="6400221"/>
          </a:xfrm>
        </p:grpSpPr>
        <p:graphicFrame>
          <p:nvGraphicFramePr>
            <p:cNvPr id="5" name="Group 40"/>
            <p:cNvGraphicFramePr>
              <a:graphicFrameLocks/>
            </p:cNvGraphicFramePr>
            <p:nvPr>
              <p:extLst>
                <p:ext uri="{D42A27DB-BD31-4B8C-83A1-F6EECF244321}">
                  <p14:modId xmlns="" xmlns:p14="http://schemas.microsoft.com/office/powerpoint/2010/main" val="4135597436"/>
                </p:ext>
              </p:extLst>
            </p:nvPr>
          </p:nvGraphicFramePr>
          <p:xfrm>
            <a:off x="682862" y="1409518"/>
            <a:ext cx="8496944" cy="3936027"/>
          </p:xfrm>
          <a:graphic>
            <a:graphicData uri="http://schemas.openxmlformats.org/drawingml/2006/table">
              <a:tbl>
                <a:tblPr/>
                <a:tblGrid>
                  <a:gridCol w="1993015"/>
                  <a:gridCol w="6503929"/>
                </a:tblGrid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1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FFFFFF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Číslo projektu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chemeClr val="accent1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lang="cs-CZ" sz="1800" b="1" kern="1200" dirty="0" smtClean="0">
                            <a:solidFill>
                              <a:schemeClr val="tx1"/>
                            </a:solidFill>
                            <a:effectLst/>
                            <a:latin typeface="+mn-lt"/>
                            <a:ea typeface="+mn-ea"/>
                            <a:cs typeface="+mn-cs"/>
                          </a:rPr>
                          <a:t>CZ.1.07/1.4.00/21.2942</a:t>
                        </a:r>
                        <a:endPara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endParaRP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chemeClr val="accent1"/>
                      </a:solidFill>
                    </a:tcPr>
                  </a:tc>
                </a:tr>
                <a:tr h="444324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Název školy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Základní škola a mateřská škola, Jičín, 17. listopadu 109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Název materiálu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+mn-lt"/>
                            <a:cs typeface="Arial" charset="0"/>
                          </a:rPr>
                          <a:t>VY_32_INOVACE_XIII_Př2_19</a:t>
                        </a:r>
                        <a:endPara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  <a:cs typeface="Arial" charset="0"/>
                        </a:endParaRP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Autor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Mgr. Hana Havlová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Vzdělávací obor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Přírodopis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Téma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Botanika – </a:t>
                        </a: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léčivé </a:t>
                        </a: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byliny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Ročník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Šestý, sedmý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74990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Datum tvorby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19. </a:t>
                        </a: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2. 2013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69997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Anotace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144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>
                            <a:schemeClr val="bg2"/>
                          </a:buClr>
                          <a:buSzPct val="75000"/>
                          <a:buFont typeface="Wingdings" pitchFamily="2" charset="2"/>
                          <a:buNone/>
                          <a:tabLst/>
                        </a:pPr>
                        <a:r>
                          <a:rPr kumimoji="0" lang="cs-CZ" sz="12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Materiál je  určen pro výklad, zápis a procvičení učiva. 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92388">
                  <a:tc gridSpan="2">
                    <a:txBody>
                      <a:bodyPr/>
                      <a:lstStyle/>
                      <a:p>
                        <a:pPr marL="0" marR="0" lvl="0" indent="0" algn="ctr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4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Pokud není uvedeno jinak, použitý materiál je z vlastních zdrojů autora. 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 hMerge="1">
                    <a:txBody>
                      <a:bodyPr/>
                      <a:lstStyle/>
                      <a:p>
                        <a:endParaRPr lang="cs-CZ"/>
                      </a:p>
                    </a:txBody>
                    <a:tcPr/>
                  </a:tc>
                </a:tr>
              </a:tbl>
            </a:graphicData>
          </a:graphic>
        </p:graphicFrame>
        <p:sp>
          <p:nvSpPr>
            <p:cNvPr id="6" name="Obdélník 5"/>
            <p:cNvSpPr/>
            <p:nvPr/>
          </p:nvSpPr>
          <p:spPr>
            <a:xfrm>
              <a:off x="467544" y="500798"/>
              <a:ext cx="3270319" cy="400110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ctr">
                <a:defRPr/>
              </a:pPr>
              <a:r>
                <a:rPr lang="cs-CZ" sz="2000" b="1" dirty="0"/>
                <a:t>DIGITÁLNÍ UČEBNÍ MATERIÁL</a:t>
              </a:r>
            </a:p>
          </p:txBody>
        </p:sp>
        <p:pic>
          <p:nvPicPr>
            <p:cNvPr id="7" name="Picture 2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051014" y="5613366"/>
              <a:ext cx="5270296" cy="1287653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8" name="Obrázek 7"/>
            <p:cNvPicPr/>
            <p:nvPr/>
          </p:nvPicPr>
          <p:blipFill>
            <a:blip r:embed="rId3" cstate="print">
              <a:extLs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763112" y="500798"/>
              <a:ext cx="1317918" cy="720080"/>
            </a:xfrm>
            <a:prstGeom prst="rect">
              <a:avLst/>
            </a:prstGeom>
            <a:effectLst>
              <a:softEdge rad="12700"/>
            </a:effectLst>
          </p:spPr>
        </p:pic>
      </p:grp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LÉČIVÉ ROSTLINY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obsahují léčivé látky (silice, alkaloidy, třísloviny,…)</a:t>
            </a:r>
          </a:p>
          <a:p>
            <a:pPr>
              <a:buNone/>
            </a:pPr>
            <a:endParaRPr lang="cs-CZ" dirty="0" smtClean="0">
              <a:solidFill>
                <a:srgbClr val="C00000"/>
              </a:solidFill>
            </a:endParaRPr>
          </a:p>
          <a:p>
            <a:r>
              <a:rPr lang="cs-CZ" dirty="0" smtClean="0">
                <a:solidFill>
                  <a:srgbClr val="C00000"/>
                </a:solidFill>
              </a:rPr>
              <a:t>podporují léčbu nemoci</a:t>
            </a:r>
          </a:p>
          <a:p>
            <a:pPr>
              <a:buNone/>
            </a:pPr>
            <a:endParaRPr lang="cs-CZ" dirty="0" smtClean="0">
              <a:solidFill>
                <a:srgbClr val="C00000"/>
              </a:solidFill>
            </a:endParaRPr>
          </a:p>
          <a:p>
            <a:r>
              <a:rPr lang="cs-CZ" dirty="0" smtClean="0">
                <a:solidFill>
                  <a:srgbClr val="C00000"/>
                </a:solidFill>
              </a:rPr>
              <a:t>posilují imunitu </a:t>
            </a:r>
            <a:endParaRPr lang="cs-CZ" dirty="0">
              <a:solidFill>
                <a:srgbClr val="C00000"/>
              </a:solidFill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Použití léčivých rostlin: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používají se části rostlin, které mají nejvíce účinných látek – květ, list, kořen,…</a:t>
            </a:r>
          </a:p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používají se v různé formě:</a:t>
            </a:r>
            <a:r>
              <a:rPr lang="cs-CZ" dirty="0" smtClean="0"/>
              <a:t>	</a:t>
            </a:r>
            <a:r>
              <a:rPr lang="cs-CZ" dirty="0" smtClean="0">
                <a:solidFill>
                  <a:srgbClr val="C00000"/>
                </a:solidFill>
              </a:rPr>
              <a:t>čerstvé</a:t>
            </a:r>
          </a:p>
          <a:p>
            <a:pPr>
              <a:buNone/>
            </a:pPr>
            <a:r>
              <a:rPr lang="cs-CZ" dirty="0">
                <a:solidFill>
                  <a:srgbClr val="C00000"/>
                </a:solidFill>
              </a:rPr>
              <a:t>	</a:t>
            </a:r>
            <a:r>
              <a:rPr lang="cs-CZ" dirty="0" smtClean="0">
                <a:solidFill>
                  <a:srgbClr val="C00000"/>
                </a:solidFill>
              </a:rPr>
              <a:t>						sušené</a:t>
            </a:r>
          </a:p>
          <a:p>
            <a:pPr>
              <a:buNone/>
            </a:pPr>
            <a:r>
              <a:rPr lang="cs-CZ" dirty="0">
                <a:solidFill>
                  <a:srgbClr val="C00000"/>
                </a:solidFill>
              </a:rPr>
              <a:t>	</a:t>
            </a:r>
            <a:r>
              <a:rPr lang="cs-CZ" dirty="0" smtClean="0">
                <a:solidFill>
                  <a:srgbClr val="C00000"/>
                </a:solidFill>
              </a:rPr>
              <a:t>						výluhy</a:t>
            </a:r>
          </a:p>
          <a:p>
            <a:pPr>
              <a:buNone/>
            </a:pPr>
            <a:r>
              <a:rPr lang="cs-CZ" dirty="0">
                <a:solidFill>
                  <a:srgbClr val="C00000"/>
                </a:solidFill>
              </a:rPr>
              <a:t>	</a:t>
            </a:r>
            <a:r>
              <a:rPr lang="cs-CZ" dirty="0" smtClean="0">
                <a:solidFill>
                  <a:srgbClr val="C00000"/>
                </a:solidFill>
              </a:rPr>
              <a:t>						sirupy</a:t>
            </a:r>
          </a:p>
          <a:p>
            <a:pPr>
              <a:buNone/>
            </a:pPr>
            <a:r>
              <a:rPr lang="cs-CZ" dirty="0">
                <a:solidFill>
                  <a:srgbClr val="C00000"/>
                </a:solidFill>
              </a:rPr>
              <a:t>	</a:t>
            </a:r>
            <a:r>
              <a:rPr lang="cs-CZ" dirty="0" smtClean="0">
                <a:solidFill>
                  <a:srgbClr val="C00000"/>
                </a:solidFill>
              </a:rPr>
              <a:t>						čaje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Plané volně rostoucí druhy z naší přírody: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4" name="Zástupný symbol pro obsah 3" descr="15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971659" y="1600200"/>
            <a:ext cx="3200681" cy="4525963"/>
          </a:xfrm>
        </p:spPr>
      </p:pic>
      <p:sp>
        <p:nvSpPr>
          <p:cNvPr id="5" name="TextovéPole 4"/>
          <p:cNvSpPr txBox="1"/>
          <p:nvPr/>
        </p:nvSpPr>
        <p:spPr>
          <a:xfrm>
            <a:off x="3923928" y="6165304"/>
            <a:ext cx="14219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podběl léčivý</a:t>
            </a:r>
            <a:endParaRPr lang="cs-CZ" dirty="0">
              <a:solidFill>
                <a:srgbClr val="C00000"/>
              </a:solidFill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kopřiva dvoudomá</a:t>
            </a:r>
            <a:endParaRPr lang="cs-CZ" dirty="0">
              <a:solidFill>
                <a:srgbClr val="C00000"/>
              </a:solidFill>
            </a:endParaRPr>
          </a:p>
        </p:txBody>
      </p:sp>
      <p:pic>
        <p:nvPicPr>
          <p:cNvPr id="4" name="Zástupný symbol pro obsah 3" descr="léčivky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 l="1102" t="1442"/>
          <a:stretch>
            <a:fillRect/>
          </a:stretch>
        </p:blipFill>
        <p:spPr>
          <a:xfrm>
            <a:off x="3123611" y="1665474"/>
            <a:ext cx="2929412" cy="4460689"/>
          </a:xfr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mateřídouška časná</a:t>
            </a:r>
            <a:endParaRPr lang="cs-CZ" dirty="0">
              <a:solidFill>
                <a:srgbClr val="C00000"/>
              </a:solidFill>
            </a:endParaRPr>
          </a:p>
        </p:txBody>
      </p:sp>
      <p:pic>
        <p:nvPicPr>
          <p:cNvPr id="4" name="Zástupný symbol pro obsah 3" descr="Kopie - trávy7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 r="35756"/>
          <a:stretch>
            <a:fillRect/>
          </a:stretch>
        </p:blipFill>
        <p:spPr>
          <a:xfrm>
            <a:off x="3635896" y="2132856"/>
            <a:ext cx="2005171" cy="3218688"/>
          </a:xfr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šalvěj přeslenitá</a:t>
            </a:r>
            <a:endParaRPr lang="cs-CZ" dirty="0">
              <a:solidFill>
                <a:srgbClr val="C00000"/>
              </a:solidFill>
            </a:endParaRPr>
          </a:p>
        </p:txBody>
      </p:sp>
      <p:pic>
        <p:nvPicPr>
          <p:cNvPr id="6" name="Zástupný symbol pro obsah 5" descr="léčivky1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3193929" y="1600200"/>
            <a:ext cx="2756142" cy="4525963"/>
          </a:xfr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divizna obecná</a:t>
            </a:r>
            <a:endParaRPr lang="cs-CZ" dirty="0">
              <a:solidFill>
                <a:srgbClr val="C00000"/>
              </a:solidFill>
            </a:endParaRPr>
          </a:p>
        </p:txBody>
      </p:sp>
      <p:pic>
        <p:nvPicPr>
          <p:cNvPr id="4" name="Zástupný symbol pro obsah 3" descr="léčivky2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895717" y="1600200"/>
            <a:ext cx="3352565" cy="4525963"/>
          </a:xfr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kostival lékařský</a:t>
            </a:r>
            <a:endParaRPr lang="cs-CZ" dirty="0">
              <a:solidFill>
                <a:srgbClr val="C00000"/>
              </a:solidFill>
            </a:endParaRPr>
          </a:p>
        </p:txBody>
      </p:sp>
      <p:pic>
        <p:nvPicPr>
          <p:cNvPr id="4" name="Zástupný symbol pro obsah 3" descr="léčivky3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923072" y="1600200"/>
            <a:ext cx="3297855" cy="4525963"/>
          </a:xfr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heřmánek pravý</a:t>
            </a:r>
            <a:endParaRPr lang="cs-CZ" dirty="0">
              <a:solidFill>
                <a:srgbClr val="C00000"/>
              </a:solidFill>
            </a:endParaRPr>
          </a:p>
        </p:txBody>
      </p:sp>
      <p:pic>
        <p:nvPicPr>
          <p:cNvPr id="4" name="Zástupný symbol pro obsah 3" descr="léčivky4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967289" y="1600200"/>
            <a:ext cx="3209422" cy="4525963"/>
          </a:xfr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jitrocel kopinatý</a:t>
            </a:r>
            <a:endParaRPr lang="cs-CZ" dirty="0">
              <a:solidFill>
                <a:srgbClr val="C00000"/>
              </a:solidFill>
            </a:endParaRPr>
          </a:p>
        </p:txBody>
      </p:sp>
      <p:pic>
        <p:nvPicPr>
          <p:cNvPr id="4" name="Zástupný symbol pro obsah 3" descr="trávy12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 b="716"/>
          <a:stretch>
            <a:fillRect/>
          </a:stretch>
        </p:blipFill>
        <p:spPr>
          <a:xfrm>
            <a:off x="2970083" y="1600200"/>
            <a:ext cx="3203833" cy="4493566"/>
          </a:xfr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kontryhel obecný</a:t>
            </a:r>
            <a:endParaRPr lang="cs-CZ" dirty="0">
              <a:solidFill>
                <a:srgbClr val="C00000"/>
              </a:solidFill>
            </a:endParaRPr>
          </a:p>
        </p:txBody>
      </p:sp>
      <p:pic>
        <p:nvPicPr>
          <p:cNvPr id="4" name="Zástupný symbol pro obsah 3" descr="trávy13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964278" y="1600200"/>
            <a:ext cx="3215443" cy="4525963"/>
          </a:xfr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řebříček obecný</a:t>
            </a:r>
            <a:endParaRPr lang="cs-CZ" dirty="0">
              <a:solidFill>
                <a:srgbClr val="C00000"/>
              </a:solidFill>
            </a:endParaRPr>
          </a:p>
        </p:txBody>
      </p:sp>
      <p:pic>
        <p:nvPicPr>
          <p:cNvPr id="4" name="Zástupný symbol pro obsah 3" descr="trávy21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938272" y="1764633"/>
            <a:ext cx="3267456" cy="4197096"/>
          </a:xfrm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Důležité upozornění: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Při sběru využíváme 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pouze:</a:t>
            </a:r>
          </a:p>
          <a:p>
            <a:pPr>
              <a:buNone/>
            </a:pPr>
            <a:r>
              <a:rPr lang="cs-CZ" dirty="0" smtClean="0"/>
              <a:t>	</a:t>
            </a:r>
            <a:r>
              <a:rPr lang="cs-CZ" dirty="0" smtClean="0"/>
              <a:t>		</a:t>
            </a:r>
            <a:r>
              <a:rPr lang="cs-CZ" dirty="0" smtClean="0">
                <a:solidFill>
                  <a:srgbClr val="C00000"/>
                </a:solidFill>
              </a:rPr>
              <a:t>- </a:t>
            </a:r>
            <a:r>
              <a:rPr lang="cs-CZ" dirty="0" smtClean="0">
                <a:solidFill>
                  <a:srgbClr val="C00000"/>
                </a:solidFill>
              </a:rPr>
              <a:t>zdravé rostliny</a:t>
            </a:r>
          </a:p>
          <a:p>
            <a:pPr>
              <a:buNone/>
            </a:pPr>
            <a:r>
              <a:rPr lang="cs-CZ" dirty="0" smtClean="0">
                <a:solidFill>
                  <a:srgbClr val="C00000"/>
                </a:solidFill>
              </a:rPr>
              <a:t>	</a:t>
            </a:r>
            <a:r>
              <a:rPr lang="cs-CZ" dirty="0" smtClean="0">
                <a:solidFill>
                  <a:srgbClr val="C00000"/>
                </a:solidFill>
              </a:rPr>
              <a:t>		- bez chemického ošetření</a:t>
            </a:r>
          </a:p>
          <a:p>
            <a:pPr>
              <a:buNone/>
            </a:pPr>
            <a:r>
              <a:rPr lang="cs-CZ" dirty="0" smtClean="0">
                <a:solidFill>
                  <a:srgbClr val="C00000"/>
                </a:solidFill>
              </a:rPr>
              <a:t>	</a:t>
            </a:r>
            <a:r>
              <a:rPr lang="cs-CZ" dirty="0" smtClean="0">
                <a:solidFill>
                  <a:srgbClr val="C00000"/>
                </a:solidFill>
              </a:rPr>
              <a:t>		- z čistých míst (ne od silnic, rumišť)</a:t>
            </a:r>
            <a:endParaRPr lang="cs-CZ" dirty="0">
              <a:solidFill>
                <a:srgbClr val="C00000"/>
              </a:solidFill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sz="2800" dirty="0" smtClean="0"/>
              <a:t>DEYL, Miloš. </a:t>
            </a:r>
            <a:r>
              <a:rPr lang="cs-CZ" sz="2800" i="1" dirty="0" smtClean="0"/>
              <a:t>Naše rostliny</a:t>
            </a:r>
            <a:r>
              <a:rPr lang="cs-CZ" sz="2800" dirty="0" smtClean="0"/>
              <a:t>. Praha: Albatros, 1973. 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38</TotalTime>
  <Words>163</Words>
  <Application>Microsoft Office PowerPoint</Application>
  <PresentationFormat>Předvádění na obrazovce (4:3)</PresentationFormat>
  <Paragraphs>51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sady Office</vt:lpstr>
      <vt:lpstr>Snímek 1</vt:lpstr>
      <vt:lpstr>LÉČIVÉ ROSTLINY</vt:lpstr>
      <vt:lpstr>Použití léčivých rostlin:</vt:lpstr>
      <vt:lpstr>Plané volně rostoucí druhy z naší přírody:</vt:lpstr>
      <vt:lpstr>kopřiva dvoudomá</vt:lpstr>
      <vt:lpstr>mateřídouška časná</vt:lpstr>
      <vt:lpstr>šalvěj přeslenitá</vt:lpstr>
      <vt:lpstr>divizna obecná</vt:lpstr>
      <vt:lpstr>kostival lékařský</vt:lpstr>
      <vt:lpstr>heřmánek pravý</vt:lpstr>
      <vt:lpstr>jitrocel kopinatý</vt:lpstr>
      <vt:lpstr>kontryhel obecný</vt:lpstr>
      <vt:lpstr>řebříček obecný</vt:lpstr>
      <vt:lpstr>Důležité upozornění:</vt:lpstr>
      <vt:lpstr>Zdroje: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Luděk Havel</dc:creator>
  <cp:lastModifiedBy>Luděk Havel</cp:lastModifiedBy>
  <cp:revision>5</cp:revision>
  <dcterms:created xsi:type="dcterms:W3CDTF">2013-07-15T14:02:54Z</dcterms:created>
  <dcterms:modified xsi:type="dcterms:W3CDTF">2013-07-15T14:50:26Z</dcterms:modified>
</cp:coreProperties>
</file>