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68" r:id="rId2"/>
    <p:sldId id="269" r:id="rId3"/>
    <p:sldId id="256" r:id="rId4"/>
    <p:sldId id="262" r:id="rId5"/>
    <p:sldId id="257" r:id="rId6"/>
    <p:sldId id="258" r:id="rId7"/>
    <p:sldId id="259" r:id="rId8"/>
    <p:sldId id="267" r:id="rId9"/>
    <p:sldId id="260" r:id="rId10"/>
    <p:sldId id="261" r:id="rId11"/>
    <p:sldId id="265" r:id="rId12"/>
    <p:sldId id="263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2C940-F8B2-436E-B31E-88C0963A4624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43356-05F0-4CE0-B1A2-BA8FC5F57E2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60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59C88-1B5A-46B6-8F2C-2694EDA77678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21D4C-9A8F-4D16-B073-1D16A3DB62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VY_32_INOVACE_04C_08_Henry VIII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85000"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Učební materiál je určen žákům úrovně B1,B2.</a:t>
            </a:r>
          </a:p>
          <a:p>
            <a:r>
              <a:rPr lang="cs-CZ" sz="2400" dirty="0" smtClean="0"/>
              <a:t>Časově je koncipován na jednu vyučovací hodinu.</a:t>
            </a:r>
          </a:p>
          <a:p>
            <a:r>
              <a:rPr lang="cs-CZ" sz="2400" dirty="0" smtClean="0"/>
              <a:t>Jeho cílem je přehledný a názorný výklad o jednom z nejvýznamnějších členů Tudorovské dynastie.</a:t>
            </a:r>
          </a:p>
          <a:p>
            <a:r>
              <a:rPr lang="cs-CZ" sz="2400" dirty="0" smtClean="0"/>
              <a:t>Cílem prezentace je připravit žáky na souvislý a samostatný jazykový projev na dějepisné téma.</a:t>
            </a:r>
          </a:p>
          <a:p>
            <a:r>
              <a:rPr lang="cs-CZ" sz="2400" dirty="0" smtClean="0"/>
              <a:t>Materiál pokračuje v tématu REÁLIE a rozšiřuje </a:t>
            </a:r>
            <a:r>
              <a:rPr lang="cs-CZ" sz="2400" dirty="0" err="1" smtClean="0"/>
              <a:t>DUMy</a:t>
            </a:r>
            <a:r>
              <a:rPr lang="cs-CZ" sz="2400" dirty="0" smtClean="0"/>
              <a:t> o Tudorovcích.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3-10: Studenti sledují prezentaci a komentář vyučujícího a zapisují si informace a slovní zásobu do sešitů.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Slidy</a:t>
            </a:r>
            <a:r>
              <a:rPr lang="cs-CZ" sz="2400" dirty="0" smtClean="0"/>
              <a:t> 11-12: Studenti použijí digitální pero </a:t>
            </a:r>
            <a:r>
              <a:rPr lang="cs-CZ" sz="2400" dirty="0" err="1" smtClean="0"/>
              <a:t>Qdraw</a:t>
            </a:r>
            <a:r>
              <a:rPr lang="cs-CZ" sz="2400" dirty="0" smtClean="0"/>
              <a:t> a spojí čarami jména z levé části tabulky s údaji z pravé části. Studenti komentují (v anglickém jazyce) své řešení.</a:t>
            </a:r>
          </a:p>
          <a:p>
            <a:r>
              <a:rPr lang="cs-CZ" sz="2400" dirty="0" smtClean="0"/>
              <a:t>Úkol lze provést jako skupinovou práci, při níž studenti vlastními slovy zopakují fakta kapitoly.</a:t>
            </a:r>
          </a:p>
          <a:p>
            <a:r>
              <a:rPr lang="cs-CZ" sz="2400" dirty="0" smtClean="0"/>
              <a:t>Materiál je určen k interaktivní výuce.</a:t>
            </a:r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Henry VIII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1509-1547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33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Henry VIII king of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Englan</a:t>
            </a:r>
            <a:r>
              <a:rPr lang="cs-CZ" sz="4000" dirty="0" err="1" smtClean="0"/>
              <a:t>d</a:t>
            </a:r>
            <a:endParaRPr lang="en-GB" sz="4000" dirty="0"/>
          </a:p>
        </p:txBody>
      </p:sp>
      <p:pic>
        <p:nvPicPr>
          <p:cNvPr id="1026" name="Picture 2" descr="C:\Documents and Settings\jenda\Desktop\henry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447426"/>
            <a:ext cx="3312368" cy="49810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5709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His early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life</a:t>
            </a:r>
            <a:endParaRPr lang="en-GB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Father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Henry VII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education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physical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training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hunting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archery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promising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boy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philosopher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defensor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fidei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defender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belief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and Pope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15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King and his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policy</a:t>
            </a:r>
            <a:endParaRPr lang="en-GB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powerful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kingdom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active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foreign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policy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contacts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conflicts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(France,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Spain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,Rome…)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longing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for a son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divorces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executions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death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Act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Supremacy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Protestant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Church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→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Church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England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1534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Thomas More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74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Interesting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facts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remember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endParaRPr lang="en-GB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wives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and 3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heirs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Catherine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Aragon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+ Mary I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Boleyn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+Elizabeth 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Jane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Seymour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Edward VI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Cleve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Catherine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Howard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Catherine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Parr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11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778098"/>
          </a:xfrm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Catherine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Aragon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Ann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Boleyn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Jane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Seymour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Ann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Cleve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Catherine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Howard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Catherine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Parr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endParaRPr lang="en-GB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jenda\Desktop\katherine Arago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1196752"/>
            <a:ext cx="1799480" cy="2520280"/>
          </a:xfrm>
          <a:prstGeom prst="rect">
            <a:avLst/>
          </a:prstGeom>
          <a:noFill/>
        </p:spPr>
      </p:pic>
      <p:pic>
        <p:nvPicPr>
          <p:cNvPr id="2051" name="Picture 3" descr="C:\Documents and Settings\jenda\Desktop\Anneboleyn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96752"/>
            <a:ext cx="1872207" cy="2524029"/>
          </a:xfrm>
          <a:prstGeom prst="rect">
            <a:avLst/>
          </a:prstGeom>
          <a:noFill/>
        </p:spPr>
      </p:pic>
      <p:pic>
        <p:nvPicPr>
          <p:cNvPr id="2052" name="Picture 4" descr="C:\Documents and Settings\jenda\Desktop\jane seymou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196752"/>
            <a:ext cx="1584176" cy="2550905"/>
          </a:xfrm>
          <a:prstGeom prst="rect">
            <a:avLst/>
          </a:prstGeom>
          <a:noFill/>
        </p:spPr>
      </p:pic>
      <p:pic>
        <p:nvPicPr>
          <p:cNvPr id="2053" name="Picture 5" descr="C:\Documents and Settings\jenda\Desktop\cleva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005064"/>
            <a:ext cx="1800200" cy="2492896"/>
          </a:xfrm>
          <a:prstGeom prst="rect">
            <a:avLst/>
          </a:prstGeom>
          <a:noFill/>
        </p:spPr>
      </p:pic>
      <p:pic>
        <p:nvPicPr>
          <p:cNvPr id="2054" name="Picture 6" descr="C:\Documents and Settings\jenda\Desktop\HowardCatherine0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3933056"/>
            <a:ext cx="1872207" cy="2621091"/>
          </a:xfrm>
          <a:prstGeom prst="rect">
            <a:avLst/>
          </a:prstGeom>
          <a:noFill/>
        </p:spPr>
      </p:pic>
      <p:pic>
        <p:nvPicPr>
          <p:cNvPr id="2055" name="Picture 7" descr="C:\Documents and Settings\jenda\Desktop\Par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3933056"/>
            <a:ext cx="1728192" cy="2609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Important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personalities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influenced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king:</a:t>
            </a:r>
            <a:endParaRPr lang="en-GB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John Fischer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Thomas More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Cardinal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Thomas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Wolsey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Thomas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Cranmer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Thomas Cromwell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86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important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Men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influenced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Henry VIII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advisors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Thomas More                    John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Fisher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Thomas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Cranmer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Thomas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Cardinal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Wolsey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Thomas Cromwell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jenda\Desktop\Mor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23528" y="1484784"/>
            <a:ext cx="1708275" cy="2149699"/>
          </a:xfrm>
          <a:prstGeom prst="rect">
            <a:avLst/>
          </a:prstGeom>
          <a:noFill/>
        </p:spPr>
      </p:pic>
      <p:pic>
        <p:nvPicPr>
          <p:cNvPr id="1027" name="Picture 3" descr="C:\Documents and Settings\jenda\Desktop\462px-John_Fisher_(painting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484784"/>
            <a:ext cx="1696145" cy="2202884"/>
          </a:xfrm>
          <a:prstGeom prst="rect">
            <a:avLst/>
          </a:prstGeom>
          <a:noFill/>
        </p:spPr>
      </p:pic>
      <p:pic>
        <p:nvPicPr>
          <p:cNvPr id="1028" name="Picture 4" descr="C:\Documents and Settings\jenda\Desktop\434px-Tcranm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412776"/>
            <a:ext cx="1768351" cy="2444568"/>
          </a:xfrm>
          <a:prstGeom prst="rect">
            <a:avLst/>
          </a:prstGeom>
          <a:noFill/>
        </p:spPr>
      </p:pic>
      <p:pic>
        <p:nvPicPr>
          <p:cNvPr id="1029" name="Picture 5" descr="C:\Documents and Settings\jenda\Desktop\wolse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4005064"/>
            <a:ext cx="2155131" cy="2516420"/>
          </a:xfrm>
          <a:prstGeom prst="rect">
            <a:avLst/>
          </a:prstGeom>
          <a:noFill/>
        </p:spPr>
      </p:pic>
      <p:pic>
        <p:nvPicPr>
          <p:cNvPr id="1030" name="Picture 6" descr="C:\Documents and Settings\jenda\Desktop\cromwel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3990980"/>
            <a:ext cx="2088232" cy="24967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8671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King´s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: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838715"/>
              </p:ext>
            </p:extLst>
          </p:nvPr>
        </p:nvGraphicFramePr>
        <p:xfrm>
          <a:off x="395536" y="1268760"/>
          <a:ext cx="8291264" cy="53285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45632"/>
                <a:gridCol w="4145632"/>
              </a:tblGrid>
              <a:tr h="532859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Wolsey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son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Ann </a:t>
                      </a:r>
                      <a:r>
                        <a:rPr lang="cs-CZ" sz="2400" dirty="0" err="1" smtClean="0"/>
                        <a:t>Boleyn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father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Henry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Mary 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advicer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Thomas Cromwell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Henry´s</a:t>
                      </a:r>
                      <a:r>
                        <a:rPr lang="cs-CZ" sz="2400" baseline="0" dirty="0" smtClean="0"/>
                        <a:t> second </a:t>
                      </a:r>
                      <a:r>
                        <a:rPr lang="cs-CZ" sz="2400" baseline="0" dirty="0" err="1" smtClean="0"/>
                        <a:t>daughter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Jane </a:t>
                      </a:r>
                      <a:r>
                        <a:rPr lang="cs-CZ" sz="2400" dirty="0" err="1" smtClean="0"/>
                        <a:t>Seymour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Elizabeth´s </a:t>
                      </a:r>
                      <a:r>
                        <a:rPr lang="cs-CZ" sz="2400" dirty="0" err="1" smtClean="0"/>
                        <a:t>mother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Elizabeth 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chancellor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Edward VI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divorced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wife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Catherine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Aragon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cardinal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Thomas More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Henry´s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first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daughter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Henry VII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mother</a:t>
                      </a:r>
                      <a:r>
                        <a:rPr lang="cs-CZ" sz="2400" dirty="0" smtClean="0"/>
                        <a:t> of Henry´s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son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5065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- </a:t>
            </a:r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3299988"/>
              </p:ext>
            </p:extLst>
          </p:nvPr>
        </p:nvGraphicFramePr>
        <p:xfrm>
          <a:off x="395536" y="1268760"/>
          <a:ext cx="8291264" cy="53285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45632"/>
                <a:gridCol w="4145632"/>
              </a:tblGrid>
              <a:tr h="532859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Wolsey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son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Ann </a:t>
                      </a:r>
                      <a:r>
                        <a:rPr lang="cs-CZ" sz="2400" i="0" dirty="0" err="1" smtClean="0"/>
                        <a:t>Boleyn</a:t>
                      </a:r>
                      <a:endParaRPr lang="en-GB" sz="2400" i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father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Henry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Mary 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advicer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Thomas Cromwell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Henry´s</a:t>
                      </a:r>
                      <a:r>
                        <a:rPr lang="cs-CZ" sz="2400" baseline="0" dirty="0" smtClean="0"/>
                        <a:t> second </a:t>
                      </a:r>
                      <a:r>
                        <a:rPr lang="cs-CZ" sz="2400" baseline="0" dirty="0" err="1" smtClean="0"/>
                        <a:t>daughter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Jane </a:t>
                      </a:r>
                      <a:r>
                        <a:rPr lang="cs-CZ" sz="2400" dirty="0" err="1" smtClean="0"/>
                        <a:t>Seymour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Elizabeth´s  </a:t>
                      </a:r>
                      <a:r>
                        <a:rPr lang="cs-CZ" sz="2400" dirty="0" err="1" smtClean="0"/>
                        <a:t>mother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Elizabeth 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chancellor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Edward VI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divorced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wife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Catherine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Aragon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cardinal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Thomas More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Henry´s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first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daughter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Henry VII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mother</a:t>
                      </a:r>
                      <a:r>
                        <a:rPr lang="cs-CZ" sz="2400" dirty="0" smtClean="0"/>
                        <a:t> of Henry´s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son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1979712" y="1556792"/>
            <a:ext cx="2592288" cy="3600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979712" y="2132856"/>
            <a:ext cx="3312368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475656" y="2708920"/>
            <a:ext cx="3240360" cy="29523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475656" y="3212976"/>
            <a:ext cx="3384376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2123728" y="3699030"/>
            <a:ext cx="2880320" cy="282631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1835696" y="3212976"/>
            <a:ext cx="3024336" cy="972108"/>
          </a:xfrm>
          <a:prstGeom prst="straightConnector1">
            <a:avLst/>
          </a:prstGeom>
          <a:ln w="28575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1691680" y="1556792"/>
            <a:ext cx="3744416" cy="324036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1691680" y="4797152"/>
            <a:ext cx="3312368" cy="3600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2123728" y="2708920"/>
            <a:ext cx="2880320" cy="316835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2483768" y="2132856"/>
            <a:ext cx="3456384" cy="42484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844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en-GB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8">
              <a:buNone/>
            </a:pPr>
            <a:endParaRPr lang="en-GB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332112"/>
              </p:ext>
            </p:extLst>
          </p:nvPr>
        </p:nvGraphicFramePr>
        <p:xfrm>
          <a:off x="1331640" y="1700808"/>
          <a:ext cx="6096000" cy="40324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096000"/>
              </a:tblGrid>
              <a:tr h="655684">
                <a:tc>
                  <a:txBody>
                    <a:bodyPr/>
                    <a:lstStyle/>
                    <a:p>
                      <a:pPr marL="0" marR="0" lvl="8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http://cs.wikipedia.org/wiki/Jind%C5%99ich_VIII._Tudor</a:t>
                      </a:r>
                    </a:p>
                  </a:txBody>
                  <a:tcPr/>
                </a:tc>
              </a:tr>
              <a:tr h="562794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http://cs.wikipedia.org/wiki/Thomas_Wolsey</a:t>
                      </a:r>
                      <a:endParaRPr lang="en-GB" dirty="0"/>
                    </a:p>
                  </a:txBody>
                  <a:tcPr/>
                </a:tc>
              </a:tr>
              <a:tr h="562794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http://en.wikipedia.org/wiki/John_Fisher</a:t>
                      </a:r>
                      <a:endParaRPr lang="en-GB" dirty="0"/>
                    </a:p>
                  </a:txBody>
                  <a:tcPr/>
                </a:tc>
              </a:tr>
              <a:tr h="562794">
                <a:tc>
                  <a:txBody>
                    <a:bodyPr/>
                    <a:lstStyle/>
                    <a:p>
                      <a:pPr algn="l"/>
                      <a:r>
                        <a:rPr lang="en-GB" smtClean="0"/>
                        <a:t>http://cs.wikipedia.org/wiki/Thomas_Cranmer</a:t>
                      </a:r>
                      <a:endParaRPr lang="en-GB" dirty="0"/>
                    </a:p>
                  </a:txBody>
                  <a:tcPr/>
                </a:tc>
              </a:tr>
              <a:tr h="562794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http://cs.wikipedia.org/wiki/Thomas_Cromwell</a:t>
                      </a:r>
                      <a:endParaRPr lang="en-GB" dirty="0"/>
                    </a:p>
                  </a:txBody>
                  <a:tcPr/>
                </a:tc>
              </a:tr>
              <a:tr h="562794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http://cs.wikipedia.org/wiki/Anna_Boleynov%C3%A1</a:t>
                      </a:r>
                      <a:endParaRPr lang="en-GB" dirty="0"/>
                    </a:p>
                  </a:txBody>
                  <a:tcPr/>
                </a:tc>
              </a:tr>
              <a:tr h="56279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Úkol: vlastní tvorba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</TotalTime>
  <Words>443</Words>
  <Application>Microsoft Office PowerPoint</Application>
  <PresentationFormat>Předvádění na obrazovce (4:3)</PresentationFormat>
  <Paragraphs>116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Henry VIII</vt:lpstr>
      <vt:lpstr>Henry VIII king of England</vt:lpstr>
      <vt:lpstr>His early life</vt:lpstr>
      <vt:lpstr>King and his policy</vt:lpstr>
      <vt:lpstr>Interesting facts to remember him</vt:lpstr>
      <vt:lpstr> Catherine of Aragon                   Ann Boleyn                                 Jane Seymour      Ann of Cleve                                 Catherine Howard                     Catherine Parr                        </vt:lpstr>
      <vt:lpstr>Important personalities who influenced the king:</vt:lpstr>
      <vt:lpstr>The important Men who influenced Henry VIII: (advisors) Thomas More                    John Fisher                         Thomas Cranmer              Thomas Cardinal Wolsey              Thomas Cromwell</vt:lpstr>
      <vt:lpstr>Who is who in the King´s life:</vt:lpstr>
      <vt:lpstr>who is who - solution: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Henry VIII</dc:title>
  <dc:creator>Jana Neradová</dc:creator>
  <cp:lastModifiedBy>Jana Neradová</cp:lastModifiedBy>
  <cp:revision>84</cp:revision>
  <dcterms:created xsi:type="dcterms:W3CDTF">2013-07-04T19:31:14Z</dcterms:created>
  <dcterms:modified xsi:type="dcterms:W3CDTF">2013-07-12T19:03:02Z</dcterms:modified>
</cp:coreProperties>
</file>