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7" r:id="rId2"/>
    <p:sldId id="279" r:id="rId3"/>
    <p:sldId id="256" r:id="rId4"/>
    <p:sldId id="258" r:id="rId5"/>
    <p:sldId id="272" r:id="rId6"/>
    <p:sldId id="262" r:id="rId7"/>
    <p:sldId id="259" r:id="rId8"/>
    <p:sldId id="261" r:id="rId9"/>
    <p:sldId id="260" r:id="rId10"/>
    <p:sldId id="263" r:id="rId11"/>
    <p:sldId id="273" r:id="rId12"/>
    <p:sldId id="265" r:id="rId13"/>
    <p:sldId id="266" r:id="rId14"/>
    <p:sldId id="267" r:id="rId15"/>
    <p:sldId id="268" r:id="rId16"/>
    <p:sldId id="269" r:id="rId17"/>
    <p:sldId id="274" r:id="rId18"/>
    <p:sldId id="275" r:id="rId19"/>
    <p:sldId id="277" r:id="rId20"/>
    <p:sldId id="271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18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C079A2-C1BF-4CDD-AAC2-EB4F7B5B042A}" type="datetimeFigureOut">
              <a:rPr lang="en-GB" smtClean="0"/>
              <a:pPr/>
              <a:t>15/07/2013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98CA49-4E75-498E-A6FD-5E9DEBD4A35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6967512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1906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3A1AA-99EC-45D4-B7D6-B5EB63580AD7}" type="datetimeFigureOut">
              <a:rPr lang="en-GB" smtClean="0"/>
              <a:pPr/>
              <a:t>15/07/2013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7ACA7-986E-4D62-951F-973736BAE0D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31976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3A1AA-99EC-45D4-B7D6-B5EB63580AD7}" type="datetimeFigureOut">
              <a:rPr lang="en-GB" smtClean="0"/>
              <a:pPr/>
              <a:t>15/07/2013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7ACA7-986E-4D62-951F-973736BAE0D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2751786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3A1AA-99EC-45D4-B7D6-B5EB63580AD7}" type="datetimeFigureOut">
              <a:rPr lang="en-GB" smtClean="0"/>
              <a:pPr/>
              <a:t>15/07/2013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7ACA7-986E-4D62-951F-973736BAE0D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293372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3A1AA-99EC-45D4-B7D6-B5EB63580AD7}" type="datetimeFigureOut">
              <a:rPr lang="en-GB" smtClean="0"/>
              <a:pPr/>
              <a:t>15/07/2013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7ACA7-986E-4D62-951F-973736BAE0D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007649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3A1AA-99EC-45D4-B7D6-B5EB63580AD7}" type="datetimeFigureOut">
              <a:rPr lang="en-GB" smtClean="0"/>
              <a:pPr/>
              <a:t>15/07/2013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7ACA7-986E-4D62-951F-973736BAE0D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8133152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3A1AA-99EC-45D4-B7D6-B5EB63580AD7}" type="datetimeFigureOut">
              <a:rPr lang="en-GB" smtClean="0"/>
              <a:pPr/>
              <a:t>15/07/2013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7ACA7-986E-4D62-951F-973736BAE0D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3698203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3A1AA-99EC-45D4-B7D6-B5EB63580AD7}" type="datetimeFigureOut">
              <a:rPr lang="en-GB" smtClean="0"/>
              <a:pPr/>
              <a:t>15/07/2013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7ACA7-986E-4D62-951F-973736BAE0D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1989902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3A1AA-99EC-45D4-B7D6-B5EB63580AD7}" type="datetimeFigureOut">
              <a:rPr lang="en-GB" smtClean="0"/>
              <a:pPr/>
              <a:t>15/07/2013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7ACA7-986E-4D62-951F-973736BAE0D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752777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3A1AA-99EC-45D4-B7D6-B5EB63580AD7}" type="datetimeFigureOut">
              <a:rPr lang="en-GB" smtClean="0"/>
              <a:pPr/>
              <a:t>15/07/2013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7ACA7-986E-4D62-951F-973736BAE0D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06603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3A1AA-99EC-45D4-B7D6-B5EB63580AD7}" type="datetimeFigureOut">
              <a:rPr lang="en-GB" smtClean="0"/>
              <a:pPr/>
              <a:t>15/07/2013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7ACA7-986E-4D62-951F-973736BAE0D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456620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3A1AA-99EC-45D4-B7D6-B5EB63580AD7}" type="datetimeFigureOut">
              <a:rPr lang="en-GB" smtClean="0"/>
              <a:pPr/>
              <a:t>15/07/2013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7ACA7-986E-4D62-951F-973736BAE0D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6818814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3A1AA-99EC-45D4-B7D6-B5EB63580AD7}" type="datetimeFigureOut">
              <a:rPr lang="en-GB" smtClean="0"/>
              <a:pPr/>
              <a:t>15/07/2013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97ACA7-986E-4D62-951F-973736BAE0D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1072397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03989794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Neradová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VY_32_INOVACE_04C_16_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The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Civil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War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in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the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USA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REÁLIE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10.7.2013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51976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954360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Wide Latin" pitchFamily="18" charset="0"/>
              </a:rPr>
              <a:t>ANOTACE</a:t>
            </a:r>
            <a:endParaRPr lang="en-GB" sz="3600" dirty="0">
              <a:latin typeface="Wide Lati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12568"/>
          </a:xfrm>
        </p:spPr>
        <p:txBody>
          <a:bodyPr>
            <a:normAutofit fontScale="77500" lnSpcReduction="20000"/>
          </a:bodyPr>
          <a:lstStyle/>
          <a:p>
            <a:r>
              <a:rPr lang="cs-CZ" sz="2400" dirty="0" smtClean="0"/>
              <a:t>Materiál je určen žákům úrovně A2, </a:t>
            </a:r>
            <a:r>
              <a:rPr lang="cs-CZ" sz="2400" dirty="0" smtClean="0"/>
              <a:t>B1, B2</a:t>
            </a:r>
            <a:endParaRPr lang="cs-CZ" sz="2400" dirty="0" smtClean="0"/>
          </a:p>
          <a:p>
            <a:r>
              <a:rPr lang="cs-CZ" sz="2400" dirty="0" smtClean="0"/>
              <a:t>Časově je koncipován na jednu vyučovací hodinu.</a:t>
            </a:r>
          </a:p>
          <a:p>
            <a:r>
              <a:rPr lang="cs-CZ" sz="2400" dirty="0" smtClean="0"/>
              <a:t>Jeho obsah je určen k přehlednému výkladu o jedné ze základních etap dějin Spojených </a:t>
            </a:r>
            <a:r>
              <a:rPr lang="cs-CZ" sz="2400" dirty="0" smtClean="0"/>
              <a:t>států, občanské válce, obecně zvané válka Severu proti Jihu.</a:t>
            </a:r>
            <a:endParaRPr lang="cs-CZ" sz="2400" dirty="0" smtClean="0"/>
          </a:p>
          <a:p>
            <a:r>
              <a:rPr lang="cs-CZ" sz="2400" dirty="0" smtClean="0"/>
              <a:t>Cílem prezentace je připravit žáky na souvislý projev na dějepisné téma a doplnit jim jak faktografické znalosti, tak odpovídající </a:t>
            </a:r>
            <a:r>
              <a:rPr lang="cs-CZ" sz="2400" dirty="0" err="1" smtClean="0"/>
              <a:t>tématickou</a:t>
            </a:r>
            <a:r>
              <a:rPr lang="cs-CZ" sz="2400" dirty="0" smtClean="0"/>
              <a:t> slovní zásobu.</a:t>
            </a:r>
          </a:p>
          <a:p>
            <a:r>
              <a:rPr lang="cs-CZ" sz="2400" dirty="0" smtClean="0"/>
              <a:t>DUM navazuje na předchozí a uvozuje následující </a:t>
            </a:r>
            <a:r>
              <a:rPr lang="cs-CZ" sz="2400" dirty="0" err="1" smtClean="0"/>
              <a:t>DUMy</a:t>
            </a:r>
            <a:r>
              <a:rPr lang="cs-CZ" sz="2400" dirty="0" smtClean="0"/>
              <a:t> v sadě.</a:t>
            </a:r>
          </a:p>
          <a:p>
            <a:r>
              <a:rPr lang="cs-CZ" sz="2400" dirty="0" err="1" smtClean="0"/>
              <a:t>Slidy</a:t>
            </a:r>
            <a:r>
              <a:rPr lang="cs-CZ" sz="2400" dirty="0" smtClean="0"/>
              <a:t> </a:t>
            </a:r>
            <a:r>
              <a:rPr lang="cs-CZ" sz="2400" dirty="0" smtClean="0"/>
              <a:t>4 </a:t>
            </a:r>
            <a:r>
              <a:rPr lang="cs-CZ" sz="2400" dirty="0" smtClean="0"/>
              <a:t>– </a:t>
            </a:r>
            <a:r>
              <a:rPr lang="cs-CZ" sz="2400" dirty="0" smtClean="0"/>
              <a:t>16: </a:t>
            </a:r>
            <a:r>
              <a:rPr lang="cs-CZ" sz="2400" dirty="0" smtClean="0"/>
              <a:t>Studenti sledují prezentaci a výklad vyučujícího a píší si poznámky do sešitů.</a:t>
            </a:r>
          </a:p>
          <a:p>
            <a:r>
              <a:rPr lang="cs-CZ" sz="2400" dirty="0" err="1" smtClean="0"/>
              <a:t>Slidy</a:t>
            </a:r>
            <a:r>
              <a:rPr lang="cs-CZ" sz="2400" dirty="0" smtClean="0"/>
              <a:t> </a:t>
            </a:r>
            <a:r>
              <a:rPr lang="cs-CZ" sz="2400" dirty="0" smtClean="0"/>
              <a:t>17 </a:t>
            </a:r>
            <a:r>
              <a:rPr lang="cs-CZ" sz="2400" dirty="0" smtClean="0"/>
              <a:t>– </a:t>
            </a:r>
            <a:r>
              <a:rPr lang="cs-CZ" sz="2400" dirty="0" smtClean="0"/>
              <a:t>18: </a:t>
            </a:r>
            <a:r>
              <a:rPr lang="cs-CZ" sz="2400" dirty="0" smtClean="0"/>
              <a:t>Studenti pomocí digitálního pera </a:t>
            </a:r>
            <a:r>
              <a:rPr lang="cs-CZ" sz="2400" dirty="0" err="1" smtClean="0"/>
              <a:t>Qdraw</a:t>
            </a:r>
            <a:r>
              <a:rPr lang="cs-CZ" sz="2400" dirty="0" smtClean="0"/>
              <a:t> vpisují pojmy do tabulky podle zadaných úkolů.</a:t>
            </a:r>
          </a:p>
          <a:p>
            <a:r>
              <a:rPr lang="cs-CZ" sz="2400" dirty="0" err="1" smtClean="0"/>
              <a:t>Slidy</a:t>
            </a:r>
            <a:r>
              <a:rPr lang="cs-CZ" sz="2400" dirty="0" smtClean="0"/>
              <a:t> </a:t>
            </a:r>
            <a:r>
              <a:rPr lang="cs-CZ" sz="2400" dirty="0" smtClean="0"/>
              <a:t>19 - 20: </a:t>
            </a:r>
            <a:r>
              <a:rPr lang="cs-CZ" sz="2400" dirty="0" smtClean="0"/>
              <a:t>podle pokynu v záhlaví snímku, studenti buď digitálním perem </a:t>
            </a:r>
            <a:r>
              <a:rPr lang="cs-CZ" sz="2400" dirty="0" err="1" smtClean="0"/>
              <a:t>Qdraw</a:t>
            </a:r>
            <a:r>
              <a:rPr lang="cs-CZ" sz="2400" dirty="0" smtClean="0"/>
              <a:t> nebo fixou, doplňují spojnice mezi správnými údaji</a:t>
            </a:r>
            <a:r>
              <a:rPr lang="cs-CZ" sz="2400" dirty="0"/>
              <a:t> do promítnuté digitální tabulky</a:t>
            </a:r>
            <a:r>
              <a:rPr lang="cs-CZ" sz="2400" dirty="0" smtClean="0"/>
              <a:t>. Svou volbu doprovázejí komentáři v anglickém jazyce, a upevňují si tak slovní zásobu.</a:t>
            </a:r>
          </a:p>
          <a:p>
            <a:r>
              <a:rPr lang="cs-CZ" sz="2400" dirty="0" smtClean="0"/>
              <a:t>Cílem obou aktivit je shrnout a zopakovat fakta a zároveň aktivizovat žáky.</a:t>
            </a:r>
          </a:p>
          <a:p>
            <a:r>
              <a:rPr lang="cs-CZ" sz="2400" dirty="0" smtClean="0"/>
              <a:t>Materiál je určen k interaktivní výuce.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en-GB" sz="2400" dirty="0"/>
          </a:p>
        </p:txBody>
      </p:sp>
    </p:spTree>
    <p:extLst>
      <p:ext uri="{BB962C8B-B14F-4D97-AF65-F5344CB8AC3E}">
        <p14:creationId xmlns="" xmlns:p14="http://schemas.microsoft.com/office/powerpoint/2010/main" val="738931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0000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err="1" smtClean="0">
                <a:latin typeface="Wide Latin" pitchFamily="18" charset="0"/>
              </a:rPr>
              <a:t>The</a:t>
            </a:r>
            <a:r>
              <a:rPr lang="cs-CZ" dirty="0" smtClean="0">
                <a:latin typeface="Wide Latin" pitchFamily="18" charset="0"/>
              </a:rPr>
              <a:t> Civil </a:t>
            </a:r>
            <a:r>
              <a:rPr lang="cs-CZ" dirty="0" err="1" smtClean="0">
                <a:latin typeface="Wide Latin" pitchFamily="18" charset="0"/>
              </a:rPr>
              <a:t>War</a:t>
            </a:r>
            <a:r>
              <a:rPr lang="cs-CZ" dirty="0" smtClean="0">
                <a:latin typeface="Wide Latin" pitchFamily="18" charset="0"/>
              </a:rPr>
              <a:t> in </a:t>
            </a:r>
            <a:r>
              <a:rPr lang="cs-CZ" dirty="0" err="1" smtClean="0">
                <a:latin typeface="Wide Latin" pitchFamily="18" charset="0"/>
              </a:rPr>
              <a:t>the</a:t>
            </a:r>
            <a:r>
              <a:rPr lang="cs-CZ" dirty="0" smtClean="0">
                <a:latin typeface="Wide Latin" pitchFamily="18" charset="0"/>
              </a:rPr>
              <a:t> USA</a:t>
            </a:r>
            <a:endParaRPr lang="en-GB" dirty="0">
              <a:latin typeface="Wide Lati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933056"/>
            <a:ext cx="6296744" cy="1705744"/>
          </a:xfrm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Wide Latin" pitchFamily="18" charset="0"/>
              </a:rPr>
              <a:t>1861- 1865</a:t>
            </a: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  <a:latin typeface="Wide Lati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23321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190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2800" dirty="0" err="1" smtClean="0">
                <a:latin typeface="Wide Latin" pitchFamily="18" charset="0"/>
              </a:rPr>
              <a:t>The</a:t>
            </a:r>
            <a:r>
              <a:rPr lang="cs-CZ" sz="2800" dirty="0" smtClean="0">
                <a:latin typeface="Wide Latin" pitchFamily="18" charset="0"/>
              </a:rPr>
              <a:t> </a:t>
            </a:r>
            <a:r>
              <a:rPr lang="cs-CZ" sz="2800" dirty="0" err="1" smtClean="0">
                <a:latin typeface="Wide Latin" pitchFamily="18" charset="0"/>
              </a:rPr>
              <a:t>North</a:t>
            </a:r>
            <a:r>
              <a:rPr lang="cs-CZ" sz="2800" dirty="0" smtClean="0">
                <a:latin typeface="Wide Latin" pitchFamily="18" charset="0"/>
              </a:rPr>
              <a:t> </a:t>
            </a:r>
            <a:r>
              <a:rPr lang="cs-CZ" sz="2800" dirty="0" err="1" smtClean="0">
                <a:latin typeface="Wide Latin" pitchFamily="18" charset="0"/>
              </a:rPr>
              <a:t>against</a:t>
            </a:r>
            <a:r>
              <a:rPr lang="cs-CZ" sz="2800" dirty="0" smtClean="0">
                <a:latin typeface="Wide Latin" pitchFamily="18" charset="0"/>
              </a:rPr>
              <a:t> </a:t>
            </a:r>
            <a:r>
              <a:rPr lang="cs-CZ" sz="2800" dirty="0" err="1" smtClean="0">
                <a:latin typeface="Wide Latin" pitchFamily="18" charset="0"/>
              </a:rPr>
              <a:t>the</a:t>
            </a:r>
            <a:r>
              <a:rPr lang="cs-CZ" sz="2800" dirty="0" smtClean="0">
                <a:latin typeface="Wide Latin" pitchFamily="18" charset="0"/>
              </a:rPr>
              <a:t> </a:t>
            </a:r>
            <a:r>
              <a:rPr lang="cs-CZ" sz="2800" dirty="0" err="1" smtClean="0">
                <a:latin typeface="Wide Latin" pitchFamily="18" charset="0"/>
              </a:rPr>
              <a:t>South</a:t>
            </a:r>
            <a:endParaRPr lang="en-GB" sz="2800" dirty="0">
              <a:latin typeface="Wide Lati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Development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USA to:    </a:t>
            </a:r>
            <a:r>
              <a:rPr lang="cs-CZ" sz="2800" b="1" dirty="0" smtClean="0"/>
              <a:t>S</a:t>
            </a:r>
            <a:r>
              <a:rPr lang="cs-CZ" sz="2800" dirty="0" smtClean="0"/>
              <a:t>           </a:t>
            </a:r>
            <a:r>
              <a:rPr lang="cs-CZ" sz="2800" b="1" dirty="0" smtClean="0"/>
              <a:t>W</a:t>
            </a:r>
            <a:r>
              <a:rPr lang="cs-CZ" sz="2800" dirty="0" smtClean="0"/>
              <a:t>           </a:t>
            </a:r>
            <a:r>
              <a:rPr lang="cs-CZ" sz="2800" b="1" dirty="0" smtClean="0"/>
              <a:t>N</a:t>
            </a:r>
            <a:r>
              <a:rPr lang="cs-CZ" sz="2800" dirty="0" smtClean="0"/>
              <a:t>   </a:t>
            </a:r>
          </a:p>
          <a:p>
            <a:r>
              <a:rPr lang="cs-CZ" sz="2800" dirty="0" err="1" smtClean="0"/>
              <a:t>War</a:t>
            </a:r>
            <a:r>
              <a:rPr lang="cs-CZ" sz="2800" dirty="0" smtClean="0"/>
              <a:t> X </a:t>
            </a:r>
            <a:r>
              <a:rPr lang="cs-CZ" sz="2800" dirty="0" err="1" smtClean="0"/>
              <a:t>Mexico</a:t>
            </a:r>
            <a:r>
              <a:rPr lang="cs-CZ" sz="2800" dirty="0" smtClean="0"/>
              <a:t> (1846-48)</a:t>
            </a:r>
          </a:p>
          <a:p>
            <a:r>
              <a:rPr lang="cs-CZ" sz="2800" b="1" dirty="0" smtClean="0"/>
              <a:t>Texas</a:t>
            </a:r>
            <a:r>
              <a:rPr lang="cs-CZ" sz="2800" dirty="0" smtClean="0"/>
              <a:t>, </a:t>
            </a:r>
            <a:r>
              <a:rPr lang="cs-CZ" sz="2800" b="1" dirty="0" smtClean="0"/>
              <a:t>New </a:t>
            </a:r>
            <a:r>
              <a:rPr lang="cs-CZ" sz="2800" b="1" dirty="0" err="1" smtClean="0"/>
              <a:t>Mexico</a:t>
            </a:r>
            <a:r>
              <a:rPr lang="cs-CZ" sz="2800" b="1" dirty="0" smtClean="0"/>
              <a:t>,</a:t>
            </a:r>
            <a:r>
              <a:rPr lang="cs-CZ" sz="2800" b="1" dirty="0" err="1" smtClean="0"/>
              <a:t>California</a:t>
            </a:r>
            <a:endParaRPr lang="cs-CZ" sz="2800" b="1" dirty="0" smtClean="0"/>
          </a:p>
          <a:p>
            <a:r>
              <a:rPr lang="cs-CZ" sz="2800" b="1" dirty="0" err="1" smtClean="0"/>
              <a:t>Struggle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for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character</a:t>
            </a:r>
            <a:r>
              <a:rPr lang="cs-CZ" sz="2800" b="1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new</a:t>
            </a:r>
            <a:r>
              <a:rPr lang="cs-CZ" sz="2800" dirty="0" smtClean="0"/>
              <a:t> </a:t>
            </a:r>
            <a:r>
              <a:rPr lang="cs-CZ" sz="2800" dirty="0" err="1" smtClean="0"/>
              <a:t>states</a:t>
            </a:r>
            <a:endParaRPr lang="cs-CZ" sz="2800" dirty="0" smtClean="0"/>
          </a:p>
          <a:p>
            <a:r>
              <a:rPr lang="cs-CZ" sz="2800" dirty="0" err="1" smtClean="0">
                <a:solidFill>
                  <a:srgbClr val="FF0000"/>
                </a:solidFill>
              </a:rPr>
              <a:t>The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Republican</a:t>
            </a:r>
            <a:r>
              <a:rPr lang="cs-CZ" sz="2800" dirty="0" smtClean="0">
                <a:solidFill>
                  <a:srgbClr val="FF0000"/>
                </a:solidFill>
              </a:rPr>
              <a:t> Party 1854</a:t>
            </a:r>
          </a:p>
          <a:p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Abolitionists</a:t>
            </a:r>
            <a:r>
              <a:rPr lang="cs-CZ" sz="2800" b="1" dirty="0" smtClean="0">
                <a:solidFill>
                  <a:srgbClr val="FF0000"/>
                </a:solidFill>
              </a:rPr>
              <a:t>, </a:t>
            </a:r>
            <a:r>
              <a:rPr lang="cs-CZ" sz="2800" b="1" dirty="0" err="1" smtClean="0">
                <a:solidFill>
                  <a:srgbClr val="FF0000"/>
                </a:solidFill>
              </a:rPr>
              <a:t>A</a:t>
            </a:r>
            <a:r>
              <a:rPr lang="cs-CZ" sz="2800" b="1" dirty="0" smtClean="0">
                <a:solidFill>
                  <a:srgbClr val="FF0000"/>
                </a:solidFill>
              </a:rPr>
              <a:t>.Lincoln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John Brown</a:t>
            </a:r>
            <a:endParaRPr lang="en-GB" sz="2800" b="1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5076056" y="1772816"/>
            <a:ext cx="0" cy="43204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5724128" y="1772816"/>
            <a:ext cx="432048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7164288" y="1700808"/>
            <a:ext cx="0" cy="43204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122588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190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>
                <a:latin typeface="Wide Latin" pitchFamily="18" charset="0"/>
              </a:rPr>
              <a:t>Abraham Lincoln</a:t>
            </a:r>
            <a:endParaRPr lang="en-GB" sz="3600" dirty="0">
              <a:latin typeface="Wide Latin" pitchFamily="18" charset="0"/>
            </a:endParaRPr>
          </a:p>
        </p:txBody>
      </p:sp>
      <p:pic>
        <p:nvPicPr>
          <p:cNvPr id="3074" name="Picture 2" descr="K:\456px-Abraham_Lincoln_head_on_shoulders_photo_portrait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1484784"/>
            <a:ext cx="3816424" cy="50132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190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>
                <a:latin typeface="Wide Latin" pitchFamily="18" charset="0"/>
              </a:rPr>
              <a:t>John Brown</a:t>
            </a:r>
            <a:endParaRPr lang="en-GB" sz="3600" dirty="0">
              <a:latin typeface="Wide Lati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abolitionist</a:t>
            </a:r>
            <a:endParaRPr lang="cs-CZ" sz="2400" dirty="0" smtClean="0"/>
          </a:p>
          <a:p>
            <a:r>
              <a:rPr lang="cs-CZ" sz="2400" dirty="0" err="1" smtClean="0"/>
              <a:t>wanted</a:t>
            </a:r>
            <a:r>
              <a:rPr lang="cs-CZ" sz="2400" dirty="0" smtClean="0"/>
              <a:t> to </a:t>
            </a:r>
            <a:r>
              <a:rPr lang="cs-CZ" sz="2400" dirty="0" err="1" smtClean="0"/>
              <a:t>arm</a:t>
            </a:r>
            <a:r>
              <a:rPr lang="cs-CZ" sz="2400" dirty="0" smtClean="0"/>
              <a:t> </a:t>
            </a:r>
            <a:r>
              <a:rPr lang="cs-CZ" sz="2400" dirty="0" err="1" smtClean="0"/>
              <a:t>slaves</a:t>
            </a:r>
            <a:endParaRPr lang="cs-CZ" sz="2400" dirty="0" smtClean="0"/>
          </a:p>
          <a:p>
            <a:r>
              <a:rPr lang="cs-CZ" sz="2400" dirty="0" err="1" smtClean="0"/>
              <a:t>raided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federal</a:t>
            </a:r>
            <a:r>
              <a:rPr lang="cs-CZ" sz="2400" dirty="0" smtClean="0"/>
              <a:t> </a:t>
            </a:r>
            <a:r>
              <a:rPr lang="cs-CZ" sz="2400" dirty="0" err="1" smtClean="0"/>
              <a:t>arsenal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his </a:t>
            </a:r>
            <a:r>
              <a:rPr lang="cs-CZ" sz="2400" dirty="0" err="1" smtClean="0"/>
              <a:t>men</a:t>
            </a:r>
            <a:r>
              <a:rPr lang="cs-CZ" sz="2400" dirty="0" smtClean="0"/>
              <a:t> </a:t>
            </a:r>
            <a:r>
              <a:rPr lang="cs-CZ" sz="2400" dirty="0" err="1" smtClean="0"/>
              <a:t>killed</a:t>
            </a:r>
            <a:r>
              <a:rPr lang="cs-CZ" sz="2400" dirty="0" smtClean="0"/>
              <a:t> or </a:t>
            </a:r>
            <a:r>
              <a:rPr lang="cs-CZ" sz="2400" dirty="0" err="1" smtClean="0"/>
              <a:t>captured</a:t>
            </a:r>
            <a:endParaRPr lang="cs-CZ" sz="2400" dirty="0" smtClean="0"/>
          </a:p>
          <a:p>
            <a:r>
              <a:rPr lang="cs-CZ" sz="2400" dirty="0" smtClean="0"/>
              <a:t>Brown </a:t>
            </a:r>
            <a:r>
              <a:rPr lang="cs-CZ" sz="2400" dirty="0" err="1" smtClean="0"/>
              <a:t>hanged</a:t>
            </a:r>
            <a:r>
              <a:rPr lang="cs-CZ" sz="2400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1859</a:t>
            </a:r>
          </a:p>
          <a:p>
            <a:r>
              <a:rPr lang="cs-CZ" sz="2400" dirty="0" err="1" smtClean="0"/>
              <a:t>Charlestown</a:t>
            </a:r>
            <a:r>
              <a:rPr lang="cs-CZ" sz="2400" dirty="0" smtClean="0"/>
              <a:t>, </a:t>
            </a:r>
            <a:r>
              <a:rPr lang="cs-CZ" sz="2400" dirty="0" err="1" smtClean="0"/>
              <a:t>Virginia</a:t>
            </a:r>
            <a:endParaRPr lang="en-GB" sz="2400" dirty="0"/>
          </a:p>
        </p:txBody>
      </p:sp>
      <p:pic>
        <p:nvPicPr>
          <p:cNvPr id="1026" name="Picture 2" descr="K:\John_Brown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5124" y="1600200"/>
            <a:ext cx="3782752" cy="45259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138286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cs-CZ" sz="4800" dirty="0" smtClean="0">
                <a:latin typeface="Wide Latin" pitchFamily="18" charset="0"/>
              </a:rPr>
              <a:t>N</a:t>
            </a:r>
            <a:r>
              <a:rPr lang="cs-CZ" dirty="0" smtClean="0">
                <a:latin typeface="Wide Latin" pitchFamily="18" charset="0"/>
              </a:rPr>
              <a:t> </a:t>
            </a:r>
            <a:r>
              <a:rPr lang="cs-CZ" sz="3200" dirty="0" err="1" smtClean="0">
                <a:latin typeface="Wide Latin" pitchFamily="18" charset="0"/>
              </a:rPr>
              <a:t>is</a:t>
            </a:r>
            <a:r>
              <a:rPr lang="cs-CZ" sz="3200" dirty="0" smtClean="0">
                <a:latin typeface="Wide Latin" pitchFamily="18" charset="0"/>
              </a:rPr>
              <a:t> </a:t>
            </a:r>
            <a:r>
              <a:rPr lang="cs-CZ" sz="3200" dirty="0" err="1" smtClean="0">
                <a:latin typeface="Wide Latin" pitchFamily="18" charset="0"/>
              </a:rPr>
              <a:t>different</a:t>
            </a:r>
            <a:r>
              <a:rPr lang="cs-CZ" sz="3200" dirty="0" smtClean="0">
                <a:latin typeface="Wide Latin" pitchFamily="18" charset="0"/>
              </a:rPr>
              <a:t> </a:t>
            </a:r>
            <a:r>
              <a:rPr lang="cs-CZ" sz="3200" dirty="0" err="1" smtClean="0">
                <a:latin typeface="Wide Latin" pitchFamily="18" charset="0"/>
              </a:rPr>
              <a:t>from</a:t>
            </a:r>
            <a:r>
              <a:rPr lang="cs-CZ" sz="3600" dirty="0" smtClean="0">
                <a:latin typeface="Wide Latin" pitchFamily="18" charset="0"/>
              </a:rPr>
              <a:t> </a:t>
            </a:r>
            <a:r>
              <a:rPr lang="cs-CZ" sz="4800" dirty="0" smtClean="0">
                <a:latin typeface="Wide Latin" pitchFamily="18" charset="0"/>
              </a:rPr>
              <a:t>S</a:t>
            </a:r>
            <a:endParaRPr lang="en-GB" sz="4800" dirty="0">
              <a:latin typeface="Wide Lati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N</a:t>
            </a:r>
            <a:r>
              <a:rPr lang="cs-CZ" dirty="0" smtClean="0"/>
              <a:t> </a:t>
            </a:r>
            <a:r>
              <a:rPr lang="cs-CZ" sz="2800" dirty="0"/>
              <a:t>-</a:t>
            </a:r>
            <a:r>
              <a:rPr lang="cs-CZ" sz="2800" dirty="0" smtClean="0"/>
              <a:t>  a lot </a:t>
            </a:r>
            <a:r>
              <a:rPr lang="cs-CZ" sz="2800" dirty="0" err="1" smtClean="0"/>
              <a:t>of</a:t>
            </a:r>
            <a:r>
              <a:rPr lang="cs-CZ" sz="2800" dirty="0" smtClean="0"/>
              <a:t>  </a:t>
            </a:r>
            <a:r>
              <a:rPr lang="cs-CZ" sz="2800" dirty="0" err="1" smtClean="0"/>
              <a:t>industr</a:t>
            </a:r>
            <a:r>
              <a:rPr lang="cs-CZ" dirty="0" err="1" smtClean="0"/>
              <a:t>y</a:t>
            </a:r>
            <a:r>
              <a:rPr lang="cs-CZ" dirty="0" smtClean="0"/>
              <a:t>, </a:t>
            </a:r>
            <a:r>
              <a:rPr lang="cs-CZ" sz="2800" dirty="0" smtClean="0"/>
              <a:t> free </a:t>
            </a:r>
            <a:r>
              <a:rPr lang="cs-CZ" sz="2800" dirty="0" err="1" smtClean="0"/>
              <a:t>labour</a:t>
            </a:r>
            <a:r>
              <a:rPr lang="cs-CZ" sz="2800" dirty="0" smtClean="0"/>
              <a:t> </a:t>
            </a:r>
            <a:r>
              <a:rPr lang="cs-CZ" sz="2800" dirty="0" err="1" smtClean="0"/>
              <a:t>force</a:t>
            </a:r>
            <a:r>
              <a:rPr lang="cs-CZ" sz="2800" dirty="0" smtClean="0"/>
              <a:t> </a:t>
            </a:r>
            <a:r>
              <a:rPr lang="cs-CZ" sz="2800" dirty="0" err="1" smtClean="0"/>
              <a:t>needed</a:t>
            </a:r>
            <a:r>
              <a:rPr lang="cs-CZ" sz="2800" dirty="0" smtClean="0"/>
              <a:t>,</a:t>
            </a:r>
          </a:p>
          <a:p>
            <a:pPr marL="0" indent="0">
              <a:buNone/>
            </a:pPr>
            <a:r>
              <a:rPr lang="cs-CZ" sz="2800" dirty="0" smtClean="0"/>
              <a:t>             </a:t>
            </a:r>
            <a:r>
              <a:rPr lang="cs-CZ" sz="2800" dirty="0" err="1" smtClean="0"/>
              <a:t>modern</a:t>
            </a:r>
            <a:r>
              <a:rPr lang="cs-CZ" sz="2800" dirty="0" smtClean="0"/>
              <a:t>, </a:t>
            </a:r>
            <a:r>
              <a:rPr lang="cs-CZ" sz="2800" dirty="0" err="1" smtClean="0"/>
              <a:t>progressive</a:t>
            </a:r>
            <a:r>
              <a:rPr lang="cs-CZ" sz="2800" dirty="0" smtClean="0"/>
              <a:t> style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production</a:t>
            </a:r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3600" dirty="0" smtClean="0"/>
              <a:t>S </a:t>
            </a:r>
            <a:r>
              <a:rPr lang="cs-CZ" sz="2800" dirty="0" smtClean="0"/>
              <a:t>-   </a:t>
            </a:r>
            <a:r>
              <a:rPr lang="cs-CZ" sz="2800" dirty="0" err="1" smtClean="0"/>
              <a:t>traditional</a:t>
            </a:r>
            <a:r>
              <a:rPr lang="cs-CZ" sz="2800" dirty="0" smtClean="0"/>
              <a:t>, </a:t>
            </a:r>
            <a:r>
              <a:rPr lang="cs-CZ" sz="2800" dirty="0" err="1" smtClean="0"/>
              <a:t>old</a:t>
            </a:r>
            <a:r>
              <a:rPr lang="cs-CZ" sz="2800" dirty="0" smtClean="0"/>
              <a:t> and </a:t>
            </a:r>
            <a:r>
              <a:rPr lang="cs-CZ" sz="2800" dirty="0" err="1" smtClean="0"/>
              <a:t>rich</a:t>
            </a:r>
            <a:r>
              <a:rPr lang="cs-CZ" sz="2800" dirty="0" smtClean="0"/>
              <a:t> </a:t>
            </a:r>
            <a:r>
              <a:rPr lang="cs-CZ" sz="2800" dirty="0" err="1" smtClean="0"/>
              <a:t>families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           </a:t>
            </a:r>
            <a:r>
              <a:rPr lang="cs-CZ" sz="2800" dirty="0" err="1" smtClean="0"/>
              <a:t>large</a:t>
            </a:r>
            <a:r>
              <a:rPr lang="cs-CZ" sz="2800" dirty="0" smtClean="0"/>
              <a:t> </a:t>
            </a:r>
            <a:r>
              <a:rPr lang="cs-CZ" sz="2800" dirty="0" err="1" smtClean="0"/>
              <a:t>property</a:t>
            </a:r>
            <a:r>
              <a:rPr lang="cs-CZ" sz="2800" dirty="0" smtClean="0"/>
              <a:t> – </a:t>
            </a:r>
            <a:r>
              <a:rPr lang="cs-CZ" sz="2800" dirty="0" err="1" smtClean="0"/>
              <a:t>plantations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</a:t>
            </a:r>
            <a:r>
              <a:rPr lang="cs-CZ" sz="2800" dirty="0" err="1" smtClean="0"/>
              <a:t>slave</a:t>
            </a:r>
            <a:r>
              <a:rPr lang="cs-CZ" sz="2800" dirty="0" smtClean="0"/>
              <a:t> </a:t>
            </a:r>
            <a:r>
              <a:rPr lang="cs-CZ" sz="2800" dirty="0" err="1" smtClean="0"/>
              <a:t>labour</a:t>
            </a:r>
            <a:r>
              <a:rPr lang="cs-CZ" sz="2800" dirty="0" smtClean="0"/>
              <a:t> </a:t>
            </a:r>
            <a:r>
              <a:rPr lang="cs-CZ" sz="2800" dirty="0" err="1" smtClean="0"/>
              <a:t>necessary</a:t>
            </a:r>
            <a:r>
              <a:rPr lang="cs-CZ" sz="2800" dirty="0" smtClean="0"/>
              <a:t> (</a:t>
            </a:r>
            <a:r>
              <a:rPr lang="cs-CZ" sz="2800" dirty="0" err="1" smtClean="0"/>
              <a:t>tobacco</a:t>
            </a:r>
            <a:r>
              <a:rPr lang="cs-CZ" sz="2800" dirty="0" smtClean="0"/>
              <a:t>, </a:t>
            </a:r>
            <a:r>
              <a:rPr lang="cs-CZ" sz="2800" dirty="0" err="1" smtClean="0"/>
              <a:t>cotton</a:t>
            </a:r>
            <a:r>
              <a:rPr lang="cs-CZ" sz="2800" dirty="0" smtClean="0"/>
              <a:t>, </a:t>
            </a:r>
            <a:r>
              <a:rPr lang="cs-CZ" sz="2800" dirty="0" err="1" smtClean="0"/>
              <a:t>sugar</a:t>
            </a:r>
            <a:r>
              <a:rPr lang="cs-CZ" sz="2800" dirty="0" smtClean="0"/>
              <a:t>    </a:t>
            </a:r>
            <a:endParaRPr lang="cs-CZ" sz="3600" dirty="0" smtClean="0"/>
          </a:p>
          <a:p>
            <a:pPr marL="0" indent="0">
              <a:buNone/>
            </a:pPr>
            <a:r>
              <a:rPr lang="cs-CZ" sz="2800" dirty="0" smtClean="0"/>
              <a:t>             </a:t>
            </a:r>
            <a:r>
              <a:rPr lang="cs-CZ" sz="2800" dirty="0" err="1" smtClean="0"/>
              <a:t>cane</a:t>
            </a:r>
            <a:r>
              <a:rPr lang="cs-CZ" sz="2800" dirty="0" smtClean="0"/>
              <a:t>)</a:t>
            </a:r>
            <a:endParaRPr lang="cs-CZ" sz="2800" dirty="0"/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xmlns="" val="1705069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190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>
                <a:latin typeface="Wide Latin" pitchFamily="18" charset="0"/>
              </a:rPr>
              <a:t>Map </a:t>
            </a:r>
            <a:r>
              <a:rPr lang="cs-CZ" sz="3200" dirty="0" err="1" smtClean="0">
                <a:latin typeface="Wide Latin" pitchFamily="18" charset="0"/>
              </a:rPr>
              <a:t>of</a:t>
            </a:r>
            <a:r>
              <a:rPr lang="cs-CZ" sz="3200" dirty="0" smtClean="0">
                <a:latin typeface="Wide Latin" pitchFamily="18" charset="0"/>
              </a:rPr>
              <a:t> </a:t>
            </a:r>
            <a:r>
              <a:rPr lang="cs-CZ" sz="3200" dirty="0" err="1" smtClean="0">
                <a:latin typeface="Wide Latin" pitchFamily="18" charset="0"/>
              </a:rPr>
              <a:t>the</a:t>
            </a:r>
            <a:r>
              <a:rPr lang="cs-CZ" sz="3200" dirty="0" smtClean="0">
                <a:latin typeface="Wide Latin" pitchFamily="18" charset="0"/>
              </a:rPr>
              <a:t> </a:t>
            </a:r>
            <a:r>
              <a:rPr lang="cs-CZ" sz="3200" dirty="0" err="1" smtClean="0">
                <a:latin typeface="Wide Latin" pitchFamily="18" charset="0"/>
              </a:rPr>
              <a:t>situation</a:t>
            </a:r>
            <a:r>
              <a:rPr lang="cs-CZ" sz="3200" dirty="0" smtClean="0">
                <a:latin typeface="Wide Latin" pitchFamily="18" charset="0"/>
              </a:rPr>
              <a:t> </a:t>
            </a:r>
            <a:r>
              <a:rPr lang="cs-CZ" sz="3200" dirty="0" err="1" smtClean="0">
                <a:latin typeface="Wide Latin" pitchFamily="18" charset="0"/>
              </a:rPr>
              <a:t>before</a:t>
            </a:r>
            <a:r>
              <a:rPr lang="cs-CZ" sz="3200" dirty="0" smtClean="0">
                <a:latin typeface="Wide Latin" pitchFamily="18" charset="0"/>
              </a:rPr>
              <a:t> </a:t>
            </a:r>
            <a:r>
              <a:rPr lang="cs-CZ" sz="3200" dirty="0" err="1" smtClean="0">
                <a:latin typeface="Wide Latin" pitchFamily="18" charset="0"/>
              </a:rPr>
              <a:t>the</a:t>
            </a:r>
            <a:r>
              <a:rPr lang="cs-CZ" sz="3200" dirty="0" smtClean="0">
                <a:latin typeface="Wide Latin" pitchFamily="18" charset="0"/>
              </a:rPr>
              <a:t> </a:t>
            </a:r>
            <a:r>
              <a:rPr lang="cs-CZ" sz="3200" dirty="0" err="1" smtClean="0">
                <a:latin typeface="Wide Latin" pitchFamily="18" charset="0"/>
              </a:rPr>
              <a:t>War</a:t>
            </a:r>
            <a:endParaRPr lang="en-GB" sz="3200" dirty="0">
              <a:latin typeface="Wide Latin" pitchFamily="18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err="1" smtClean="0">
                <a:latin typeface="Wide Latin" pitchFamily="18" charset="0"/>
              </a:rPr>
              <a:t>The</a:t>
            </a:r>
            <a:r>
              <a:rPr lang="cs-CZ" sz="2400" dirty="0" smtClean="0">
                <a:latin typeface="Wide Latin" pitchFamily="18" charset="0"/>
              </a:rPr>
              <a:t> </a:t>
            </a:r>
            <a:r>
              <a:rPr lang="cs-CZ" sz="2400" dirty="0" err="1" smtClean="0">
                <a:latin typeface="Wide Latin" pitchFamily="18" charset="0"/>
              </a:rPr>
              <a:t>Confederate</a:t>
            </a:r>
            <a:r>
              <a:rPr lang="cs-CZ" sz="2400" dirty="0" smtClean="0">
                <a:latin typeface="Wide Latin" pitchFamily="18" charset="0"/>
              </a:rPr>
              <a:t> </a:t>
            </a:r>
            <a:r>
              <a:rPr lang="cs-CZ" sz="2400" dirty="0" err="1" smtClean="0">
                <a:latin typeface="Wide Latin" pitchFamily="18" charset="0"/>
              </a:rPr>
              <a:t>States</a:t>
            </a:r>
            <a:r>
              <a:rPr lang="cs-CZ" sz="2400" dirty="0" smtClean="0">
                <a:latin typeface="Wide Latin" pitchFamily="18" charset="0"/>
              </a:rPr>
              <a:t> of </a:t>
            </a:r>
            <a:r>
              <a:rPr lang="cs-CZ" sz="2400" dirty="0" err="1" smtClean="0">
                <a:latin typeface="Wide Latin" pitchFamily="18" charset="0"/>
              </a:rPr>
              <a:t>America</a:t>
            </a:r>
            <a:endParaRPr lang="en-GB" sz="2400" dirty="0">
              <a:latin typeface="Wide Latin" pitchFamily="18" charset="0"/>
            </a:endParaRPr>
          </a:p>
        </p:txBody>
      </p:sp>
      <p:pic>
        <p:nvPicPr>
          <p:cNvPr id="1027" name="Picture 3" descr="K:\Confederation_States_on_modern_US_map.pn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0416" y="2132856"/>
            <a:ext cx="3501731" cy="2288630"/>
          </a:xfrm>
          <a:prstGeom prst="rect">
            <a:avLst/>
          </a:prstGeom>
          <a:noFill/>
        </p:spPr>
      </p:pic>
      <p:cxnSp>
        <p:nvCxnSpPr>
          <p:cNvPr id="13" name="Přímá spojovací šipka 12"/>
          <p:cNvCxnSpPr/>
          <p:nvPr/>
        </p:nvCxnSpPr>
        <p:spPr>
          <a:xfrm flipH="1">
            <a:off x="2915816" y="2996952"/>
            <a:ext cx="2088232" cy="50405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608338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>
                <a:latin typeface="Wide Latin" pitchFamily="18" charset="0"/>
              </a:rPr>
              <a:t>186O</a:t>
            </a:r>
            <a:endParaRPr lang="en-GB" b="1" dirty="0">
              <a:latin typeface="Wide Lati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Abraham Lincoln</a:t>
            </a:r>
            <a:r>
              <a:rPr lang="cs-CZ" sz="2800" dirty="0" smtClean="0">
                <a:solidFill>
                  <a:srgbClr val="002060"/>
                </a:solidFill>
              </a:rPr>
              <a:t> </a:t>
            </a:r>
            <a:r>
              <a:rPr lang="cs-CZ" sz="2800" dirty="0" err="1" smtClean="0"/>
              <a:t>elected</a:t>
            </a:r>
            <a:r>
              <a:rPr lang="cs-CZ" sz="2800" dirty="0" smtClean="0"/>
              <a:t> 16th Prezident of </a:t>
            </a:r>
            <a:r>
              <a:rPr lang="cs-CZ" sz="2800" dirty="0" err="1" smtClean="0"/>
              <a:t>the</a:t>
            </a:r>
            <a:r>
              <a:rPr lang="cs-CZ" sz="2800" dirty="0" smtClean="0"/>
              <a:t> USA</a:t>
            </a:r>
          </a:p>
          <a:p>
            <a:r>
              <a:rPr lang="cs-CZ" sz="2800" dirty="0" err="1" smtClean="0"/>
              <a:t>political</a:t>
            </a:r>
            <a:r>
              <a:rPr lang="cs-CZ" sz="2800" dirty="0" smtClean="0"/>
              <a:t> </a:t>
            </a:r>
            <a:r>
              <a:rPr lang="cs-CZ" sz="2800" dirty="0" err="1" smtClean="0"/>
              <a:t>situation</a:t>
            </a:r>
            <a:r>
              <a:rPr lang="cs-CZ" sz="2800" dirty="0" smtClean="0"/>
              <a:t> – </a:t>
            </a:r>
            <a:r>
              <a:rPr lang="cs-CZ" sz="2800" dirty="0" err="1" smtClean="0"/>
              <a:t>abolitionists</a:t>
            </a:r>
            <a:r>
              <a:rPr lang="cs-CZ" sz="2800" dirty="0" smtClean="0"/>
              <a:t> </a:t>
            </a:r>
            <a:r>
              <a:rPr lang="cs-CZ" sz="2800" dirty="0" err="1" smtClean="0"/>
              <a:t>winning</a:t>
            </a:r>
            <a:r>
              <a:rPr lang="cs-CZ" sz="2800" dirty="0" smtClean="0"/>
              <a:t> 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N - </a:t>
            </a:r>
            <a:r>
              <a:rPr lang="cs-CZ" sz="2800" b="1" dirty="0" err="1" smtClean="0">
                <a:solidFill>
                  <a:srgbClr val="002060"/>
                </a:solidFill>
              </a:rPr>
              <a:t>advantage</a:t>
            </a: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4800" dirty="0" smtClean="0"/>
              <a:t>  X </a:t>
            </a:r>
          </a:p>
          <a:p>
            <a:r>
              <a:rPr lang="cs-CZ" sz="2800" dirty="0" smtClean="0"/>
              <a:t>S - </a:t>
            </a:r>
            <a:r>
              <a:rPr lang="cs-CZ" sz="2800" dirty="0" err="1" smtClean="0"/>
              <a:t>disadvanatge</a:t>
            </a:r>
            <a:r>
              <a:rPr lang="cs-CZ" sz="2800" dirty="0" smtClean="0"/>
              <a:t> </a:t>
            </a:r>
          </a:p>
          <a:p>
            <a:r>
              <a:rPr lang="cs-CZ" sz="2800" dirty="0" err="1" smtClean="0"/>
              <a:t>protests</a:t>
            </a:r>
            <a:r>
              <a:rPr lang="cs-CZ" sz="2800" dirty="0" smtClean="0"/>
              <a:t> and </a:t>
            </a:r>
            <a:r>
              <a:rPr lang="cs-CZ" sz="2800" dirty="0" err="1" smtClean="0"/>
              <a:t>resolute</a:t>
            </a:r>
            <a:r>
              <a:rPr lang="cs-CZ" sz="2800" dirty="0" smtClean="0"/>
              <a:t> </a:t>
            </a:r>
            <a:r>
              <a:rPr lang="cs-CZ" sz="2800" dirty="0" err="1" smtClean="0"/>
              <a:t>decision</a:t>
            </a:r>
            <a:r>
              <a:rPr lang="cs-CZ" sz="2800" dirty="0" smtClean="0"/>
              <a:t> = </a:t>
            </a:r>
            <a:r>
              <a:rPr lang="cs-CZ" sz="2800" dirty="0" err="1" smtClean="0"/>
              <a:t>separation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→ </a:t>
            </a:r>
            <a:r>
              <a:rPr lang="cs-CZ" sz="2800" dirty="0" err="1" smtClean="0"/>
              <a:t>new</a:t>
            </a:r>
            <a:r>
              <a:rPr lang="cs-CZ" sz="2800" dirty="0" smtClean="0"/>
              <a:t> </a:t>
            </a:r>
            <a:r>
              <a:rPr lang="cs-CZ" sz="2800" dirty="0" err="1" smtClean="0"/>
              <a:t>state</a:t>
            </a:r>
            <a:r>
              <a:rPr lang="cs-CZ" sz="2800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Confederate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States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of</a:t>
            </a:r>
            <a:r>
              <a:rPr lang="cs-CZ" sz="2800" b="1" dirty="0" smtClean="0"/>
              <a:t> America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xmlns="" val="2214788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cs-CZ" dirty="0" err="1" smtClean="0">
                <a:latin typeface="Wide Latin" pitchFamily="18" charset="0"/>
              </a:rPr>
              <a:t>Confederation</a:t>
            </a:r>
            <a:endParaRPr lang="en-GB" dirty="0">
              <a:latin typeface="Wide Lati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err="1"/>
              <a:t>t</a:t>
            </a:r>
            <a:r>
              <a:rPr lang="cs-CZ" sz="2800" dirty="0" err="1" smtClean="0"/>
              <a:t>he</a:t>
            </a:r>
            <a:r>
              <a:rPr lang="cs-CZ" sz="2800" dirty="0" smtClean="0"/>
              <a:t> </a:t>
            </a:r>
            <a:r>
              <a:rPr lang="cs-CZ" sz="2800" dirty="0" err="1" smtClean="0"/>
              <a:t>capital</a:t>
            </a:r>
            <a:r>
              <a:rPr lang="cs-CZ" sz="2800" dirty="0" smtClean="0"/>
              <a:t> city: </a:t>
            </a:r>
            <a:r>
              <a:rPr lang="cs-CZ" sz="2800" b="1" dirty="0" err="1" smtClean="0">
                <a:solidFill>
                  <a:srgbClr val="FF0000"/>
                </a:solidFill>
              </a:rPr>
              <a:t>Richmond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dirty="0" smtClean="0"/>
              <a:t>president: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Jefferson</a:t>
            </a:r>
            <a:r>
              <a:rPr lang="cs-CZ" sz="2800" b="1" dirty="0" smtClean="0">
                <a:solidFill>
                  <a:srgbClr val="FF0000"/>
                </a:solidFill>
              </a:rPr>
              <a:t> Davis  </a:t>
            </a:r>
          </a:p>
          <a:p>
            <a:endParaRPr lang="cs-CZ" sz="2800" dirty="0"/>
          </a:p>
          <a:p>
            <a:r>
              <a:rPr lang="cs-CZ" sz="2800" dirty="0" err="1"/>
              <a:t>u</a:t>
            </a:r>
            <a:r>
              <a:rPr lang="cs-CZ" sz="2800" dirty="0" err="1" smtClean="0"/>
              <a:t>niforms</a:t>
            </a:r>
            <a:r>
              <a:rPr lang="cs-CZ" sz="2800" dirty="0" smtClean="0"/>
              <a:t>:           </a:t>
            </a:r>
            <a:r>
              <a:rPr lang="cs-CZ" sz="2800" b="1" dirty="0" err="1" smtClean="0">
                <a:solidFill>
                  <a:schemeClr val="bg1">
                    <a:lumMod val="50000"/>
                  </a:schemeClr>
                </a:solidFill>
              </a:rPr>
              <a:t>grey</a:t>
            </a: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                    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 (Union – blue)</a:t>
            </a:r>
          </a:p>
          <a:p>
            <a:endParaRPr lang="cs-CZ" sz="2800" dirty="0"/>
          </a:p>
          <a:p>
            <a:r>
              <a:rPr lang="cs-CZ" sz="2800" dirty="0" err="1"/>
              <a:t>n</a:t>
            </a:r>
            <a:r>
              <a:rPr lang="cs-CZ" sz="2800" dirty="0" err="1" smtClean="0"/>
              <a:t>umber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states</a:t>
            </a:r>
            <a:r>
              <a:rPr lang="cs-CZ" sz="2800" dirty="0" smtClean="0"/>
              <a:t>: </a:t>
            </a:r>
            <a:r>
              <a:rPr lang="cs-CZ" sz="2800" b="1" dirty="0" smtClean="0">
                <a:solidFill>
                  <a:srgbClr val="FF0000"/>
                </a:solidFill>
              </a:rPr>
              <a:t>11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xmlns="" val="57955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1905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sz="3600" dirty="0" err="1" smtClean="0"/>
              <a:t>Jefferson</a:t>
            </a:r>
            <a:r>
              <a:rPr lang="cs-CZ" sz="3600" dirty="0" smtClean="0"/>
              <a:t> Davis                  flag of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Confederacy</a:t>
            </a:r>
            <a:endParaRPr lang="en-GB" sz="3600" dirty="0"/>
          </a:p>
        </p:txBody>
      </p:sp>
      <p:pic>
        <p:nvPicPr>
          <p:cNvPr id="5122" name="Picture 2" descr="K:\477px-JDavis.pn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7" y="1424055"/>
            <a:ext cx="3744416" cy="4702108"/>
          </a:xfrm>
          <a:prstGeom prst="rect">
            <a:avLst/>
          </a:prstGeom>
          <a:noFill/>
        </p:spPr>
      </p:pic>
      <p:pic>
        <p:nvPicPr>
          <p:cNvPr id="5124" name="Picture 4" descr="K:\800px-CSA_FLAG_4_3_1861-21_5_1861_svg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2276872"/>
            <a:ext cx="4038600" cy="224142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1905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3600" dirty="0" err="1" smtClean="0">
                <a:latin typeface="Wide Latin" pitchFamily="18" charset="0"/>
              </a:rPr>
              <a:t>The</a:t>
            </a:r>
            <a:r>
              <a:rPr lang="cs-CZ" sz="3600" dirty="0" smtClean="0">
                <a:latin typeface="Wide Latin" pitchFamily="18" charset="0"/>
              </a:rPr>
              <a:t> </a:t>
            </a:r>
            <a:r>
              <a:rPr lang="cs-CZ" sz="3600" dirty="0" err="1" smtClean="0">
                <a:latin typeface="Wide Latin" pitchFamily="18" charset="0"/>
              </a:rPr>
              <a:t>North</a:t>
            </a:r>
            <a:r>
              <a:rPr lang="cs-CZ" sz="3600" dirty="0" smtClean="0">
                <a:latin typeface="Wide Latin" pitchFamily="18" charset="0"/>
              </a:rPr>
              <a:t> X </a:t>
            </a:r>
            <a:r>
              <a:rPr lang="cs-CZ" sz="3600" dirty="0" err="1" smtClean="0">
                <a:latin typeface="Wide Latin" pitchFamily="18" charset="0"/>
              </a:rPr>
              <a:t>the</a:t>
            </a:r>
            <a:r>
              <a:rPr lang="cs-CZ" sz="3600" dirty="0" smtClean="0">
                <a:latin typeface="Wide Latin" pitchFamily="18" charset="0"/>
              </a:rPr>
              <a:t> </a:t>
            </a:r>
            <a:r>
              <a:rPr lang="cs-CZ" sz="3600" dirty="0" err="1" smtClean="0">
                <a:latin typeface="Wide Latin" pitchFamily="18" charset="0"/>
              </a:rPr>
              <a:t>South</a:t>
            </a:r>
            <a:endParaRPr lang="en-US" sz="3600" dirty="0">
              <a:latin typeface="Wide Lati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>
            <a:norm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Clash</a:t>
            </a:r>
            <a:r>
              <a:rPr lang="cs-CZ" sz="2800" dirty="0" smtClean="0">
                <a:solidFill>
                  <a:srgbClr val="FF0000"/>
                </a:solidFill>
              </a:rPr>
              <a:t> 1861 </a:t>
            </a:r>
            <a:r>
              <a:rPr lang="cs-CZ" sz="2800" dirty="0" err="1" smtClean="0">
                <a:solidFill>
                  <a:srgbClr val="FF0000"/>
                </a:solidFill>
              </a:rPr>
              <a:t>at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Fort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Sumter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opened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the</a:t>
            </a:r>
            <a:r>
              <a:rPr lang="cs-CZ" sz="2800" dirty="0" smtClean="0">
                <a:solidFill>
                  <a:srgbClr val="FF0000"/>
                </a:solidFill>
              </a:rPr>
              <a:t> Civil </a:t>
            </a:r>
            <a:r>
              <a:rPr lang="cs-CZ" sz="2800" dirty="0" err="1" smtClean="0">
                <a:solidFill>
                  <a:srgbClr val="FF0000"/>
                </a:solidFill>
              </a:rPr>
              <a:t>War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</a:p>
          <a:p>
            <a:pPr>
              <a:buNone/>
            </a:pPr>
            <a:r>
              <a:rPr lang="cs-CZ" sz="2800" dirty="0" smtClean="0"/>
              <a:t>     </a:t>
            </a:r>
            <a:r>
              <a:rPr lang="cs-CZ" sz="2800" dirty="0" err="1" smtClean="0"/>
              <a:t>Situation</a:t>
            </a:r>
            <a:r>
              <a:rPr lang="cs-CZ" sz="2800" dirty="0" smtClean="0"/>
              <a:t> :</a:t>
            </a:r>
          </a:p>
          <a:p>
            <a:pPr>
              <a:buNone/>
            </a:pPr>
            <a:r>
              <a:rPr lang="cs-CZ" sz="2800" b="1" dirty="0" smtClean="0"/>
              <a:t>    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Union:     </a:t>
            </a:r>
            <a:r>
              <a:rPr lang="cs-CZ" sz="2800" dirty="0" smtClean="0"/>
              <a:t>support in </a:t>
            </a:r>
            <a:r>
              <a:rPr lang="cs-CZ" sz="2800" dirty="0" err="1" smtClean="0"/>
              <a:t>industry</a:t>
            </a:r>
            <a:r>
              <a:rPr lang="cs-CZ" sz="2800" dirty="0" smtClean="0"/>
              <a:t>, technology</a:t>
            </a:r>
          </a:p>
          <a:p>
            <a:pPr marL="0" indent="0">
              <a:buNone/>
            </a:pPr>
            <a:r>
              <a:rPr lang="cs-CZ" sz="2800" b="1" dirty="0" smtClean="0"/>
              <a:t>                             X  </a:t>
            </a:r>
            <a:r>
              <a:rPr lang="cs-CZ" sz="2800" dirty="0" smtClean="0"/>
              <a:t>not very </a:t>
            </a:r>
            <a:r>
              <a:rPr lang="cs-CZ" sz="2800" dirty="0" err="1" smtClean="0"/>
              <a:t>experienced</a:t>
            </a:r>
            <a:r>
              <a:rPr lang="cs-CZ" sz="2800" dirty="0" smtClean="0"/>
              <a:t> </a:t>
            </a:r>
            <a:r>
              <a:rPr lang="cs-CZ" sz="2800" dirty="0" err="1" smtClean="0"/>
              <a:t>officers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</a:t>
            </a:r>
            <a:r>
              <a:rPr lang="cs-CZ" sz="2800" u="sng" dirty="0" err="1" smtClean="0"/>
              <a:t>Ulysses</a:t>
            </a:r>
            <a:r>
              <a:rPr lang="cs-CZ" sz="2800" u="sng" dirty="0" smtClean="0"/>
              <a:t> Grant</a:t>
            </a:r>
            <a:endParaRPr lang="cs-CZ" sz="2800" u="sng" dirty="0"/>
          </a:p>
          <a:p>
            <a:pPr marL="0" indent="0">
              <a:buNone/>
            </a:pPr>
            <a:endParaRPr lang="cs-CZ" sz="2800" b="1" dirty="0" smtClean="0"/>
          </a:p>
          <a:p>
            <a:pPr>
              <a:buNone/>
            </a:pPr>
            <a:r>
              <a:rPr lang="cs-CZ" sz="2800" b="1" dirty="0" smtClean="0"/>
              <a:t>    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 </a:t>
            </a:r>
            <a:r>
              <a:rPr lang="cs-CZ" sz="2800" b="1" dirty="0" err="1" smtClean="0"/>
              <a:t>Confederation</a:t>
            </a:r>
            <a:r>
              <a:rPr lang="cs-CZ" sz="2800" b="1" dirty="0" smtClean="0"/>
              <a:t>: </a:t>
            </a:r>
            <a:r>
              <a:rPr lang="cs-CZ" sz="2800" dirty="0" smtClean="0"/>
              <a:t>high </a:t>
            </a:r>
            <a:r>
              <a:rPr lang="cs-CZ" sz="2800" dirty="0" err="1" smtClean="0"/>
              <a:t>officers</a:t>
            </a:r>
            <a:r>
              <a:rPr lang="cs-CZ" sz="2800" dirty="0" smtClean="0"/>
              <a:t> from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South</a:t>
            </a:r>
            <a:endParaRPr lang="cs-CZ" sz="2800" dirty="0" smtClean="0"/>
          </a:p>
          <a:p>
            <a:pPr>
              <a:buNone/>
            </a:pPr>
            <a:r>
              <a:rPr lang="cs-CZ" sz="2800" b="1" dirty="0" smtClean="0"/>
              <a:t>                                         + </a:t>
            </a:r>
            <a:r>
              <a:rPr lang="cs-CZ" sz="2800" b="1" dirty="0" err="1" smtClean="0"/>
              <a:t>united</a:t>
            </a:r>
            <a:r>
              <a:rPr lang="cs-CZ" sz="2800" b="1" dirty="0" smtClean="0"/>
              <a:t> in </a:t>
            </a:r>
            <a:r>
              <a:rPr lang="cs-CZ" sz="2800" b="1" dirty="0" err="1" smtClean="0"/>
              <a:t>their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aim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plans</a:t>
            </a:r>
            <a:endParaRPr lang="cs-CZ" sz="2800" b="1" dirty="0" smtClean="0"/>
          </a:p>
          <a:p>
            <a:pPr>
              <a:buNone/>
            </a:pPr>
            <a:r>
              <a:rPr lang="cs-CZ" sz="2800" b="1" dirty="0" smtClean="0"/>
              <a:t>                                        </a:t>
            </a:r>
            <a:r>
              <a:rPr lang="cs-CZ" sz="2800" u="sng" dirty="0" smtClean="0"/>
              <a:t>Robert </a:t>
            </a:r>
            <a:r>
              <a:rPr lang="cs-CZ" sz="2800" u="sng" dirty="0" err="1" smtClean="0"/>
              <a:t>Lee</a:t>
            </a:r>
            <a:r>
              <a:rPr lang="cs-CZ" sz="2800" u="sng" dirty="0" smtClean="0"/>
              <a:t>, “ </a:t>
            </a:r>
            <a:r>
              <a:rPr lang="cs-CZ" sz="2800" u="sng" dirty="0" err="1" smtClean="0"/>
              <a:t>Stonewall</a:t>
            </a:r>
            <a:r>
              <a:rPr lang="cs-CZ" sz="2800" u="sng" dirty="0" smtClean="0"/>
              <a:t>“ Jackson</a:t>
            </a:r>
            <a:endParaRPr lang="en-US" sz="2800" b="1" u="sng" dirty="0"/>
          </a:p>
        </p:txBody>
      </p:sp>
    </p:spTree>
    <p:extLst>
      <p:ext uri="{BB962C8B-B14F-4D97-AF65-F5344CB8AC3E}">
        <p14:creationId xmlns:p14="http://schemas.microsoft.com/office/powerpoint/2010/main" xmlns="" val="491724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>
                <a:latin typeface="Wide Latin" pitchFamily="18" charset="0"/>
              </a:rPr>
              <a:t>1863</a:t>
            </a:r>
            <a:endParaRPr lang="en-US" dirty="0">
              <a:latin typeface="Wide Lati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Battle</a:t>
            </a:r>
            <a:r>
              <a:rPr lang="cs-CZ" sz="2800" b="1" dirty="0" smtClean="0"/>
              <a:t> of </a:t>
            </a:r>
            <a:r>
              <a:rPr lang="cs-CZ" sz="2800" b="1" dirty="0" err="1" smtClean="0"/>
              <a:t>Gettysburg</a:t>
            </a:r>
            <a:r>
              <a:rPr lang="cs-CZ" sz="2800" b="1" dirty="0" smtClean="0"/>
              <a:t>  1863</a:t>
            </a:r>
            <a:r>
              <a:rPr lang="cs-CZ" sz="2800" dirty="0" smtClean="0"/>
              <a:t> – </a:t>
            </a:r>
            <a:r>
              <a:rPr lang="cs-CZ" sz="2800" dirty="0" err="1" smtClean="0"/>
              <a:t>Lee</a:t>
            </a:r>
            <a:r>
              <a:rPr lang="cs-CZ" sz="2800" dirty="0" smtClean="0"/>
              <a:t> </a:t>
            </a:r>
            <a:r>
              <a:rPr lang="cs-CZ" sz="2800" dirty="0" err="1" smtClean="0"/>
              <a:t>defeated</a:t>
            </a:r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Emancipation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Proclamation</a:t>
            </a:r>
            <a:r>
              <a:rPr lang="cs-CZ" sz="2800" b="1" dirty="0" smtClean="0">
                <a:solidFill>
                  <a:srgbClr val="FF0000"/>
                </a:solidFill>
              </a:rPr>
              <a:t> 1863 </a:t>
            </a:r>
          </a:p>
          <a:p>
            <a:endParaRPr lang="cs-CZ" sz="2800" dirty="0"/>
          </a:p>
          <a:p>
            <a:r>
              <a:rPr lang="cs-CZ" sz="2800" dirty="0" smtClean="0"/>
              <a:t>-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turning</a:t>
            </a:r>
            <a:r>
              <a:rPr lang="cs-CZ" sz="2800" dirty="0" smtClean="0"/>
              <a:t> </a:t>
            </a:r>
            <a:r>
              <a:rPr lang="cs-CZ" sz="2800" dirty="0" err="1" smtClean="0"/>
              <a:t>points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war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xmlns="" val="1479620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1905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600" dirty="0" err="1" smtClean="0">
                <a:latin typeface="Wide Latin" pitchFamily="18" charset="0"/>
              </a:rPr>
              <a:t>Pictures</a:t>
            </a:r>
            <a:r>
              <a:rPr lang="cs-CZ" sz="3600" dirty="0" smtClean="0">
                <a:latin typeface="Wide Latin" pitchFamily="18" charset="0"/>
              </a:rPr>
              <a:t> from </a:t>
            </a:r>
            <a:r>
              <a:rPr lang="cs-CZ" sz="3600" dirty="0" err="1" smtClean="0">
                <a:latin typeface="Wide Latin" pitchFamily="18" charset="0"/>
              </a:rPr>
              <a:t>the</a:t>
            </a:r>
            <a:r>
              <a:rPr lang="cs-CZ" sz="3600" dirty="0" smtClean="0">
                <a:latin typeface="Wide Latin" pitchFamily="18" charset="0"/>
              </a:rPr>
              <a:t> </a:t>
            </a:r>
            <a:r>
              <a:rPr lang="cs-CZ" sz="3600" dirty="0" err="1" smtClean="0">
                <a:latin typeface="Wide Latin" pitchFamily="18" charset="0"/>
              </a:rPr>
              <a:t>war</a:t>
            </a:r>
            <a:endParaRPr lang="en-US" sz="3600" dirty="0">
              <a:latin typeface="Wide Latin" pitchFamily="18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Gen. Grant</a:t>
            </a:r>
            <a:endParaRPr lang="en-GB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       Gen. </a:t>
            </a:r>
            <a:r>
              <a:rPr lang="cs-CZ" dirty="0" err="1" smtClean="0"/>
              <a:t>Lee</a:t>
            </a:r>
            <a:endParaRPr lang="en-GB" dirty="0"/>
          </a:p>
        </p:txBody>
      </p:sp>
      <p:pic>
        <p:nvPicPr>
          <p:cNvPr id="4098" name="Picture 2" descr="K:\405px-Robert_Edward_Lee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2204864"/>
            <a:ext cx="2615388" cy="3868191"/>
          </a:xfrm>
          <a:prstGeom prst="rect">
            <a:avLst/>
          </a:prstGeom>
          <a:noFill/>
        </p:spPr>
      </p:pic>
      <p:pic>
        <p:nvPicPr>
          <p:cNvPr id="4099" name="Picture 3" descr="K:\450px-Ulysses_Grant_1870-1880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3558" y="2204864"/>
            <a:ext cx="2970330" cy="396043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690963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1905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600" dirty="0" err="1" smtClean="0">
                <a:latin typeface="Wide Latin" pitchFamily="18" charset="0"/>
              </a:rPr>
              <a:t>The</a:t>
            </a:r>
            <a:r>
              <a:rPr lang="cs-CZ" sz="3600" dirty="0" smtClean="0">
                <a:latin typeface="Wide Latin" pitchFamily="18" charset="0"/>
              </a:rPr>
              <a:t> end of </a:t>
            </a:r>
            <a:r>
              <a:rPr lang="cs-CZ" sz="3600" dirty="0" err="1" smtClean="0">
                <a:latin typeface="Wide Latin" pitchFamily="18" charset="0"/>
              </a:rPr>
              <a:t>the</a:t>
            </a:r>
            <a:r>
              <a:rPr lang="cs-CZ" sz="3600" dirty="0" smtClean="0">
                <a:latin typeface="Wide Latin" pitchFamily="18" charset="0"/>
              </a:rPr>
              <a:t> </a:t>
            </a:r>
            <a:r>
              <a:rPr lang="cs-CZ" sz="3600" dirty="0" err="1" smtClean="0">
                <a:latin typeface="Wide Latin" pitchFamily="18" charset="0"/>
              </a:rPr>
              <a:t>war</a:t>
            </a:r>
            <a:r>
              <a:rPr lang="cs-CZ" sz="3600" dirty="0" smtClean="0">
                <a:latin typeface="Wide Latin" pitchFamily="18" charset="0"/>
              </a:rPr>
              <a:t> 1865</a:t>
            </a:r>
            <a:endParaRPr lang="en-US" sz="3600" dirty="0">
              <a:latin typeface="Wide Lati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Richmond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    -  1 / 4 1865 </a:t>
            </a:r>
            <a:r>
              <a:rPr lang="cs-CZ" sz="2800" dirty="0" err="1" smtClean="0"/>
              <a:t>captured</a:t>
            </a:r>
            <a:r>
              <a:rPr lang="cs-CZ" sz="2800" dirty="0" smtClean="0"/>
              <a:t> by </a:t>
            </a:r>
            <a:r>
              <a:rPr lang="cs-CZ" sz="2800" dirty="0" smtClean="0">
                <a:solidFill>
                  <a:srgbClr val="FF0000"/>
                </a:solidFill>
              </a:rPr>
              <a:t>N</a:t>
            </a:r>
          </a:p>
          <a:p>
            <a:r>
              <a:rPr lang="cs-CZ" sz="2800" b="1" dirty="0" err="1" smtClean="0">
                <a:solidFill>
                  <a:srgbClr val="FF0000"/>
                </a:solidFill>
              </a:rPr>
              <a:t>Appomattox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-  9 / 4  </a:t>
            </a:r>
            <a:r>
              <a:rPr lang="cs-CZ" sz="2800" dirty="0" err="1" smtClean="0"/>
              <a:t>Lee</a:t>
            </a:r>
            <a:r>
              <a:rPr lang="cs-CZ" sz="2800" dirty="0" smtClean="0"/>
              <a:t> </a:t>
            </a:r>
            <a:r>
              <a:rPr lang="cs-CZ" sz="2800" dirty="0" err="1" smtClean="0"/>
              <a:t>surrendered</a:t>
            </a:r>
            <a:r>
              <a:rPr lang="cs-CZ" sz="2800" dirty="0" smtClean="0"/>
              <a:t> to Grant</a:t>
            </a:r>
          </a:p>
          <a:p>
            <a:r>
              <a:rPr lang="cs-CZ" sz="2800" dirty="0" smtClean="0"/>
              <a:t>Ford´s </a:t>
            </a:r>
            <a:r>
              <a:rPr lang="cs-CZ" sz="2800" dirty="0" err="1" smtClean="0"/>
              <a:t>theatre</a:t>
            </a:r>
            <a:r>
              <a:rPr lang="cs-CZ" sz="2800" dirty="0"/>
              <a:t> </a:t>
            </a:r>
            <a:r>
              <a:rPr lang="cs-CZ" sz="2800" dirty="0" smtClean="0"/>
              <a:t>– 14/4 </a:t>
            </a:r>
            <a:r>
              <a:rPr lang="cs-CZ" sz="2800" b="1" dirty="0" smtClean="0"/>
              <a:t>Lincoln </a:t>
            </a:r>
            <a:r>
              <a:rPr lang="cs-CZ" sz="2800" b="1" dirty="0" err="1" smtClean="0"/>
              <a:t>assassinated</a:t>
            </a:r>
            <a:r>
              <a:rPr lang="cs-CZ" sz="2800" b="1" dirty="0" smtClean="0"/>
              <a:t> </a:t>
            </a:r>
          </a:p>
          <a:p>
            <a:endParaRPr lang="cs-CZ" sz="2800" dirty="0"/>
          </a:p>
          <a:p>
            <a:r>
              <a:rPr lang="cs-CZ" sz="2800" dirty="0" err="1" smtClean="0"/>
              <a:t>The</a:t>
            </a:r>
            <a:r>
              <a:rPr lang="cs-CZ" sz="2800" dirty="0" smtClean="0"/>
              <a:t> period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b="1" dirty="0" err="1" smtClean="0"/>
              <a:t>reconstruction</a:t>
            </a:r>
            <a:r>
              <a:rPr lang="cs-CZ" sz="2800" b="1" dirty="0" smtClean="0"/>
              <a:t> and </a:t>
            </a:r>
            <a:r>
              <a:rPr lang="cs-CZ" sz="2800" b="1" dirty="0" err="1" smtClean="0"/>
              <a:t>reconciliation</a:t>
            </a:r>
            <a:r>
              <a:rPr lang="cs-CZ" sz="2800" b="1" dirty="0" smtClean="0"/>
              <a:t> </a:t>
            </a:r>
          </a:p>
          <a:p>
            <a:endParaRPr lang="cs-CZ" sz="2800" b="1" dirty="0"/>
          </a:p>
          <a:p>
            <a:r>
              <a:rPr lang="cs-CZ" sz="2800" b="1" dirty="0" smtClean="0"/>
              <a:t>Yankee</a:t>
            </a:r>
          </a:p>
          <a:p>
            <a:r>
              <a:rPr lang="cs-CZ" sz="2800" b="1" dirty="0" err="1" smtClean="0"/>
              <a:t>The</a:t>
            </a:r>
            <a:r>
              <a:rPr lang="cs-CZ" sz="2800" b="1" dirty="0" smtClean="0"/>
              <a:t> Ku </a:t>
            </a:r>
            <a:r>
              <a:rPr lang="cs-CZ" sz="2800" b="1" dirty="0" err="1" smtClean="0"/>
              <a:t>Klux</a:t>
            </a:r>
            <a:r>
              <a:rPr lang="cs-CZ" sz="2800" b="1" dirty="0" smtClean="0"/>
              <a:t> Klan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xmlns="" val="4111088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err="1" smtClean="0">
                <a:latin typeface="Wide Latin" pitchFamily="18" charset="0"/>
              </a:rPr>
              <a:t>Complete</a:t>
            </a:r>
            <a:r>
              <a:rPr lang="cs-CZ" sz="2800" dirty="0" smtClean="0">
                <a:latin typeface="Wide Latin" pitchFamily="18" charset="0"/>
              </a:rPr>
              <a:t> </a:t>
            </a:r>
            <a:r>
              <a:rPr lang="cs-CZ" sz="2800" dirty="0" err="1" smtClean="0">
                <a:latin typeface="Wide Latin" pitchFamily="18" charset="0"/>
              </a:rPr>
              <a:t>the</a:t>
            </a:r>
            <a:r>
              <a:rPr lang="cs-CZ" sz="2800" dirty="0" smtClean="0">
                <a:latin typeface="Wide Latin" pitchFamily="18" charset="0"/>
              </a:rPr>
              <a:t> </a:t>
            </a:r>
            <a:r>
              <a:rPr lang="cs-CZ" sz="2800" dirty="0" err="1" smtClean="0">
                <a:latin typeface="Wide Latin" pitchFamily="18" charset="0"/>
              </a:rPr>
              <a:t>right</a:t>
            </a:r>
            <a:r>
              <a:rPr lang="cs-CZ" sz="2800" dirty="0" smtClean="0">
                <a:latin typeface="Wide Latin" pitchFamily="18" charset="0"/>
              </a:rPr>
              <a:t> </a:t>
            </a:r>
            <a:r>
              <a:rPr lang="cs-CZ" sz="2800" dirty="0" err="1" smtClean="0">
                <a:latin typeface="Wide Latin" pitchFamily="18" charset="0"/>
              </a:rPr>
              <a:t>names</a:t>
            </a:r>
            <a:r>
              <a:rPr lang="cs-CZ" sz="2800" dirty="0" smtClean="0">
                <a:latin typeface="Wide Latin" pitchFamily="18" charset="0"/>
              </a:rPr>
              <a:t> and </a:t>
            </a:r>
            <a:r>
              <a:rPr lang="cs-CZ" sz="2800" dirty="0" err="1" smtClean="0">
                <a:latin typeface="Wide Latin" pitchFamily="18" charset="0"/>
              </a:rPr>
              <a:t>dates</a:t>
            </a:r>
            <a:r>
              <a:rPr lang="cs-CZ" sz="2800" dirty="0" smtClean="0">
                <a:latin typeface="Wide Latin" pitchFamily="18" charset="0"/>
              </a:rPr>
              <a:t> to </a:t>
            </a:r>
            <a:r>
              <a:rPr lang="cs-CZ" sz="2800" dirty="0" err="1" smtClean="0">
                <a:latin typeface="Wide Latin" pitchFamily="18" charset="0"/>
              </a:rPr>
              <a:t>the</a:t>
            </a:r>
            <a:r>
              <a:rPr lang="cs-CZ" sz="2800" dirty="0" smtClean="0">
                <a:latin typeface="Wide Latin" pitchFamily="18" charset="0"/>
              </a:rPr>
              <a:t> text:</a:t>
            </a:r>
            <a:endParaRPr lang="en-US" sz="2800" dirty="0">
              <a:latin typeface="Wide Latin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79512" y="1484784"/>
          <a:ext cx="8517633" cy="474532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839211"/>
                <a:gridCol w="2839211"/>
                <a:gridCol w="2839211"/>
              </a:tblGrid>
              <a:tr h="79088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</a:t>
                      </a:r>
                      <a:r>
                        <a:rPr lang="cs-CZ" dirty="0" smtClean="0"/>
                        <a:t>.Lincoln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1860</a:t>
                      </a:r>
                      <a:endParaRPr lang="en-GB" dirty="0"/>
                    </a:p>
                  </a:txBody>
                  <a:tcPr/>
                </a:tc>
              </a:tr>
              <a:tr h="790887">
                <a:tc>
                  <a:txBody>
                    <a:bodyPr/>
                    <a:lstStyle/>
                    <a:p>
                      <a:r>
                        <a:rPr lang="cs-CZ" dirty="0" smtClean="0"/>
                        <a:t>Union - </a:t>
                      </a:r>
                      <a:r>
                        <a:rPr lang="cs-CZ" dirty="0" err="1" smtClean="0"/>
                        <a:t>victory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Gettysburg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79088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Confederate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States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1861</a:t>
                      </a:r>
                      <a:endParaRPr lang="en-GB" dirty="0"/>
                    </a:p>
                  </a:txBody>
                  <a:tcPr/>
                </a:tc>
              </a:tr>
              <a:tr h="79088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Appomattox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1865</a:t>
                      </a:r>
                      <a:endParaRPr lang="en-GB" dirty="0"/>
                    </a:p>
                  </a:txBody>
                  <a:tcPr/>
                </a:tc>
              </a:tr>
              <a:tr h="790887">
                <a:tc>
                  <a:txBody>
                    <a:bodyPr/>
                    <a:lstStyle/>
                    <a:p>
                      <a:r>
                        <a:rPr lang="cs-CZ" dirty="0" smtClean="0"/>
                        <a:t>John Brown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executed</a:t>
                      </a:r>
                      <a:r>
                        <a:rPr lang="cs-CZ" dirty="0" smtClean="0"/>
                        <a:t> for revolt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79088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Emancipation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Proclamation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1863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727565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dirty="0" err="1" smtClean="0">
                <a:latin typeface="Wide Latin" pitchFamily="18" charset="0"/>
              </a:rPr>
              <a:t>Complete</a:t>
            </a:r>
            <a:r>
              <a:rPr lang="cs-CZ" sz="2400" dirty="0" smtClean="0">
                <a:latin typeface="Wide Latin" pitchFamily="18" charset="0"/>
              </a:rPr>
              <a:t> </a:t>
            </a:r>
            <a:r>
              <a:rPr lang="cs-CZ" sz="2400" dirty="0" err="1" smtClean="0">
                <a:latin typeface="Wide Latin" pitchFamily="18" charset="0"/>
              </a:rPr>
              <a:t>the</a:t>
            </a:r>
            <a:r>
              <a:rPr lang="cs-CZ" sz="2400" dirty="0" smtClean="0">
                <a:latin typeface="Wide Latin" pitchFamily="18" charset="0"/>
              </a:rPr>
              <a:t> </a:t>
            </a:r>
            <a:r>
              <a:rPr lang="cs-CZ" sz="2400" dirty="0" err="1" smtClean="0">
                <a:latin typeface="Wide Latin" pitchFamily="18" charset="0"/>
              </a:rPr>
              <a:t>right</a:t>
            </a:r>
            <a:r>
              <a:rPr lang="cs-CZ" sz="2400" dirty="0" smtClean="0">
                <a:latin typeface="Wide Latin" pitchFamily="18" charset="0"/>
              </a:rPr>
              <a:t> </a:t>
            </a:r>
            <a:r>
              <a:rPr lang="cs-CZ" sz="2400" dirty="0" err="1" smtClean="0">
                <a:latin typeface="Wide Latin" pitchFamily="18" charset="0"/>
              </a:rPr>
              <a:t>names</a:t>
            </a:r>
            <a:r>
              <a:rPr lang="cs-CZ" sz="2400" dirty="0" smtClean="0">
                <a:latin typeface="Wide Latin" pitchFamily="18" charset="0"/>
              </a:rPr>
              <a:t> and </a:t>
            </a:r>
            <a:r>
              <a:rPr lang="cs-CZ" sz="2400" dirty="0" err="1" smtClean="0">
                <a:latin typeface="Wide Latin" pitchFamily="18" charset="0"/>
              </a:rPr>
              <a:t>dates</a:t>
            </a:r>
            <a:r>
              <a:rPr lang="cs-CZ" sz="2400" dirty="0" smtClean="0">
                <a:latin typeface="Wide Latin" pitchFamily="18" charset="0"/>
              </a:rPr>
              <a:t> to </a:t>
            </a:r>
            <a:r>
              <a:rPr lang="cs-CZ" sz="2400" dirty="0" err="1" smtClean="0">
                <a:latin typeface="Wide Latin" pitchFamily="18" charset="0"/>
              </a:rPr>
              <a:t>the</a:t>
            </a:r>
            <a:r>
              <a:rPr lang="cs-CZ" sz="2400" dirty="0" smtClean="0">
                <a:latin typeface="Wide Latin" pitchFamily="18" charset="0"/>
              </a:rPr>
              <a:t> text: </a:t>
            </a:r>
            <a:r>
              <a:rPr lang="cs-CZ" sz="2400" dirty="0" err="1" smtClean="0">
                <a:latin typeface="Wide Latin" pitchFamily="18" charset="0"/>
              </a:rPr>
              <a:t>solution</a:t>
            </a:r>
            <a:endParaRPr lang="en-US" sz="2400" dirty="0">
              <a:latin typeface="Wide Latin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79512" y="1484784"/>
          <a:ext cx="8517633" cy="474532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839211"/>
                <a:gridCol w="2839211"/>
                <a:gridCol w="2839211"/>
              </a:tblGrid>
              <a:tr h="79088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</a:t>
                      </a:r>
                      <a:r>
                        <a:rPr lang="cs-CZ" dirty="0" smtClean="0"/>
                        <a:t>.Lincoln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elected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a president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1860</a:t>
                      </a:r>
                      <a:endParaRPr lang="en-GB" dirty="0"/>
                    </a:p>
                  </a:txBody>
                  <a:tcPr/>
                </a:tc>
              </a:tr>
              <a:tr h="790887">
                <a:tc>
                  <a:txBody>
                    <a:bodyPr/>
                    <a:lstStyle/>
                    <a:p>
                      <a:r>
                        <a:rPr lang="cs-CZ" dirty="0" smtClean="0"/>
                        <a:t>Union - </a:t>
                      </a:r>
                      <a:r>
                        <a:rPr lang="cs-CZ" dirty="0" err="1" smtClean="0"/>
                        <a:t>victory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Gettysburg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1863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79088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Confederate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States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started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the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Civil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War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1861</a:t>
                      </a:r>
                      <a:endParaRPr lang="en-GB" dirty="0"/>
                    </a:p>
                  </a:txBody>
                  <a:tcPr/>
                </a:tc>
              </a:tr>
              <a:tr h="790887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U. Grant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and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R.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Lee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Appomattox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1865</a:t>
                      </a:r>
                      <a:endParaRPr lang="en-GB" dirty="0"/>
                    </a:p>
                  </a:txBody>
                  <a:tcPr/>
                </a:tc>
              </a:tr>
              <a:tr h="790887">
                <a:tc>
                  <a:txBody>
                    <a:bodyPr/>
                    <a:lstStyle/>
                    <a:p>
                      <a:r>
                        <a:rPr lang="cs-CZ" dirty="0" smtClean="0"/>
                        <a:t>John Brown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executed</a:t>
                      </a:r>
                      <a:r>
                        <a:rPr lang="cs-CZ" dirty="0" smtClean="0"/>
                        <a:t> for revolt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1859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790887"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A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.Lincoln, Union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Emancipation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Proclamation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1863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727565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err="1" smtClean="0">
                <a:latin typeface="Wide Latin" pitchFamily="18" charset="0"/>
              </a:rPr>
              <a:t>Connect</a:t>
            </a:r>
            <a:r>
              <a:rPr lang="cs-CZ" sz="3600" dirty="0" smtClean="0">
                <a:latin typeface="Wide Latin" pitchFamily="18" charset="0"/>
              </a:rPr>
              <a:t> </a:t>
            </a:r>
            <a:r>
              <a:rPr lang="cs-CZ" sz="3600" dirty="0" err="1" smtClean="0">
                <a:latin typeface="Wide Latin" pitchFamily="18" charset="0"/>
              </a:rPr>
              <a:t>the</a:t>
            </a:r>
            <a:r>
              <a:rPr lang="cs-CZ" sz="3600" dirty="0" smtClean="0">
                <a:latin typeface="Wide Latin" pitchFamily="18" charset="0"/>
              </a:rPr>
              <a:t> </a:t>
            </a:r>
            <a:r>
              <a:rPr lang="cs-CZ" sz="3600" dirty="0" err="1" smtClean="0">
                <a:latin typeface="Wide Latin" pitchFamily="18" charset="0"/>
              </a:rPr>
              <a:t>names</a:t>
            </a:r>
            <a:r>
              <a:rPr lang="cs-CZ" sz="3600" dirty="0" smtClean="0">
                <a:latin typeface="Wide Latin" pitchFamily="18" charset="0"/>
              </a:rPr>
              <a:t> with </a:t>
            </a:r>
            <a:r>
              <a:rPr lang="cs-CZ" sz="3600" dirty="0" err="1" smtClean="0">
                <a:latin typeface="Wide Latin" pitchFamily="18" charset="0"/>
              </a:rPr>
              <a:t>the</a:t>
            </a:r>
            <a:r>
              <a:rPr lang="cs-CZ" sz="3600" dirty="0" smtClean="0">
                <a:latin typeface="Wide Latin" pitchFamily="18" charset="0"/>
              </a:rPr>
              <a:t> </a:t>
            </a:r>
            <a:r>
              <a:rPr lang="cs-CZ" sz="3600" dirty="0" err="1" smtClean="0">
                <a:latin typeface="Wide Latin" pitchFamily="18" charset="0"/>
              </a:rPr>
              <a:t>right</a:t>
            </a:r>
            <a:r>
              <a:rPr lang="cs-CZ" sz="3600" dirty="0" smtClean="0">
                <a:latin typeface="Wide Latin" pitchFamily="18" charset="0"/>
              </a:rPr>
              <a:t> </a:t>
            </a:r>
            <a:r>
              <a:rPr lang="cs-CZ" sz="3600" dirty="0" err="1" smtClean="0">
                <a:latin typeface="Wide Latin" pitchFamily="18" charset="0"/>
              </a:rPr>
              <a:t>facts</a:t>
            </a:r>
            <a:r>
              <a:rPr lang="cs-CZ" sz="3600" dirty="0" smtClean="0">
                <a:latin typeface="Wide Latin" pitchFamily="18" charset="0"/>
              </a:rPr>
              <a:t>:</a:t>
            </a:r>
            <a:endParaRPr lang="en-GB" sz="3600" dirty="0">
              <a:latin typeface="Wide Latin" pitchFamily="18" charset="0"/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67544" y="1916830"/>
          <a:ext cx="8219256" cy="473802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04456"/>
                <a:gridCol w="4114800"/>
              </a:tblGrid>
              <a:tr h="424847">
                <a:tc>
                  <a:txBody>
                    <a:bodyPr/>
                    <a:lstStyle/>
                    <a:p>
                      <a:r>
                        <a:rPr lang="cs-CZ" dirty="0" smtClean="0"/>
                        <a:t>Robert </a:t>
                      </a:r>
                      <a:r>
                        <a:rPr lang="cs-CZ" dirty="0" err="1" smtClean="0"/>
                        <a:t>Lee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cooperation</a:t>
                      </a:r>
                      <a:r>
                        <a:rPr lang="cs-CZ" dirty="0" smtClean="0"/>
                        <a:t> with </a:t>
                      </a:r>
                      <a:r>
                        <a:rPr lang="cs-CZ" dirty="0" err="1" smtClean="0"/>
                        <a:t>slaves</a:t>
                      </a:r>
                      <a:endParaRPr lang="en-GB" dirty="0"/>
                    </a:p>
                  </a:txBody>
                  <a:tcPr/>
                </a:tc>
              </a:tr>
              <a:tr h="42484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President of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USA</a:t>
                      </a:r>
                      <a:endParaRPr lang="en-GB" dirty="0"/>
                    </a:p>
                  </a:txBody>
                  <a:tcPr/>
                </a:tc>
              </a:tr>
              <a:tr h="424847">
                <a:tc>
                  <a:txBody>
                    <a:bodyPr/>
                    <a:lstStyle/>
                    <a:p>
                      <a:r>
                        <a:rPr lang="cs-CZ" dirty="0" smtClean="0"/>
                        <a:t>John Brown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Battle</a:t>
                      </a:r>
                      <a:r>
                        <a:rPr lang="cs-CZ" baseline="0" dirty="0" smtClean="0"/>
                        <a:t> of </a:t>
                      </a:r>
                      <a:r>
                        <a:rPr lang="cs-CZ" baseline="0" dirty="0" err="1" smtClean="0"/>
                        <a:t>Gettysburg</a:t>
                      </a:r>
                      <a:endParaRPr lang="en-GB" dirty="0"/>
                    </a:p>
                  </a:txBody>
                  <a:tcPr/>
                </a:tc>
              </a:tr>
              <a:tr h="42484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assassination</a:t>
                      </a:r>
                      <a:r>
                        <a:rPr lang="cs-CZ" dirty="0" smtClean="0"/>
                        <a:t> in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Ford´s </a:t>
                      </a:r>
                      <a:r>
                        <a:rPr lang="cs-CZ" dirty="0" err="1" smtClean="0"/>
                        <a:t>Theatre</a:t>
                      </a:r>
                      <a:endParaRPr lang="en-GB" dirty="0"/>
                    </a:p>
                  </a:txBody>
                  <a:tcPr/>
                </a:tc>
              </a:tr>
              <a:tr h="42484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Jefferson</a:t>
                      </a:r>
                      <a:r>
                        <a:rPr lang="cs-CZ" dirty="0" smtClean="0"/>
                        <a:t> Davis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commander</a:t>
                      </a:r>
                      <a:r>
                        <a:rPr lang="cs-CZ" dirty="0" smtClean="0"/>
                        <a:t> of “</a:t>
                      </a:r>
                      <a:r>
                        <a:rPr lang="cs-CZ" sz="2400" dirty="0" smtClean="0"/>
                        <a:t>N“</a:t>
                      </a:r>
                      <a:endParaRPr lang="en-GB" sz="2400" dirty="0"/>
                    </a:p>
                  </a:txBody>
                  <a:tcPr/>
                </a:tc>
              </a:tr>
              <a:tr h="42484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commander</a:t>
                      </a:r>
                      <a:r>
                        <a:rPr lang="cs-CZ" dirty="0" smtClean="0"/>
                        <a:t> of </a:t>
                      </a:r>
                      <a:r>
                        <a:rPr lang="cs-CZ" sz="2400" dirty="0" smtClean="0"/>
                        <a:t>“S“</a:t>
                      </a:r>
                      <a:endParaRPr lang="en-GB" dirty="0"/>
                    </a:p>
                  </a:txBody>
                  <a:tcPr/>
                </a:tc>
              </a:tr>
              <a:tr h="424847">
                <a:tc>
                  <a:txBody>
                    <a:bodyPr/>
                    <a:lstStyle/>
                    <a:p>
                      <a:r>
                        <a:rPr lang="cs-CZ" dirty="0" smtClean="0"/>
                        <a:t>Abraham Lincoln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abolitionist</a:t>
                      </a:r>
                      <a:endParaRPr lang="en-GB" dirty="0"/>
                    </a:p>
                  </a:txBody>
                  <a:tcPr/>
                </a:tc>
              </a:tr>
              <a:tr h="42484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executed</a:t>
                      </a:r>
                      <a:r>
                        <a:rPr lang="cs-CZ" dirty="0" smtClean="0"/>
                        <a:t> in 1859 in </a:t>
                      </a:r>
                      <a:r>
                        <a:rPr lang="cs-CZ" dirty="0" err="1" smtClean="0"/>
                        <a:t>Charlestown</a:t>
                      </a:r>
                      <a:endParaRPr lang="en-GB" dirty="0"/>
                    </a:p>
                  </a:txBody>
                  <a:tcPr/>
                </a:tc>
              </a:tr>
              <a:tr h="42484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Ulysses</a:t>
                      </a:r>
                      <a:r>
                        <a:rPr lang="cs-CZ" dirty="0" smtClean="0"/>
                        <a:t> Grant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Emancipation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proclamation</a:t>
                      </a:r>
                      <a:endParaRPr lang="en-GB" dirty="0"/>
                    </a:p>
                  </a:txBody>
                  <a:tcPr/>
                </a:tc>
              </a:tr>
              <a:tr h="42484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Gettysburg</a:t>
                      </a:r>
                      <a:endParaRPr lang="en-GB" dirty="0"/>
                    </a:p>
                  </a:txBody>
                  <a:tcPr/>
                </a:tc>
              </a:tr>
              <a:tr h="424847">
                <a:tc>
                  <a:txBody>
                    <a:bodyPr/>
                    <a:lstStyle/>
                    <a:p>
                      <a:r>
                        <a:rPr lang="cs-CZ" dirty="0" smtClean="0"/>
                        <a:t>“</a:t>
                      </a:r>
                      <a:r>
                        <a:rPr lang="cs-CZ" dirty="0" err="1" smtClean="0"/>
                        <a:t>Stonewall</a:t>
                      </a:r>
                      <a:r>
                        <a:rPr lang="cs-CZ" dirty="0" smtClean="0"/>
                        <a:t>“ Jackson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President of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Confederate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States</a:t>
                      </a:r>
                      <a:r>
                        <a:rPr lang="cs-CZ" baseline="0" dirty="0" smtClean="0"/>
                        <a:t> 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3600" dirty="0" err="1" smtClean="0">
                <a:latin typeface="Wide Latin" pitchFamily="18" charset="0"/>
              </a:rPr>
              <a:t>Connect</a:t>
            </a:r>
            <a:r>
              <a:rPr lang="cs-CZ" sz="3600" dirty="0" smtClean="0">
                <a:latin typeface="Wide Latin" pitchFamily="18" charset="0"/>
              </a:rPr>
              <a:t> </a:t>
            </a:r>
            <a:r>
              <a:rPr lang="cs-CZ" sz="3600" dirty="0" err="1" smtClean="0">
                <a:latin typeface="Wide Latin" pitchFamily="18" charset="0"/>
              </a:rPr>
              <a:t>the</a:t>
            </a:r>
            <a:r>
              <a:rPr lang="cs-CZ" sz="3600" dirty="0" smtClean="0">
                <a:latin typeface="Wide Latin" pitchFamily="18" charset="0"/>
              </a:rPr>
              <a:t> </a:t>
            </a:r>
            <a:r>
              <a:rPr lang="cs-CZ" sz="3600" dirty="0" err="1" smtClean="0">
                <a:latin typeface="Wide Latin" pitchFamily="18" charset="0"/>
              </a:rPr>
              <a:t>names</a:t>
            </a:r>
            <a:r>
              <a:rPr lang="cs-CZ" sz="3600" dirty="0" smtClean="0">
                <a:latin typeface="Wide Latin" pitchFamily="18" charset="0"/>
              </a:rPr>
              <a:t> with </a:t>
            </a:r>
            <a:r>
              <a:rPr lang="cs-CZ" sz="3600" dirty="0" err="1" smtClean="0">
                <a:latin typeface="Wide Latin" pitchFamily="18" charset="0"/>
              </a:rPr>
              <a:t>the</a:t>
            </a:r>
            <a:r>
              <a:rPr lang="cs-CZ" sz="3600" dirty="0" smtClean="0">
                <a:latin typeface="Wide Latin" pitchFamily="18" charset="0"/>
              </a:rPr>
              <a:t> </a:t>
            </a:r>
            <a:r>
              <a:rPr lang="cs-CZ" sz="3600" dirty="0" err="1" smtClean="0">
                <a:latin typeface="Wide Latin" pitchFamily="18" charset="0"/>
              </a:rPr>
              <a:t>right</a:t>
            </a:r>
            <a:r>
              <a:rPr lang="cs-CZ" sz="3600" dirty="0" smtClean="0">
                <a:latin typeface="Wide Latin" pitchFamily="18" charset="0"/>
              </a:rPr>
              <a:t> </a:t>
            </a:r>
            <a:r>
              <a:rPr lang="cs-CZ" sz="3600" dirty="0" err="1" smtClean="0">
                <a:latin typeface="Wide Latin" pitchFamily="18" charset="0"/>
              </a:rPr>
              <a:t>facts</a:t>
            </a:r>
            <a:r>
              <a:rPr lang="cs-CZ" sz="3600" dirty="0" smtClean="0">
                <a:latin typeface="Wide Latin" pitchFamily="18" charset="0"/>
              </a:rPr>
              <a:t>:</a:t>
            </a:r>
            <a:endParaRPr lang="en-GB" sz="3600" dirty="0">
              <a:latin typeface="Wide Latin" pitchFamily="18" charset="0"/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67544" y="1916830"/>
          <a:ext cx="8219256" cy="473802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04456"/>
                <a:gridCol w="4114800"/>
              </a:tblGrid>
              <a:tr h="424847">
                <a:tc>
                  <a:txBody>
                    <a:bodyPr/>
                    <a:lstStyle/>
                    <a:p>
                      <a:r>
                        <a:rPr lang="cs-CZ" dirty="0" smtClean="0"/>
                        <a:t>Robert </a:t>
                      </a:r>
                      <a:r>
                        <a:rPr lang="cs-CZ" dirty="0" err="1" smtClean="0"/>
                        <a:t>Lee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cooperation</a:t>
                      </a:r>
                      <a:r>
                        <a:rPr lang="cs-CZ" dirty="0" smtClean="0"/>
                        <a:t> with </a:t>
                      </a:r>
                      <a:r>
                        <a:rPr lang="cs-CZ" dirty="0" err="1" smtClean="0"/>
                        <a:t>slaves</a:t>
                      </a:r>
                      <a:endParaRPr lang="en-GB" dirty="0"/>
                    </a:p>
                  </a:txBody>
                  <a:tcPr/>
                </a:tc>
              </a:tr>
              <a:tr h="42484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President of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USA</a:t>
                      </a:r>
                      <a:endParaRPr lang="en-GB" dirty="0"/>
                    </a:p>
                  </a:txBody>
                  <a:tcPr/>
                </a:tc>
              </a:tr>
              <a:tr h="424847">
                <a:tc>
                  <a:txBody>
                    <a:bodyPr/>
                    <a:lstStyle/>
                    <a:p>
                      <a:r>
                        <a:rPr lang="cs-CZ" dirty="0" smtClean="0"/>
                        <a:t>John Brown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Battle</a:t>
                      </a:r>
                      <a:r>
                        <a:rPr lang="cs-CZ" baseline="0" dirty="0" smtClean="0"/>
                        <a:t> of </a:t>
                      </a:r>
                      <a:r>
                        <a:rPr lang="cs-CZ" baseline="0" dirty="0" err="1" smtClean="0"/>
                        <a:t>Gettysburg</a:t>
                      </a:r>
                      <a:endParaRPr lang="en-GB" dirty="0"/>
                    </a:p>
                  </a:txBody>
                  <a:tcPr/>
                </a:tc>
              </a:tr>
              <a:tr h="42484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assassination</a:t>
                      </a:r>
                      <a:r>
                        <a:rPr lang="cs-CZ" dirty="0" smtClean="0"/>
                        <a:t> in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Ford´s </a:t>
                      </a:r>
                      <a:r>
                        <a:rPr lang="cs-CZ" dirty="0" err="1" smtClean="0"/>
                        <a:t>Theatre</a:t>
                      </a:r>
                      <a:endParaRPr lang="en-GB" dirty="0"/>
                    </a:p>
                  </a:txBody>
                  <a:tcPr/>
                </a:tc>
              </a:tr>
              <a:tr h="42484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Jefferson</a:t>
                      </a:r>
                      <a:r>
                        <a:rPr lang="cs-CZ" dirty="0" smtClean="0"/>
                        <a:t> Davis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commander</a:t>
                      </a:r>
                      <a:r>
                        <a:rPr lang="cs-CZ" dirty="0" smtClean="0"/>
                        <a:t> of “</a:t>
                      </a:r>
                      <a:r>
                        <a:rPr lang="cs-CZ" sz="2400" dirty="0" smtClean="0"/>
                        <a:t>N“</a:t>
                      </a:r>
                      <a:endParaRPr lang="en-GB" sz="2400" dirty="0"/>
                    </a:p>
                  </a:txBody>
                  <a:tcPr/>
                </a:tc>
              </a:tr>
              <a:tr h="42484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commander</a:t>
                      </a:r>
                      <a:r>
                        <a:rPr lang="cs-CZ" dirty="0" smtClean="0"/>
                        <a:t> of </a:t>
                      </a:r>
                      <a:r>
                        <a:rPr lang="cs-CZ" sz="2400" dirty="0" smtClean="0"/>
                        <a:t>“S“</a:t>
                      </a:r>
                      <a:endParaRPr lang="en-GB" dirty="0"/>
                    </a:p>
                  </a:txBody>
                  <a:tcPr/>
                </a:tc>
              </a:tr>
              <a:tr h="424847">
                <a:tc>
                  <a:txBody>
                    <a:bodyPr/>
                    <a:lstStyle/>
                    <a:p>
                      <a:r>
                        <a:rPr lang="cs-CZ" dirty="0" smtClean="0"/>
                        <a:t>Abraham Lincoln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abolitionist</a:t>
                      </a:r>
                      <a:endParaRPr lang="en-GB" dirty="0"/>
                    </a:p>
                  </a:txBody>
                  <a:tcPr/>
                </a:tc>
              </a:tr>
              <a:tr h="42484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executed</a:t>
                      </a:r>
                      <a:r>
                        <a:rPr lang="cs-CZ" dirty="0" smtClean="0"/>
                        <a:t> in 1859 in </a:t>
                      </a:r>
                      <a:r>
                        <a:rPr lang="cs-CZ" dirty="0" err="1" smtClean="0"/>
                        <a:t>Charlestown</a:t>
                      </a:r>
                      <a:endParaRPr lang="en-GB" dirty="0"/>
                    </a:p>
                  </a:txBody>
                  <a:tcPr/>
                </a:tc>
              </a:tr>
              <a:tr h="42484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Ulysses</a:t>
                      </a:r>
                      <a:r>
                        <a:rPr lang="cs-CZ" dirty="0" smtClean="0"/>
                        <a:t> Grant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Emancipation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proclamation</a:t>
                      </a:r>
                      <a:endParaRPr lang="en-GB" dirty="0"/>
                    </a:p>
                  </a:txBody>
                  <a:tcPr/>
                </a:tc>
              </a:tr>
              <a:tr h="42484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Appomattox</a:t>
                      </a:r>
                      <a:endParaRPr lang="en-GB" dirty="0"/>
                    </a:p>
                  </a:txBody>
                  <a:tcPr/>
                </a:tc>
              </a:tr>
              <a:tr h="424847">
                <a:tc>
                  <a:txBody>
                    <a:bodyPr/>
                    <a:lstStyle/>
                    <a:p>
                      <a:r>
                        <a:rPr lang="cs-CZ" dirty="0" smtClean="0"/>
                        <a:t>“</a:t>
                      </a:r>
                      <a:r>
                        <a:rPr lang="cs-CZ" dirty="0" err="1" smtClean="0"/>
                        <a:t>Stonewall</a:t>
                      </a:r>
                      <a:r>
                        <a:rPr lang="cs-CZ" dirty="0" smtClean="0"/>
                        <a:t>“ Jackson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President of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Confederate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States</a:t>
                      </a:r>
                      <a:r>
                        <a:rPr lang="cs-CZ" baseline="0" dirty="0" smtClean="0"/>
                        <a:t> 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10" name="Přímá spojovací šipka 9"/>
          <p:cNvCxnSpPr/>
          <p:nvPr/>
        </p:nvCxnSpPr>
        <p:spPr>
          <a:xfrm>
            <a:off x="1763688" y="2132856"/>
            <a:ext cx="2880320" cy="381642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1763688" y="2132856"/>
            <a:ext cx="2808312" cy="21602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1763688" y="2132856"/>
            <a:ext cx="2808312" cy="7920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V="1">
            <a:off x="1763688" y="2132856"/>
            <a:ext cx="2880320" cy="864096"/>
          </a:xfrm>
          <a:prstGeom prst="straightConnector1">
            <a:avLst/>
          </a:prstGeom>
          <a:ln w="28575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1763688" y="2996952"/>
            <a:ext cx="2808312" cy="1728192"/>
          </a:xfrm>
          <a:prstGeom prst="straightConnector1">
            <a:avLst/>
          </a:prstGeom>
          <a:ln w="28575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2051720" y="3861048"/>
            <a:ext cx="2592288" cy="25922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V="1">
            <a:off x="2195736" y="2564904"/>
            <a:ext cx="2448272" cy="2160240"/>
          </a:xfrm>
          <a:prstGeom prst="straightConnector1">
            <a:avLst/>
          </a:prstGeom>
          <a:ln w="28575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2195736" y="4725144"/>
            <a:ext cx="2376264" cy="72008"/>
          </a:xfrm>
          <a:prstGeom prst="straightConnector1">
            <a:avLst/>
          </a:prstGeom>
          <a:ln w="28575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>
            <a:off x="2195736" y="4725144"/>
            <a:ext cx="2448272" cy="864096"/>
          </a:xfrm>
          <a:prstGeom prst="straightConnector1">
            <a:avLst/>
          </a:prstGeom>
          <a:ln w="28575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V="1">
            <a:off x="2195736" y="3356992"/>
            <a:ext cx="2448272" cy="1368152"/>
          </a:xfrm>
          <a:prstGeom prst="straightConnector1">
            <a:avLst/>
          </a:prstGeom>
          <a:ln w="28575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>
            <a:off x="1763688" y="2996952"/>
            <a:ext cx="2808312" cy="2232248"/>
          </a:xfrm>
          <a:prstGeom prst="straightConnector1">
            <a:avLst/>
          </a:prstGeom>
          <a:ln w="28575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flipV="1">
            <a:off x="1907704" y="3789040"/>
            <a:ext cx="2664296" cy="1800200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>
            <a:off x="1907704" y="5589240"/>
            <a:ext cx="2664296" cy="432048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 flipV="1">
            <a:off x="2555776" y="4437112"/>
            <a:ext cx="2016224" cy="2016224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rgbClr val="FF0000"/>
          </a:solidFill>
          <a:ln w="190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>
                <a:latin typeface="Wide Latin" pitchFamily="18" charset="0"/>
              </a:rPr>
              <a:t>Odkazy na  zdroje:</a:t>
            </a:r>
            <a:endParaRPr lang="en-US" sz="3600" dirty="0">
              <a:latin typeface="Wide Latin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926739025"/>
              </p:ext>
            </p:extLst>
          </p:nvPr>
        </p:nvGraphicFramePr>
        <p:xfrm>
          <a:off x="457200" y="1341438"/>
          <a:ext cx="8229600" cy="503989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229600"/>
              </a:tblGrid>
              <a:tr h="503989">
                <a:tc>
                  <a:txBody>
                    <a:bodyPr/>
                    <a:lstStyle/>
                    <a:p>
                      <a:r>
                        <a:rPr lang="en-US" dirty="0" smtClean="0"/>
                        <a:t>http://cs.wikipedia.org/wiki/Konfederovan%C3%A9_st%C3%A1ty_americk%C3%A9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03989">
                <a:tc>
                  <a:txBody>
                    <a:bodyPr/>
                    <a:lstStyle/>
                    <a:p>
                      <a:r>
                        <a:rPr lang="en-US" dirty="0" smtClean="0"/>
                        <a:t>http://cs.wikipedia.org/wiki/Ulysses_S._Grant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03989">
                <a:tc>
                  <a:txBody>
                    <a:bodyPr/>
                    <a:lstStyle/>
                    <a:p>
                      <a:r>
                        <a:rPr lang="en-US" dirty="0" smtClean="0"/>
                        <a:t>http://cs.wikipedia.org/wiki/John_Brown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03989">
                <a:tc>
                  <a:txBody>
                    <a:bodyPr/>
                    <a:lstStyle/>
                    <a:p>
                      <a:r>
                        <a:rPr lang="en-US" dirty="0" smtClean="0"/>
                        <a:t>http://cs.wikipedia.org/wiki/Abraham_Lincoln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03989">
                <a:tc>
                  <a:txBody>
                    <a:bodyPr/>
                    <a:lstStyle/>
                    <a:p>
                      <a:r>
                        <a:rPr lang="en-US" dirty="0" smtClean="0"/>
                        <a:t>http://cs.wikipedia.org/wiki/Robert_Edward_Lee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03989"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</a:t>
                      </a:r>
                      <a:r>
                        <a:rPr lang="cs-CZ" smtClean="0"/>
                        <a:t>a úlohy - autor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03989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03989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03989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03989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719654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284</TotalTime>
  <Words>781</Words>
  <Application>Microsoft Office PowerPoint</Application>
  <PresentationFormat>Předvádění na obrazovce (4:3)</PresentationFormat>
  <Paragraphs>178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Snímek 1</vt:lpstr>
      <vt:lpstr>ANOTACE</vt:lpstr>
      <vt:lpstr>The Civil War in the USA</vt:lpstr>
      <vt:lpstr>The North against the South</vt:lpstr>
      <vt:lpstr>Abraham Lincoln</vt:lpstr>
      <vt:lpstr>John Brown</vt:lpstr>
      <vt:lpstr>N is different from S</vt:lpstr>
      <vt:lpstr>Map of the situation before the War</vt:lpstr>
      <vt:lpstr>186O</vt:lpstr>
      <vt:lpstr>Confederation</vt:lpstr>
      <vt:lpstr>Jefferson Davis                  flag of the Confederacy</vt:lpstr>
      <vt:lpstr>The North X the South</vt:lpstr>
      <vt:lpstr>1863</vt:lpstr>
      <vt:lpstr>Pictures from the war</vt:lpstr>
      <vt:lpstr>The end of the war 1865</vt:lpstr>
      <vt:lpstr>Complete the right names and dates to the text:</vt:lpstr>
      <vt:lpstr>Complete the right names and dates to the text: solution</vt:lpstr>
      <vt:lpstr>Connect the names with the right facts:</vt:lpstr>
      <vt:lpstr>Connect the names with the right facts:</vt:lpstr>
      <vt:lpstr>Odkazy na 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Civil War in the USA</dc:title>
  <dc:creator>Jana Neradová</dc:creator>
  <cp:lastModifiedBy>jenda</cp:lastModifiedBy>
  <cp:revision>74</cp:revision>
  <dcterms:created xsi:type="dcterms:W3CDTF">2013-07-13T11:40:43Z</dcterms:created>
  <dcterms:modified xsi:type="dcterms:W3CDTF">2013-07-15T17:16:58Z</dcterms:modified>
</cp:coreProperties>
</file>