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75" r:id="rId2"/>
    <p:sldId id="276" r:id="rId3"/>
    <p:sldId id="256" r:id="rId4"/>
    <p:sldId id="273" r:id="rId5"/>
    <p:sldId id="274" r:id="rId6"/>
    <p:sldId id="257" r:id="rId7"/>
    <p:sldId id="260" r:id="rId8"/>
    <p:sldId id="272" r:id="rId9"/>
    <p:sldId id="258" r:id="rId10"/>
    <p:sldId id="259" r:id="rId11"/>
    <p:sldId id="261" r:id="rId12"/>
    <p:sldId id="263" r:id="rId13"/>
    <p:sldId id="264" r:id="rId14"/>
    <p:sldId id="265" r:id="rId15"/>
    <p:sldId id="268" r:id="rId16"/>
    <p:sldId id="266" r:id="rId17"/>
    <p:sldId id="270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8E5201-E0BD-42B0-8344-13C2917DD7AB}" type="datetimeFigureOut">
              <a:rPr lang="en-GB" smtClean="0"/>
              <a:pPr/>
              <a:t>07/07/2013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C38122-9974-4C7E-AA50-4857EA3E562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FF5EEDE-79CC-47BF-A7F6-73B026ACE47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F181-A75A-44A7-979C-467F56B9B626}" type="datetimeFigureOut">
              <a:rPr lang="en-GB" smtClean="0"/>
              <a:pPr/>
              <a:t>07/07/2013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866DE-9A00-41CE-BC4E-8B693FC851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261861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F181-A75A-44A7-979C-467F56B9B626}" type="datetimeFigureOut">
              <a:rPr lang="en-GB" smtClean="0"/>
              <a:pPr/>
              <a:t>07/07/2013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866DE-9A00-41CE-BC4E-8B693FC851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735588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F181-A75A-44A7-979C-467F56B9B626}" type="datetimeFigureOut">
              <a:rPr lang="en-GB" smtClean="0"/>
              <a:pPr/>
              <a:t>07/07/2013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866DE-9A00-41CE-BC4E-8B693FC851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228390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F181-A75A-44A7-979C-467F56B9B626}" type="datetimeFigureOut">
              <a:rPr lang="en-GB" smtClean="0"/>
              <a:pPr/>
              <a:t>07/07/2013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866DE-9A00-41CE-BC4E-8B693FC851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24714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F181-A75A-44A7-979C-467F56B9B626}" type="datetimeFigureOut">
              <a:rPr lang="en-GB" smtClean="0"/>
              <a:pPr/>
              <a:t>07/07/2013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866DE-9A00-41CE-BC4E-8B693FC851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673944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F181-A75A-44A7-979C-467F56B9B626}" type="datetimeFigureOut">
              <a:rPr lang="en-GB" smtClean="0"/>
              <a:pPr/>
              <a:t>07/07/2013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866DE-9A00-41CE-BC4E-8B693FC851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498579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F181-A75A-44A7-979C-467F56B9B626}" type="datetimeFigureOut">
              <a:rPr lang="en-GB" smtClean="0"/>
              <a:pPr/>
              <a:t>07/07/2013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866DE-9A00-41CE-BC4E-8B693FC851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335029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F181-A75A-44A7-979C-467F56B9B626}" type="datetimeFigureOut">
              <a:rPr lang="en-GB" smtClean="0"/>
              <a:pPr/>
              <a:t>07/07/2013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866DE-9A00-41CE-BC4E-8B693FC851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783622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F181-A75A-44A7-979C-467F56B9B626}" type="datetimeFigureOut">
              <a:rPr lang="en-GB" smtClean="0"/>
              <a:pPr/>
              <a:t>07/07/2013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866DE-9A00-41CE-BC4E-8B693FC851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803949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F181-A75A-44A7-979C-467F56B9B626}" type="datetimeFigureOut">
              <a:rPr lang="en-GB" smtClean="0"/>
              <a:pPr/>
              <a:t>07/07/2013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866DE-9A00-41CE-BC4E-8B693FC851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500823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F181-A75A-44A7-979C-467F56B9B626}" type="datetimeFigureOut">
              <a:rPr lang="en-GB" smtClean="0"/>
              <a:pPr/>
              <a:t>07/07/2013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866DE-9A00-41CE-BC4E-8B693FC851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666075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86F181-A75A-44A7-979C-467F56B9B626}" type="datetimeFigureOut">
              <a:rPr lang="en-GB" smtClean="0"/>
              <a:pPr/>
              <a:t>07/07/2013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3866DE-9A00-41CE-BC4E-8B693FC851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954464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VY_32_INOVACE_04C_07_The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House of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Tudors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3.6.2013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90872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5436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12568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Materiál je určen žákům úrovně A2, B1.</a:t>
            </a:r>
          </a:p>
          <a:p>
            <a:r>
              <a:rPr lang="cs-CZ" sz="2400" dirty="0" smtClean="0"/>
              <a:t>Časově je koncipován na jednu vyučovací hodinu.</a:t>
            </a:r>
          </a:p>
          <a:p>
            <a:r>
              <a:rPr lang="cs-CZ" sz="2400" dirty="0" smtClean="0"/>
              <a:t>Jeho obsah je určen k přehlednému výkladu o Tudorovské dynastii.</a:t>
            </a:r>
          </a:p>
          <a:p>
            <a:r>
              <a:rPr lang="cs-CZ" sz="2400" dirty="0" smtClean="0"/>
              <a:t>Cílem prezentace je připravit žáky na souvislý projev o důležité etapě britské historie a navazuje na předchozí a uvozuje následující </a:t>
            </a:r>
            <a:r>
              <a:rPr lang="cs-CZ" sz="2400" dirty="0" err="1" smtClean="0"/>
              <a:t>DUMy</a:t>
            </a:r>
            <a:r>
              <a:rPr lang="cs-CZ" sz="2400" dirty="0" smtClean="0"/>
              <a:t> v sadě.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3 – 13: Studenti sledují prezentaci a výklad vyučujícího a píší si poznámky do sešitů.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14 – 15: Studenti pomocí digitálního pera </a:t>
            </a:r>
            <a:r>
              <a:rPr lang="cs-CZ" sz="2400" dirty="0" err="1" smtClean="0"/>
              <a:t>Qdraw</a:t>
            </a:r>
            <a:r>
              <a:rPr lang="cs-CZ" sz="2400" dirty="0" smtClean="0"/>
              <a:t> vpisují pojmy do tabulky podle zadaných úkolů.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16 – 17: Studenti buď vpisují digitálním perem písmena do projektované tabulky, nebo požadované údaje spojují čarami.</a:t>
            </a:r>
          </a:p>
          <a:p>
            <a:r>
              <a:rPr lang="cs-CZ" sz="2400" dirty="0" smtClean="0"/>
              <a:t>Cílem obou aktivit je shrnout a zopakovat fakta a zároveň aktivizovat žáky.</a:t>
            </a:r>
          </a:p>
          <a:p>
            <a:r>
              <a:rPr lang="cs-CZ" sz="2400" dirty="0" smtClean="0"/>
              <a:t>Materiál je určen k interaktivní výuce.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House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Tudors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1485-16O3</a:t>
            </a:r>
            <a:endParaRPr lang="en-GB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553467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Tudor Rose is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combination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of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Rose of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Lancaster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White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Rose of York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jenda\Desktop\250px-Tudor_Rose_svg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88294" y="1628800"/>
            <a:ext cx="4855914" cy="47860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House of Tudor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Royal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of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Arms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jenda\Desktop\tudor.erb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6458" y="1600200"/>
            <a:ext cx="4111083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Tudor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kings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queens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throne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968552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Henry VII (1485 - 1509)</a:t>
            </a:r>
          </a:p>
          <a:p>
            <a:endParaRPr lang="cs-CZ" sz="2800" dirty="0" smtClean="0"/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Henry VIII (1509 - 1547)</a:t>
            </a:r>
          </a:p>
          <a:p>
            <a:endParaRPr lang="cs-CZ" sz="2800" dirty="0" smtClean="0"/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Edward VI (1547- 1553)</a:t>
            </a:r>
          </a:p>
          <a:p>
            <a:endParaRPr lang="cs-CZ" sz="2800" dirty="0" smtClean="0"/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Mary I</a:t>
            </a:r>
            <a:r>
              <a:rPr lang="cs-CZ" sz="2800" dirty="0" smtClean="0"/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(1553 – 1558)</a:t>
            </a:r>
          </a:p>
          <a:p>
            <a:endParaRPr lang="cs-CZ" sz="2800" dirty="0" smtClean="0"/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Elizabeth I (1558 -16O3)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43132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Henry VII                Henry VIII              Edward VI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jenda\Desktop\Henry_Seven_England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7" y="1988840"/>
            <a:ext cx="2394235" cy="3456384"/>
          </a:xfrm>
          <a:prstGeom prst="rect">
            <a:avLst/>
          </a:prstGeom>
          <a:noFill/>
        </p:spPr>
      </p:pic>
      <p:pic>
        <p:nvPicPr>
          <p:cNvPr id="1027" name="Picture 3" descr="C:\Documents and Settings\jenda\Desktop\henry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988840"/>
            <a:ext cx="2304256" cy="3465408"/>
          </a:xfrm>
          <a:prstGeom prst="rect">
            <a:avLst/>
          </a:prstGeom>
          <a:noFill/>
        </p:spPr>
      </p:pic>
      <p:pic>
        <p:nvPicPr>
          <p:cNvPr id="1028" name="Picture 4" descr="C:\Documents and Settings\jenda\Desktop\311px-Edward_VI_Scrots_c155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2011752"/>
            <a:ext cx="2016224" cy="33909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851280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Mary I                                       Elizabeth I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jenda\Desktop\453px-Maria_Tudor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3417102" cy="4525963"/>
          </a:xfrm>
          <a:prstGeom prst="rect">
            <a:avLst/>
          </a:prstGeom>
          <a:noFill/>
        </p:spPr>
      </p:pic>
      <p:pic>
        <p:nvPicPr>
          <p:cNvPr id="2051" name="Picture 3" descr="C:\Documents and Settings\jenda\Desktop\Alžbě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595429"/>
            <a:ext cx="3096344" cy="45312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Henry VII 1485-1509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24536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of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Roses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1455-1485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House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York – King Richard III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House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Lancaster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Henry Tudor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Battle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of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Bosworth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Field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1485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King Richard -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defeated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killed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Henry → king Henry VII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905617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Henry VIII 1509-1547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hopeful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beginning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Church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of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England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protestantism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1534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complicated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foreign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policy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Thomas More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wives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413062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Edward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VI</a:t>
            </a:r>
            <a:r>
              <a:rPr lang="cs-CZ" dirty="0" smtClean="0"/>
              <a:t> 1547-1553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weak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ill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Protestant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reforms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continue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regents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protectors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advisors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age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of 16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2508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Mary I 1553-1558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troubled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childhood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(Catherine of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Aragon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educated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brought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up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by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Spanish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teacher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restoration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of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Catholic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church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belief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married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Spanish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king Philip II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early and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left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child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25075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Elizabeth I - Golden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Age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1558 -16O3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70000" lnSpcReduction="20000"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restoration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of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protestantism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supremacy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sea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war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x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Spain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support of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economy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merchants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pirates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explorers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discoveries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Shakespeare</a:t>
            </a: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no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marriage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, no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children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793734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err="1" smtClean="0"/>
              <a:t>Write</a:t>
            </a:r>
            <a:r>
              <a:rPr lang="cs-CZ" sz="4000" dirty="0" smtClean="0"/>
              <a:t> </a:t>
            </a:r>
            <a:r>
              <a:rPr lang="cs-CZ" sz="4000" dirty="0" err="1" smtClean="0"/>
              <a:t>into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chart – </a:t>
            </a:r>
            <a:r>
              <a:rPr lang="cs-CZ" sz="4000" dirty="0" err="1" smtClean="0"/>
              <a:t>all</a:t>
            </a:r>
            <a:r>
              <a:rPr lang="cs-CZ" sz="4000" dirty="0" smtClean="0"/>
              <a:t> </a:t>
            </a:r>
            <a:r>
              <a:rPr lang="cs-CZ" sz="4000" dirty="0" err="1" smtClean="0"/>
              <a:t>facts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remember</a:t>
            </a:r>
            <a:endParaRPr lang="en-GB" sz="40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02434688"/>
              </p:ext>
            </p:extLst>
          </p:nvPr>
        </p:nvGraphicFramePr>
        <p:xfrm>
          <a:off x="467544" y="1412777"/>
          <a:ext cx="8229600" cy="482453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75094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Richard III</a:t>
                      </a:r>
                      <a:endParaRPr lang="en-GB" sz="2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89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Elizabeth I</a:t>
                      </a:r>
                      <a:endParaRPr lang="en-GB" sz="2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89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Henry VIII</a:t>
                      </a:r>
                      <a:endParaRPr lang="en-GB" sz="2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89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Mary</a:t>
                      </a:r>
                      <a:r>
                        <a:rPr lang="cs-CZ" sz="2800" baseline="0" dirty="0" smtClean="0"/>
                        <a:t> I</a:t>
                      </a:r>
                      <a:endParaRPr lang="en-GB" sz="2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89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Francis </a:t>
                      </a:r>
                      <a:r>
                        <a:rPr lang="cs-CZ" sz="2800" dirty="0" err="1" smtClean="0"/>
                        <a:t>Drake</a:t>
                      </a:r>
                      <a:endParaRPr lang="en-GB" sz="2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89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Edward</a:t>
                      </a:r>
                      <a:r>
                        <a:rPr lang="cs-CZ" sz="2800" baseline="0" dirty="0" smtClean="0"/>
                        <a:t> VI</a:t>
                      </a:r>
                      <a:endParaRPr lang="en-GB" sz="2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89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Henry VII</a:t>
                      </a:r>
                      <a:endParaRPr lang="en-GB" sz="2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99759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Sample </a:t>
            </a:r>
            <a:r>
              <a:rPr lang="cs-CZ" sz="4000" dirty="0" err="1" smtClean="0"/>
              <a:t>answers</a:t>
            </a:r>
            <a:endParaRPr lang="en-GB" sz="40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678072004"/>
              </p:ext>
            </p:extLst>
          </p:nvPr>
        </p:nvGraphicFramePr>
        <p:xfrm>
          <a:off x="467544" y="1412777"/>
          <a:ext cx="8229600" cy="482453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75094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Richard III</a:t>
                      </a:r>
                      <a:endParaRPr lang="en-GB" sz="2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Bosworth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,     Henry VII, </a:t>
                      </a:r>
                    </a:p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War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of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Roses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…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York,  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white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rose</a:t>
                      </a:r>
                    </a:p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Fell</a:t>
                      </a:r>
                      <a:r>
                        <a:rPr lang="cs-CZ" baseline="0" dirty="0" smtClean="0">
                          <a:solidFill>
                            <a:srgbClr val="C00000"/>
                          </a:solidFill>
                        </a:rPr>
                        <a:t> in </a:t>
                      </a:r>
                      <a:r>
                        <a:rPr lang="cs-CZ" baseline="0" dirty="0" err="1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cs-CZ" baseline="0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C00000"/>
                          </a:solidFill>
                        </a:rPr>
                        <a:t>battle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89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Elizabeth I</a:t>
                      </a:r>
                      <a:endParaRPr lang="en-GB" sz="2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Golden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Era,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Virgine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queen</a:t>
                      </a:r>
                      <a:endParaRPr lang="cs-CZ" dirty="0" smtClean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Drake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,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pirates,Shakespeare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Defeated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Spain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,</a:t>
                      </a:r>
                      <a:r>
                        <a:rPr lang="cs-CZ" baseline="0" dirty="0" smtClean="0">
                          <a:solidFill>
                            <a:srgbClr val="C00000"/>
                          </a:solidFill>
                        </a:rPr>
                        <a:t> Protestant</a:t>
                      </a:r>
                    </a:p>
                    <a:p>
                      <a:r>
                        <a:rPr lang="cs-CZ" baseline="0" dirty="0" smtClean="0">
                          <a:solidFill>
                            <a:srgbClr val="C00000"/>
                          </a:solidFill>
                        </a:rPr>
                        <a:t>Last Tudor……</a:t>
                      </a:r>
                      <a:endParaRPr lang="en-GB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89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Henry VIII</a:t>
                      </a:r>
                      <a:endParaRPr lang="en-GB" sz="2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Six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wives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,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three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children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,</a:t>
                      </a:r>
                    </a:p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Divorsed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,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executed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 More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Established</a:t>
                      </a:r>
                      <a:r>
                        <a:rPr lang="cs-CZ" baseline="0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C00000"/>
                          </a:solidFill>
                        </a:rPr>
                        <a:t>protestantism</a:t>
                      </a:r>
                      <a:endParaRPr lang="cs-CZ" baseline="0" dirty="0" smtClean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cs-CZ" baseline="0" dirty="0" err="1" smtClean="0">
                          <a:solidFill>
                            <a:srgbClr val="C00000"/>
                          </a:solidFill>
                        </a:rPr>
                        <a:t>Influential</a:t>
                      </a:r>
                      <a:r>
                        <a:rPr lang="cs-CZ" baseline="0" dirty="0" smtClean="0">
                          <a:solidFill>
                            <a:srgbClr val="C00000"/>
                          </a:solidFill>
                        </a:rPr>
                        <a:t> king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89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Mary</a:t>
                      </a:r>
                      <a:r>
                        <a:rPr lang="cs-CZ" sz="2800" baseline="0" dirty="0" smtClean="0"/>
                        <a:t> I</a:t>
                      </a:r>
                      <a:endParaRPr lang="en-GB" sz="2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No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children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, he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oldest</a:t>
                      </a:r>
                      <a:endParaRPr lang="cs-CZ" dirty="0" smtClean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Captivity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,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Spain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,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Catholic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Catholic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reform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,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executions</a:t>
                      </a:r>
                      <a:endParaRPr lang="cs-CZ" dirty="0" smtClean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Nick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name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Bloody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89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Francis </a:t>
                      </a:r>
                      <a:r>
                        <a:rPr lang="cs-CZ" sz="2800" dirty="0" err="1" smtClean="0"/>
                        <a:t>Drake</a:t>
                      </a:r>
                      <a:endParaRPr lang="en-GB" sz="2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Pirate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,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knighted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,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supported</a:t>
                      </a:r>
                      <a:endParaRPr lang="cs-CZ" dirty="0" smtClean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by</a:t>
                      </a:r>
                      <a:r>
                        <a:rPr lang="cs-CZ" baseline="0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cs-CZ" baseline="0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C00000"/>
                          </a:solidFill>
                        </a:rPr>
                        <a:t>queen</a:t>
                      </a:r>
                      <a:r>
                        <a:rPr lang="cs-CZ" baseline="0" dirty="0" smtClean="0">
                          <a:solidFill>
                            <a:srgbClr val="C00000"/>
                          </a:solidFill>
                        </a:rPr>
                        <a:t>, </a:t>
                      </a:r>
                      <a:r>
                        <a:rPr lang="cs-CZ" baseline="0" dirty="0" err="1" smtClean="0">
                          <a:solidFill>
                            <a:srgbClr val="C00000"/>
                          </a:solidFill>
                        </a:rPr>
                        <a:t>explorer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Sailed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around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World</a:t>
                      </a:r>
                      <a:endParaRPr lang="cs-CZ" dirty="0" smtClean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Commander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in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battle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89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Edward</a:t>
                      </a:r>
                      <a:r>
                        <a:rPr lang="cs-CZ" sz="2800" baseline="0" dirty="0" smtClean="0"/>
                        <a:t> VI</a:t>
                      </a:r>
                      <a:endParaRPr lang="en-GB" sz="2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only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son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of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Henry VIII</a:t>
                      </a:r>
                    </a:p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bad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health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,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died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soon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1st on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throne</a:t>
                      </a:r>
                      <a:endParaRPr lang="cs-CZ" dirty="0" smtClean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Supported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Protestants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89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Henry VII</a:t>
                      </a:r>
                      <a:endParaRPr lang="en-GB" sz="2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Lancaster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– Tudor,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winner</a:t>
                      </a:r>
                      <a:endParaRPr lang="cs-CZ" dirty="0" smtClean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Bosworth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, Richard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of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York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restored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aristocracy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and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parliament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,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powerful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king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62606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Each</a:t>
            </a:r>
            <a:r>
              <a:rPr lang="cs-CZ" dirty="0" smtClean="0"/>
              <a:t> person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completed</a:t>
            </a:r>
            <a:r>
              <a:rPr lang="cs-CZ" dirty="0" smtClean="0"/>
              <a:t> by 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appropriate</a:t>
            </a:r>
            <a:r>
              <a:rPr lang="cs-CZ" dirty="0" smtClean="0"/>
              <a:t> </a:t>
            </a:r>
            <a:r>
              <a:rPr lang="cs-CZ" dirty="0" err="1" smtClean="0"/>
              <a:t>fact</a:t>
            </a:r>
            <a:r>
              <a:rPr lang="cs-CZ" dirty="0" smtClean="0"/>
              <a:t>:</a:t>
            </a:r>
            <a:endParaRPr lang="en-GB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Henry VII</a:t>
            </a:r>
          </a:p>
          <a:p>
            <a:endParaRPr lang="cs-CZ" dirty="0" smtClean="0"/>
          </a:p>
          <a:p>
            <a:r>
              <a:rPr lang="cs-CZ" dirty="0" smtClean="0"/>
              <a:t>Henry VIII</a:t>
            </a:r>
          </a:p>
          <a:p>
            <a:endParaRPr lang="cs-CZ" dirty="0" smtClean="0"/>
          </a:p>
          <a:p>
            <a:r>
              <a:rPr lang="cs-CZ" dirty="0" smtClean="0"/>
              <a:t>Edward VI</a:t>
            </a:r>
          </a:p>
          <a:p>
            <a:endParaRPr lang="cs-CZ" dirty="0" smtClean="0"/>
          </a:p>
          <a:p>
            <a:r>
              <a:rPr lang="cs-CZ" dirty="0" smtClean="0"/>
              <a:t>Mary I</a:t>
            </a:r>
          </a:p>
          <a:p>
            <a:endParaRPr lang="cs-CZ" dirty="0" smtClean="0"/>
          </a:p>
          <a:p>
            <a:r>
              <a:rPr lang="cs-CZ" dirty="0" smtClean="0"/>
              <a:t>Elizabeth I</a:t>
            </a:r>
          </a:p>
          <a:p>
            <a:endParaRPr lang="cs-CZ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427984" y="1628800"/>
            <a:ext cx="4392488" cy="44973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a)</a:t>
            </a:r>
            <a:r>
              <a:rPr lang="cs-CZ" dirty="0" smtClean="0"/>
              <a:t>Shakespeare   </a:t>
            </a:r>
            <a:r>
              <a:rPr lang="cs-CZ" dirty="0" smtClean="0">
                <a:solidFill>
                  <a:srgbClr val="FF0000"/>
                </a:solidFill>
              </a:rPr>
              <a:t>b)</a:t>
            </a:r>
            <a:r>
              <a:rPr lang="cs-CZ" dirty="0" smtClean="0"/>
              <a:t>Bloody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c)</a:t>
            </a:r>
            <a:r>
              <a:rPr lang="cs-CZ" dirty="0" err="1" smtClean="0"/>
              <a:t>Catholic</a:t>
            </a:r>
            <a:r>
              <a:rPr lang="cs-CZ" dirty="0" smtClean="0"/>
              <a:t>           </a:t>
            </a:r>
            <a:r>
              <a:rPr lang="cs-CZ" dirty="0" smtClean="0">
                <a:solidFill>
                  <a:srgbClr val="C00000"/>
                </a:solidFill>
              </a:rPr>
              <a:t>d)</a:t>
            </a:r>
            <a:r>
              <a:rPr lang="cs-CZ" dirty="0" smtClean="0"/>
              <a:t>Protestant </a:t>
            </a:r>
            <a:r>
              <a:rPr lang="cs-CZ" dirty="0" smtClean="0">
                <a:solidFill>
                  <a:srgbClr val="C00000"/>
                </a:solidFill>
              </a:rPr>
              <a:t>e)</a:t>
            </a:r>
            <a:r>
              <a:rPr lang="cs-CZ" dirty="0" err="1" smtClean="0"/>
              <a:t>Bosworth</a:t>
            </a:r>
            <a:r>
              <a:rPr lang="cs-CZ" dirty="0" smtClean="0"/>
              <a:t>        </a:t>
            </a:r>
            <a:r>
              <a:rPr lang="cs-CZ" dirty="0" smtClean="0">
                <a:solidFill>
                  <a:srgbClr val="C00000"/>
                </a:solidFill>
              </a:rPr>
              <a:t>f)</a:t>
            </a:r>
            <a:r>
              <a:rPr lang="cs-CZ" dirty="0" smtClean="0"/>
              <a:t>1534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g)</a:t>
            </a:r>
            <a:r>
              <a:rPr lang="cs-CZ" dirty="0" err="1" smtClean="0"/>
              <a:t>Drake</a:t>
            </a:r>
            <a:r>
              <a:rPr lang="cs-CZ" dirty="0" smtClean="0"/>
              <a:t>              </a:t>
            </a:r>
            <a:r>
              <a:rPr lang="cs-CZ" dirty="0" smtClean="0">
                <a:solidFill>
                  <a:srgbClr val="C00000"/>
                </a:solidFill>
              </a:rPr>
              <a:t> h)</a:t>
            </a:r>
            <a:r>
              <a:rPr lang="cs-CZ" dirty="0" err="1" smtClean="0"/>
              <a:t>piracy</a:t>
            </a:r>
            <a:r>
              <a:rPr lang="cs-CZ" dirty="0" smtClean="0">
                <a:solidFill>
                  <a:srgbClr val="C00000"/>
                </a:solidFill>
              </a:rPr>
              <a:t>  i)</a:t>
            </a:r>
            <a:r>
              <a:rPr lang="cs-CZ" dirty="0" smtClean="0"/>
              <a:t>Philip II              </a:t>
            </a:r>
            <a:r>
              <a:rPr lang="cs-CZ" dirty="0" smtClean="0">
                <a:solidFill>
                  <a:srgbClr val="C00000"/>
                </a:solidFill>
              </a:rPr>
              <a:t>j)</a:t>
            </a:r>
            <a:r>
              <a:rPr lang="cs-CZ" dirty="0" err="1" smtClean="0"/>
              <a:t>Virginia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k)</a:t>
            </a:r>
            <a:r>
              <a:rPr lang="cs-CZ" dirty="0" err="1" smtClean="0"/>
              <a:t>Church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l)</a:t>
            </a:r>
            <a:r>
              <a:rPr lang="cs-CZ" dirty="0" smtClean="0"/>
              <a:t>Brother </a:t>
            </a:r>
            <a:r>
              <a:rPr lang="cs-CZ" dirty="0" err="1" smtClean="0"/>
              <a:t>of</a:t>
            </a:r>
            <a:r>
              <a:rPr lang="cs-CZ" dirty="0" smtClean="0"/>
              <a:t> Elizabeth 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m)</a:t>
            </a:r>
            <a:r>
              <a:rPr lang="cs-CZ" dirty="0" err="1"/>
              <a:t>s</a:t>
            </a:r>
            <a:r>
              <a:rPr lang="cs-CZ" dirty="0" err="1" smtClean="0"/>
              <a:t>ix</a:t>
            </a:r>
            <a:r>
              <a:rPr lang="cs-CZ" dirty="0" smtClean="0"/>
              <a:t> </a:t>
            </a:r>
            <a:r>
              <a:rPr lang="cs-CZ" dirty="0" err="1" smtClean="0"/>
              <a:t>wives</a:t>
            </a:r>
            <a:r>
              <a:rPr lang="cs-CZ" dirty="0" smtClean="0"/>
              <a:t>        </a:t>
            </a:r>
            <a:r>
              <a:rPr lang="cs-CZ" dirty="0" smtClean="0">
                <a:solidFill>
                  <a:srgbClr val="C00000"/>
                </a:solidFill>
              </a:rPr>
              <a:t>n)</a:t>
            </a:r>
            <a:r>
              <a:rPr lang="cs-CZ" dirty="0" smtClean="0"/>
              <a:t>More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o)</a:t>
            </a:r>
            <a:r>
              <a:rPr lang="cs-CZ" dirty="0" err="1" smtClean="0"/>
              <a:t>East</a:t>
            </a:r>
            <a:r>
              <a:rPr lang="cs-CZ" dirty="0" smtClean="0"/>
              <a:t> India </a:t>
            </a:r>
            <a:r>
              <a:rPr lang="cs-CZ" dirty="0" err="1" smtClean="0"/>
              <a:t>Company</a:t>
            </a:r>
            <a:endParaRPr lang="cs-CZ" dirty="0" smtClean="0"/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lain" startAt="1534"/>
            </a:pPr>
            <a:endParaRPr lang="en-GB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431074" y="1628799"/>
          <a:ext cx="3780886" cy="4536869"/>
        </p:xfrm>
        <a:graphic>
          <a:graphicData uri="http://schemas.openxmlformats.org/drawingml/2006/table">
            <a:tbl>
              <a:tblPr/>
              <a:tblGrid>
                <a:gridCol w="3780886"/>
              </a:tblGrid>
              <a:tr h="453686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76200" cmpd="sng">
                      <a:solidFill>
                        <a:schemeClr val="tx1"/>
                      </a:solidFill>
                      <a:prstDash val="solid"/>
                    </a:lnL>
                    <a:lnR w="76200" cmpd="sng">
                      <a:solidFill>
                        <a:schemeClr val="tx1"/>
                      </a:solidFill>
                      <a:prstDash val="solid"/>
                    </a:lnR>
                    <a:lnT w="76200" cmpd="sng">
                      <a:solidFill>
                        <a:schemeClr val="tx1"/>
                      </a:solidFill>
                      <a:prstDash val="solid"/>
                    </a:lnT>
                    <a:lnB w="762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4031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Solution</a:t>
            </a:r>
            <a:r>
              <a:rPr lang="cs-CZ" dirty="0" smtClean="0"/>
              <a:t>:</a:t>
            </a:r>
            <a:endParaRPr lang="en-GB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Henry VII</a:t>
            </a:r>
          </a:p>
          <a:p>
            <a:endParaRPr lang="cs-CZ" dirty="0" smtClean="0"/>
          </a:p>
          <a:p>
            <a:r>
              <a:rPr lang="cs-CZ" dirty="0" smtClean="0"/>
              <a:t>Henry VIII</a:t>
            </a:r>
          </a:p>
          <a:p>
            <a:endParaRPr lang="cs-CZ" dirty="0" smtClean="0"/>
          </a:p>
          <a:p>
            <a:r>
              <a:rPr lang="cs-CZ" dirty="0" smtClean="0"/>
              <a:t>Edward VI</a:t>
            </a:r>
          </a:p>
          <a:p>
            <a:endParaRPr lang="cs-CZ" dirty="0" smtClean="0"/>
          </a:p>
          <a:p>
            <a:r>
              <a:rPr lang="cs-CZ" dirty="0" smtClean="0"/>
              <a:t>Mary I</a:t>
            </a:r>
          </a:p>
          <a:p>
            <a:endParaRPr lang="cs-CZ" dirty="0" smtClean="0"/>
          </a:p>
          <a:p>
            <a:r>
              <a:rPr lang="cs-CZ" dirty="0" smtClean="0"/>
              <a:t>Elizabeth I</a:t>
            </a:r>
          </a:p>
          <a:p>
            <a:endParaRPr lang="cs-CZ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0" y="1412776"/>
            <a:ext cx="4320480" cy="47133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a)</a:t>
            </a:r>
            <a:r>
              <a:rPr lang="cs-CZ" dirty="0" smtClean="0"/>
              <a:t>Shakespeare   </a:t>
            </a:r>
            <a:r>
              <a:rPr lang="cs-CZ" dirty="0" smtClean="0">
                <a:solidFill>
                  <a:srgbClr val="C00000"/>
                </a:solidFill>
              </a:rPr>
              <a:t>b)</a:t>
            </a:r>
            <a:r>
              <a:rPr lang="cs-CZ" dirty="0" smtClean="0"/>
              <a:t>Bloody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c)</a:t>
            </a:r>
            <a:r>
              <a:rPr lang="cs-CZ" dirty="0" err="1" smtClean="0"/>
              <a:t>Catholic</a:t>
            </a:r>
            <a:r>
              <a:rPr lang="cs-CZ" dirty="0" smtClean="0"/>
              <a:t>           </a:t>
            </a:r>
            <a:r>
              <a:rPr lang="cs-CZ" dirty="0" smtClean="0">
                <a:solidFill>
                  <a:srgbClr val="C00000"/>
                </a:solidFill>
              </a:rPr>
              <a:t>d)</a:t>
            </a:r>
            <a:r>
              <a:rPr lang="cs-CZ" dirty="0" smtClean="0"/>
              <a:t>Protestant </a:t>
            </a:r>
            <a:r>
              <a:rPr lang="cs-CZ" dirty="0" smtClean="0">
                <a:solidFill>
                  <a:srgbClr val="C00000"/>
                </a:solidFill>
              </a:rPr>
              <a:t>e)</a:t>
            </a:r>
            <a:r>
              <a:rPr lang="cs-CZ" dirty="0" err="1" smtClean="0"/>
              <a:t>Bosworth</a:t>
            </a:r>
            <a:r>
              <a:rPr lang="cs-CZ" dirty="0" smtClean="0"/>
              <a:t>        </a:t>
            </a:r>
            <a:r>
              <a:rPr lang="cs-CZ" dirty="0" smtClean="0">
                <a:solidFill>
                  <a:srgbClr val="C00000"/>
                </a:solidFill>
              </a:rPr>
              <a:t>f)</a:t>
            </a:r>
            <a:r>
              <a:rPr lang="cs-CZ" dirty="0" smtClean="0"/>
              <a:t>1534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g)</a:t>
            </a:r>
            <a:r>
              <a:rPr lang="cs-CZ" dirty="0" err="1" smtClean="0"/>
              <a:t>Drake</a:t>
            </a:r>
            <a:r>
              <a:rPr lang="cs-CZ" dirty="0" smtClean="0"/>
              <a:t>              </a:t>
            </a:r>
            <a:r>
              <a:rPr lang="cs-CZ" dirty="0" smtClean="0">
                <a:solidFill>
                  <a:srgbClr val="C00000"/>
                </a:solidFill>
              </a:rPr>
              <a:t> h)</a:t>
            </a:r>
            <a:r>
              <a:rPr lang="cs-CZ" dirty="0" err="1" smtClean="0"/>
              <a:t>piracy</a:t>
            </a:r>
            <a:r>
              <a:rPr lang="cs-CZ" dirty="0" smtClean="0">
                <a:solidFill>
                  <a:srgbClr val="C00000"/>
                </a:solidFill>
              </a:rPr>
              <a:t>  i)</a:t>
            </a:r>
            <a:r>
              <a:rPr lang="cs-CZ" dirty="0" smtClean="0"/>
              <a:t>Philip II              </a:t>
            </a:r>
            <a:r>
              <a:rPr lang="cs-CZ" dirty="0" smtClean="0">
                <a:solidFill>
                  <a:srgbClr val="C00000"/>
                </a:solidFill>
              </a:rPr>
              <a:t>j)</a:t>
            </a:r>
            <a:r>
              <a:rPr lang="cs-CZ" dirty="0" err="1" smtClean="0"/>
              <a:t>Virginia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k)</a:t>
            </a:r>
            <a:r>
              <a:rPr lang="cs-CZ" dirty="0" err="1" smtClean="0"/>
              <a:t>Church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l)</a:t>
            </a:r>
            <a:r>
              <a:rPr lang="cs-CZ" dirty="0" smtClean="0"/>
              <a:t>Brother </a:t>
            </a:r>
            <a:r>
              <a:rPr lang="cs-CZ" dirty="0" err="1" smtClean="0"/>
              <a:t>of</a:t>
            </a:r>
            <a:r>
              <a:rPr lang="cs-CZ" dirty="0" smtClean="0"/>
              <a:t> Elizabeth 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m)</a:t>
            </a:r>
            <a:r>
              <a:rPr lang="cs-CZ" dirty="0" err="1"/>
              <a:t>s</a:t>
            </a:r>
            <a:r>
              <a:rPr lang="cs-CZ" dirty="0" err="1" smtClean="0"/>
              <a:t>ix</a:t>
            </a:r>
            <a:r>
              <a:rPr lang="cs-CZ" dirty="0" smtClean="0"/>
              <a:t> </a:t>
            </a:r>
            <a:r>
              <a:rPr lang="cs-CZ" dirty="0" err="1" smtClean="0"/>
              <a:t>wives</a:t>
            </a:r>
            <a:r>
              <a:rPr lang="cs-CZ" dirty="0" smtClean="0"/>
              <a:t>         </a:t>
            </a:r>
            <a:r>
              <a:rPr lang="cs-CZ" dirty="0" smtClean="0">
                <a:solidFill>
                  <a:srgbClr val="C00000"/>
                </a:solidFill>
              </a:rPr>
              <a:t>n)</a:t>
            </a:r>
            <a:r>
              <a:rPr lang="cs-CZ" dirty="0" smtClean="0"/>
              <a:t>More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o)</a:t>
            </a:r>
            <a:r>
              <a:rPr lang="cs-CZ" dirty="0" err="1" smtClean="0"/>
              <a:t>East</a:t>
            </a:r>
            <a:r>
              <a:rPr lang="cs-CZ" dirty="0" smtClean="0"/>
              <a:t> India </a:t>
            </a:r>
            <a:r>
              <a:rPr lang="cs-CZ" dirty="0" err="1" smtClean="0"/>
              <a:t>Company</a:t>
            </a:r>
            <a:endParaRPr lang="cs-CZ" dirty="0" smtClean="0"/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lain" startAt="1534"/>
            </a:pPr>
            <a:endParaRPr lang="en-GB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678341666"/>
              </p:ext>
            </p:extLst>
          </p:nvPr>
        </p:nvGraphicFramePr>
        <p:xfrm>
          <a:off x="431074" y="1556792"/>
          <a:ext cx="3924902" cy="4608877"/>
        </p:xfrm>
        <a:graphic>
          <a:graphicData uri="http://schemas.openxmlformats.org/drawingml/2006/table">
            <a:tbl>
              <a:tblPr/>
              <a:tblGrid>
                <a:gridCol w="3924902"/>
              </a:tblGrid>
              <a:tr h="460887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en-GB" dirty="0"/>
                    </a:p>
                  </a:txBody>
                  <a:tcPr>
                    <a:lnL w="76200" cmpd="sng">
                      <a:solidFill>
                        <a:schemeClr val="tx1"/>
                      </a:solidFill>
                      <a:prstDash val="solid"/>
                    </a:lnL>
                    <a:lnR w="76200" cmpd="sng">
                      <a:solidFill>
                        <a:schemeClr val="tx1"/>
                      </a:solidFill>
                      <a:prstDash val="solid"/>
                    </a:lnR>
                    <a:lnT w="76200" cmpd="sng">
                      <a:solidFill>
                        <a:schemeClr val="tx1"/>
                      </a:solidFill>
                      <a:prstDash val="solid"/>
                    </a:lnT>
                    <a:lnB w="762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411760" y="1700808"/>
            <a:ext cx="208823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e)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d), k), m), n), f)</a:t>
            </a:r>
          </a:p>
          <a:p>
            <a:endParaRPr lang="cs-CZ" dirty="0"/>
          </a:p>
          <a:p>
            <a:endParaRPr lang="cs-CZ" dirty="0" smtClean="0"/>
          </a:p>
          <a:p>
            <a:pPr marL="342900" indent="-342900">
              <a:buAutoNum type="alphaLcParenR" startAt="12"/>
            </a:pPr>
            <a:r>
              <a:rPr lang="cs-CZ" b="1" dirty="0" smtClean="0">
                <a:solidFill>
                  <a:srgbClr val="FF0000"/>
                </a:solidFill>
              </a:rPr>
              <a:t>d)</a:t>
            </a:r>
          </a:p>
          <a:p>
            <a:pPr marL="342900" indent="-342900">
              <a:buAutoNum type="alphaLcParenR" startAt="12"/>
            </a:pPr>
            <a:endParaRPr lang="cs-CZ" dirty="0"/>
          </a:p>
          <a:p>
            <a:pPr marL="342900" indent="-342900">
              <a:buAutoNum type="alphaLcParenR" startAt="12"/>
            </a:pPr>
            <a:endParaRPr lang="cs-CZ" dirty="0" smtClean="0"/>
          </a:p>
          <a:p>
            <a:pPr marL="342900" indent="-342900">
              <a:buAutoNum type="alphaLcParenR" startAt="12"/>
            </a:pP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i), c), b)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a), d), o), j), h), g)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51738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en-GB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67544" y="1268760"/>
          <a:ext cx="8291264" cy="371043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91264"/>
              </a:tblGrid>
              <a:tr h="412270">
                <a:tc>
                  <a:txBody>
                    <a:bodyPr/>
                    <a:lstStyle/>
                    <a:p>
                      <a:r>
                        <a:rPr lang="en-GB" dirty="0" smtClean="0"/>
                        <a:t>http://cs.wikipedia.org/wiki/Jind%C5%99ich_VII._Tudor</a:t>
                      </a:r>
                      <a:endParaRPr lang="en-GB" dirty="0"/>
                    </a:p>
                  </a:txBody>
                  <a:tcPr/>
                </a:tc>
              </a:tr>
              <a:tr h="41227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http://cs.wikipedia.org/wiki/Jind%C5%99ich_VIII._Tudor</a:t>
                      </a:r>
                      <a:endParaRPr lang="en-GB" dirty="0"/>
                    </a:p>
                  </a:txBody>
                  <a:tcPr/>
                </a:tc>
              </a:tr>
              <a:tr h="412270">
                <a:tc>
                  <a:txBody>
                    <a:bodyPr/>
                    <a:lstStyle/>
                    <a:p>
                      <a:r>
                        <a:rPr lang="en-GB" dirty="0" smtClean="0"/>
                        <a:t>http://cs.wikipedia.org/wiki/Eduard_VI.</a:t>
                      </a:r>
                      <a:endParaRPr lang="en-GB" dirty="0"/>
                    </a:p>
                  </a:txBody>
                  <a:tcPr/>
                </a:tc>
              </a:tr>
              <a:tr h="41227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http://cs.wikipedia.org/wiki/Marie_I._Tudorovna</a:t>
                      </a:r>
                      <a:endParaRPr lang="en-GB" dirty="0"/>
                    </a:p>
                  </a:txBody>
                  <a:tcPr/>
                </a:tc>
              </a:tr>
              <a:tr h="412270">
                <a:tc>
                  <a:txBody>
                    <a:bodyPr/>
                    <a:lstStyle/>
                    <a:p>
                      <a:r>
                        <a:rPr lang="en-GB" dirty="0" smtClean="0"/>
                        <a:t>http://cs.wikipedia.org/wiki/Al%C5%BEb%C4%9Bta_I.</a:t>
                      </a:r>
                      <a:endParaRPr lang="en-GB" dirty="0"/>
                    </a:p>
                  </a:txBody>
                  <a:tcPr/>
                </a:tc>
              </a:tr>
              <a:tr h="412270">
                <a:tc>
                  <a:txBody>
                    <a:bodyPr/>
                    <a:lstStyle/>
                    <a:p>
                      <a:r>
                        <a:rPr lang="en-GB" dirty="0" smtClean="0"/>
                        <a:t>http://cs.wikipedia.org/wiki/Soubor:Tudor_Rose.svg</a:t>
                      </a:r>
                      <a:endParaRPr lang="en-GB" dirty="0"/>
                    </a:p>
                  </a:txBody>
                  <a:tcPr/>
                </a:tc>
              </a:tr>
              <a:tr h="412270">
                <a:tc>
                  <a:txBody>
                    <a:bodyPr/>
                    <a:lstStyle/>
                    <a:p>
                      <a:r>
                        <a:rPr lang="cs-CZ" dirty="0" smtClean="0"/>
                        <a:t>Zadání:</a:t>
                      </a:r>
                      <a:r>
                        <a:rPr lang="cs-CZ" baseline="0" dirty="0" smtClean="0"/>
                        <a:t> archiv autora</a:t>
                      </a:r>
                      <a:endParaRPr lang="en-GB" dirty="0"/>
                    </a:p>
                  </a:txBody>
                  <a:tcPr/>
                </a:tc>
              </a:tr>
              <a:tr h="41227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1227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355</TotalTime>
  <Words>699</Words>
  <Application>Microsoft Office PowerPoint</Application>
  <PresentationFormat>Předvádění na obrazovce (4:3)</PresentationFormat>
  <Paragraphs>200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Snímek 1</vt:lpstr>
      <vt:lpstr>ANOTACE</vt:lpstr>
      <vt:lpstr>The House of Tudors 1485-16O3</vt:lpstr>
      <vt:lpstr>The Tudor Rose is a combination of the Red Rose of Lancaster and the White Rose of York</vt:lpstr>
      <vt:lpstr>House of Tudor Royal Coat of Arms</vt:lpstr>
      <vt:lpstr>Tudor kings and queens on the throne</vt:lpstr>
      <vt:lpstr>Henry VII                Henry VIII              Edward VI</vt:lpstr>
      <vt:lpstr>Mary I                                       Elizabeth I</vt:lpstr>
      <vt:lpstr>Henry VII 1485-1509</vt:lpstr>
      <vt:lpstr>Henry VIII 1509-1547</vt:lpstr>
      <vt:lpstr>Edward VI 1547-1553</vt:lpstr>
      <vt:lpstr>Mary I 1553-1558</vt:lpstr>
      <vt:lpstr>Elizabeth I - Golden Age 1558 -16O3</vt:lpstr>
      <vt:lpstr>Write into the chart – all facts you remember</vt:lpstr>
      <vt:lpstr>Sample answers</vt:lpstr>
      <vt:lpstr>Each person can be completed by letters of appropriate fact:</vt:lpstr>
      <vt:lpstr>Solution: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House of Tudors</dc:title>
  <dc:creator>Jana Neradová</dc:creator>
  <cp:lastModifiedBy>jenda</cp:lastModifiedBy>
  <cp:revision>90</cp:revision>
  <dcterms:created xsi:type="dcterms:W3CDTF">2013-07-04T12:37:07Z</dcterms:created>
  <dcterms:modified xsi:type="dcterms:W3CDTF">2013-07-07T09:33:07Z</dcterms:modified>
</cp:coreProperties>
</file>