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70" r:id="rId2"/>
    <p:sldId id="271" r:id="rId3"/>
    <p:sldId id="256" r:id="rId4"/>
    <p:sldId id="257" r:id="rId5"/>
    <p:sldId id="267" r:id="rId6"/>
    <p:sldId id="259" r:id="rId7"/>
    <p:sldId id="258" r:id="rId8"/>
    <p:sldId id="260" r:id="rId9"/>
    <p:sldId id="261" r:id="rId10"/>
    <p:sldId id="273" r:id="rId11"/>
    <p:sldId id="272" r:id="rId12"/>
    <p:sldId id="262" r:id="rId13"/>
    <p:sldId id="263" r:id="rId14"/>
    <p:sldId id="264" r:id="rId15"/>
    <p:sldId id="266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4C318C-4C5A-40C6-908F-5C0E3C5DBBE5}" type="datetimeFigureOut">
              <a:rPr lang="en-GB" smtClean="0"/>
              <a:pPr/>
              <a:t>12/07/2013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F58BBC-5C60-45F2-B9D7-93A7D51E3E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908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2D17-7081-476D-8103-3656BA661697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7F077-0D17-46B7-AA1A-6EF9C0E48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2D17-7081-476D-8103-3656BA661697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7F077-0D17-46B7-AA1A-6EF9C0E48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2D17-7081-476D-8103-3656BA661697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7F077-0D17-46B7-AA1A-6EF9C0E48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2D17-7081-476D-8103-3656BA661697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7F077-0D17-46B7-AA1A-6EF9C0E48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2D17-7081-476D-8103-3656BA661697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7F077-0D17-46B7-AA1A-6EF9C0E48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2D17-7081-476D-8103-3656BA661697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7F077-0D17-46B7-AA1A-6EF9C0E48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2D17-7081-476D-8103-3656BA661697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7F077-0D17-46B7-AA1A-6EF9C0E48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2D17-7081-476D-8103-3656BA661697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7F077-0D17-46B7-AA1A-6EF9C0E48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2D17-7081-476D-8103-3656BA661697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7F077-0D17-46B7-AA1A-6EF9C0E48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2D17-7081-476D-8103-3656BA661697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7F077-0D17-46B7-AA1A-6EF9C0E48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92D17-7081-476D-8103-3656BA661697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47F077-0D17-46B7-AA1A-6EF9C0E48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892D17-7081-476D-8103-3656BA661697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47F077-0D17-46B7-AA1A-6EF9C0E488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369151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VY_32_INOVACE_04C_06_Early 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beginning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of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England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4.7.2013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96855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r>
              <a:rPr lang="cs-CZ" sz="2400" dirty="0" smtClean="0"/>
              <a:t>Materiál je určen žákům na úrovni B1, B2.</a:t>
            </a:r>
          </a:p>
          <a:p>
            <a:r>
              <a:rPr lang="cs-CZ" sz="2400" dirty="0" smtClean="0"/>
              <a:t>Časově je plánován na jednu vyučovací hodinu.</a:t>
            </a:r>
          </a:p>
          <a:p>
            <a:r>
              <a:rPr lang="cs-CZ" sz="2400" dirty="0" smtClean="0"/>
              <a:t>Jeho obsahem je přehledný výklad raných dějin Anglie, konkrétně období osídlování.</a:t>
            </a:r>
          </a:p>
          <a:p>
            <a:r>
              <a:rPr lang="cs-CZ" sz="2400" dirty="0" smtClean="0"/>
              <a:t>Cílem prezentace je připravit žáky na samostatný souvislý projev.</a:t>
            </a:r>
          </a:p>
          <a:p>
            <a:r>
              <a:rPr lang="cs-CZ" sz="2400" dirty="0" smtClean="0"/>
              <a:t>Na materiál navazují další </a:t>
            </a:r>
            <a:r>
              <a:rPr lang="cs-CZ" sz="2400" dirty="0" err="1" smtClean="0"/>
              <a:t>DUMy</a:t>
            </a:r>
            <a:r>
              <a:rPr lang="cs-CZ" sz="2400" dirty="0" smtClean="0"/>
              <a:t> s daným tématem.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3-13: Žáci sledují prezentaci, výklad vyučujícího a píší si poznámky do sešitů.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14, 15: a) Žáci, na výzvu vyučujícího, spojují uvedené pojmy čarami, za použití digitálního pera </a:t>
            </a:r>
            <a:r>
              <a:rPr lang="cs-CZ" sz="2400" dirty="0" err="1" smtClean="0"/>
              <a:t>Qdraw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                     b) Žáci nacházejí souvislosti mezi pojmy, opakují základní charakteristiky a do tabulky promítnuté na tabuli barevnými křídami označují pojmy patřící k sobě tím či oním způsobem.</a:t>
            </a:r>
          </a:p>
          <a:p>
            <a:r>
              <a:rPr lang="cs-CZ" sz="2400" dirty="0" smtClean="0"/>
              <a:t>Obě uvedené činnosti shrnují a opakují fakta a též aktivizují studenty.</a:t>
            </a:r>
          </a:p>
          <a:p>
            <a:r>
              <a:rPr lang="cs-CZ" sz="2400" dirty="0" smtClean="0"/>
              <a:t>Materiál je určen k interaktivní výuce.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Early </a:t>
            </a:r>
            <a:r>
              <a:rPr lang="cs-CZ" dirty="0" err="1" smtClean="0"/>
              <a:t>beginnings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/>
              <a:t> </a:t>
            </a:r>
            <a:r>
              <a:rPr lang="cs-CZ" dirty="0" err="1" smtClean="0"/>
              <a:t>England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Settlement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44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u="sng" dirty="0" err="1" smtClean="0"/>
              <a:t>People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who</a:t>
            </a:r>
            <a:r>
              <a:rPr lang="cs-CZ" sz="3200" u="sng" dirty="0" smtClean="0"/>
              <a:t>  </a:t>
            </a:r>
            <a:r>
              <a:rPr lang="cs-CZ" sz="3200" u="sng" dirty="0" err="1" smtClean="0"/>
              <a:t>influenced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the</a:t>
            </a:r>
            <a:r>
              <a:rPr lang="cs-CZ" sz="3200" u="sng" dirty="0" smtClean="0"/>
              <a:t> settlement  of </a:t>
            </a:r>
            <a:r>
              <a:rPr lang="cs-CZ" sz="3200" u="sng" dirty="0" err="1" smtClean="0"/>
              <a:t>the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British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Isles</a:t>
            </a:r>
            <a:endParaRPr lang="en-GB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2400" dirty="0" smtClean="0"/>
              <a:t>1.The </a:t>
            </a:r>
            <a:r>
              <a:rPr lang="en-GB" sz="2400" b="1" dirty="0" smtClean="0"/>
              <a:t>Iberians</a:t>
            </a:r>
            <a:r>
              <a:rPr lang="en-GB" sz="2400" dirty="0" smtClean="0"/>
              <a:t> and the </a:t>
            </a:r>
            <a:r>
              <a:rPr lang="en-GB" sz="2400" b="1" dirty="0" smtClean="0"/>
              <a:t>Beaker Folk</a:t>
            </a:r>
            <a:r>
              <a:rPr lang="en-GB" sz="2400" dirty="0" smtClean="0"/>
              <a:t> (before 800 B.C.)</a:t>
            </a:r>
            <a:endParaRPr lang="cs-CZ" sz="2400" dirty="0" smtClean="0"/>
          </a:p>
          <a:p>
            <a:r>
              <a:rPr lang="cs-CZ" sz="2400" dirty="0" smtClean="0"/>
              <a:t>- not much </a:t>
            </a:r>
            <a:r>
              <a:rPr lang="cs-CZ" sz="2400" dirty="0" err="1" smtClean="0"/>
              <a:t>known</a:t>
            </a:r>
            <a:endParaRPr lang="cs-CZ" sz="2400" dirty="0" smtClean="0"/>
          </a:p>
          <a:p>
            <a:r>
              <a:rPr lang="cs-CZ" sz="2400" dirty="0" smtClean="0"/>
              <a:t>- </a:t>
            </a:r>
            <a:r>
              <a:rPr lang="cs-CZ" sz="2400" dirty="0" err="1" smtClean="0"/>
              <a:t>pre</a:t>
            </a:r>
            <a:r>
              <a:rPr lang="cs-CZ" sz="2400" dirty="0" smtClean="0"/>
              <a:t>-</a:t>
            </a:r>
            <a:r>
              <a:rPr lang="cs-CZ" sz="2400" dirty="0" err="1" smtClean="0"/>
              <a:t>historic</a:t>
            </a:r>
            <a:r>
              <a:rPr lang="cs-CZ" sz="2400" dirty="0" smtClean="0"/>
              <a:t> stone </a:t>
            </a:r>
            <a:r>
              <a:rPr lang="cs-CZ" sz="2400" dirty="0" err="1" smtClean="0"/>
              <a:t>monuments</a:t>
            </a:r>
            <a:r>
              <a:rPr lang="cs-CZ" sz="2400" dirty="0" smtClean="0"/>
              <a:t>: </a:t>
            </a:r>
            <a:r>
              <a:rPr lang="cs-CZ" sz="2400" dirty="0" err="1" smtClean="0"/>
              <a:t>Avebury</a:t>
            </a:r>
            <a:r>
              <a:rPr lang="cs-CZ" sz="2400" dirty="0" smtClean="0"/>
              <a:t>, </a:t>
            </a:r>
            <a:r>
              <a:rPr lang="cs-CZ" sz="2400" dirty="0" err="1" smtClean="0"/>
              <a:t>Stonehenge</a:t>
            </a:r>
            <a:endParaRPr lang="en-GB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en-GB" sz="2400" dirty="0" smtClean="0"/>
              <a:t>2.The </a:t>
            </a:r>
            <a:r>
              <a:rPr lang="en-GB" sz="2400" b="1" dirty="0" smtClean="0"/>
              <a:t>Celtic </a:t>
            </a:r>
            <a:r>
              <a:rPr lang="en-GB" sz="2400" dirty="0" smtClean="0"/>
              <a:t>tribes (800 B.C. – A.D. 43)</a:t>
            </a:r>
          </a:p>
          <a:p>
            <a:r>
              <a:rPr lang="en-GB" sz="2400" dirty="0" smtClean="0"/>
              <a:t>3.The </a:t>
            </a:r>
            <a:r>
              <a:rPr lang="en-GB" sz="2400" b="1" dirty="0" smtClean="0"/>
              <a:t>Romans</a:t>
            </a:r>
            <a:r>
              <a:rPr lang="en-GB" sz="2400" dirty="0" smtClean="0"/>
              <a:t> (43-407)</a:t>
            </a:r>
          </a:p>
          <a:p>
            <a:r>
              <a:rPr lang="en-GB" sz="2400" dirty="0" smtClean="0"/>
              <a:t>4.The </a:t>
            </a:r>
            <a:r>
              <a:rPr lang="en-GB" sz="2400" b="1" dirty="0" smtClean="0"/>
              <a:t>Teutonic</a:t>
            </a:r>
            <a:r>
              <a:rPr lang="en-GB" sz="2400" dirty="0" smtClean="0"/>
              <a:t> Tribes (5</a:t>
            </a:r>
            <a:r>
              <a:rPr lang="cs-CZ" sz="2400" dirty="0" err="1" smtClean="0"/>
              <a:t>th</a:t>
            </a:r>
            <a:r>
              <a:rPr lang="en-GB" sz="2400" dirty="0" smtClean="0"/>
              <a:t> century – 1066)</a:t>
            </a:r>
          </a:p>
          <a:p>
            <a:r>
              <a:rPr lang="cs-CZ" sz="2400" dirty="0" smtClean="0"/>
              <a:t>- </a:t>
            </a:r>
            <a:r>
              <a:rPr lang="cs-CZ" sz="2400" dirty="0" err="1" smtClean="0"/>
              <a:t>important</a:t>
            </a:r>
            <a:r>
              <a:rPr lang="cs-CZ" sz="2400" dirty="0" smtClean="0"/>
              <a:t> </a:t>
            </a:r>
            <a:r>
              <a:rPr lang="cs-CZ" sz="2400" dirty="0" err="1" smtClean="0"/>
              <a:t>cultural</a:t>
            </a:r>
            <a:r>
              <a:rPr lang="cs-CZ" sz="2400" dirty="0" smtClean="0"/>
              <a:t> </a:t>
            </a:r>
            <a:r>
              <a:rPr lang="cs-CZ" sz="2400" dirty="0" err="1" smtClean="0"/>
              <a:t>heritage</a:t>
            </a:r>
            <a:r>
              <a:rPr lang="cs-CZ" sz="2400" dirty="0" smtClean="0"/>
              <a:t> of </a:t>
            </a:r>
            <a:r>
              <a:rPr lang="cs-CZ" sz="2400" dirty="0" err="1" smtClean="0"/>
              <a:t>all</a:t>
            </a:r>
            <a:endParaRPr lang="cs-CZ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72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200" dirty="0" err="1" smtClean="0"/>
              <a:t>Stonehenge</a:t>
            </a:r>
            <a:r>
              <a:rPr lang="cs-CZ" sz="3200" dirty="0" smtClean="0"/>
              <a:t> –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best</a:t>
            </a:r>
            <a:r>
              <a:rPr lang="cs-CZ" sz="3200" dirty="0" smtClean="0"/>
              <a:t> </a:t>
            </a:r>
            <a:r>
              <a:rPr lang="cs-CZ" sz="3200" dirty="0" err="1" smtClean="0"/>
              <a:t>known</a:t>
            </a:r>
            <a:r>
              <a:rPr lang="cs-CZ" sz="3200" dirty="0" smtClean="0"/>
              <a:t> of </a:t>
            </a:r>
            <a:r>
              <a:rPr lang="cs-CZ" sz="3200" dirty="0" err="1" smtClean="0"/>
              <a:t>all</a:t>
            </a:r>
            <a:endParaRPr lang="en-GB" sz="3200" dirty="0"/>
          </a:p>
        </p:txBody>
      </p:sp>
      <p:pic>
        <p:nvPicPr>
          <p:cNvPr id="1026" name="Picture 2" descr="C:\Documents and Settings\jenda\Desktop\800px-Stonehenge2007_07_3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51490"/>
            <a:ext cx="6840759" cy="50018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Celtic</a:t>
            </a:r>
            <a:r>
              <a:rPr lang="cs-CZ" sz="3200" dirty="0" smtClean="0"/>
              <a:t> </a:t>
            </a:r>
            <a:r>
              <a:rPr lang="cs-CZ" sz="3200" dirty="0" err="1" smtClean="0"/>
              <a:t>and</a:t>
            </a:r>
            <a:r>
              <a:rPr lang="cs-CZ" sz="3200" dirty="0" smtClean="0"/>
              <a:t> </a:t>
            </a:r>
            <a:r>
              <a:rPr lang="cs-CZ" sz="3200" dirty="0" err="1" smtClean="0"/>
              <a:t>teutonic</a:t>
            </a:r>
            <a:r>
              <a:rPr lang="cs-CZ" sz="3200" dirty="0" smtClean="0"/>
              <a:t> </a:t>
            </a:r>
            <a:r>
              <a:rPr lang="cs-CZ" sz="3200" dirty="0" err="1" smtClean="0"/>
              <a:t>tribes</a:t>
            </a:r>
            <a:r>
              <a:rPr lang="cs-CZ" sz="3200" dirty="0" smtClean="0"/>
              <a:t> on </a:t>
            </a:r>
            <a:r>
              <a:rPr lang="cs-CZ" sz="3200" dirty="0" err="1" smtClean="0"/>
              <a:t>the</a:t>
            </a:r>
            <a:r>
              <a:rPr lang="cs-CZ" sz="3200" dirty="0" smtClean="0"/>
              <a:t> map of Great </a:t>
            </a:r>
            <a:r>
              <a:rPr lang="cs-CZ" sz="3200" dirty="0" err="1" smtClean="0"/>
              <a:t>Britain</a:t>
            </a:r>
            <a:r>
              <a:rPr lang="cs-CZ" sz="3200" dirty="0" smtClean="0"/>
              <a:t>:</a:t>
            </a:r>
            <a:endParaRPr lang="en-GB" sz="3200" dirty="0"/>
          </a:p>
        </p:txBody>
      </p:sp>
      <p:pic>
        <p:nvPicPr>
          <p:cNvPr id="1026" name="Picture 2" descr="C:\Documents and Settings\jenda\Desktop\GB mapa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83568" y="1412776"/>
            <a:ext cx="3384376" cy="5224849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Picts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Scots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Gaels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Celts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Angles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Saxon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Jutes</a:t>
            </a:r>
            <a:endParaRPr lang="cs-CZ" dirty="0" smtClean="0"/>
          </a:p>
          <a:p>
            <a:endParaRPr lang="cs-CZ" dirty="0" smtClean="0"/>
          </a:p>
          <a:p>
            <a:endParaRPr lang="en-GB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1835696" y="1916832"/>
            <a:ext cx="3240360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2051720" y="2420888"/>
            <a:ext cx="3024336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899592" y="2420888"/>
            <a:ext cx="4104456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899592" y="2996952"/>
            <a:ext cx="4176464" cy="12961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>
            <a:off x="1979712" y="3573016"/>
            <a:ext cx="3096344" cy="25922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H="1">
            <a:off x="3059832" y="4005064"/>
            <a:ext cx="2016224" cy="50405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H="1">
            <a:off x="3347864" y="4509120"/>
            <a:ext cx="1728192" cy="100811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H="1">
            <a:off x="2915816" y="5013176"/>
            <a:ext cx="2160240" cy="93610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4909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u="sng" dirty="0" err="1" smtClean="0"/>
              <a:t>Celtic</a:t>
            </a:r>
            <a:r>
              <a:rPr lang="cs-CZ" u="sng" dirty="0" smtClean="0"/>
              <a:t> </a:t>
            </a:r>
            <a:r>
              <a:rPr lang="cs-CZ" u="sng" dirty="0" err="1" smtClean="0"/>
              <a:t>Tribes</a:t>
            </a:r>
            <a:r>
              <a:rPr lang="cs-CZ" u="sng" dirty="0" smtClean="0"/>
              <a:t> 800 B.C. - A.D.43</a:t>
            </a:r>
            <a:endParaRPr lang="en-GB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err="1" smtClean="0"/>
              <a:t>tribal</a:t>
            </a:r>
            <a:r>
              <a:rPr lang="cs-CZ" sz="2400" dirty="0" smtClean="0"/>
              <a:t> </a:t>
            </a:r>
            <a:r>
              <a:rPr lang="cs-CZ" sz="2400" dirty="0" err="1" smtClean="0"/>
              <a:t>organization</a:t>
            </a:r>
            <a:r>
              <a:rPr lang="cs-CZ" sz="2400" dirty="0" smtClean="0"/>
              <a:t>  (</a:t>
            </a:r>
            <a:r>
              <a:rPr lang="cs-CZ" sz="2400" dirty="0" err="1" smtClean="0"/>
              <a:t>Gaels</a:t>
            </a:r>
            <a:r>
              <a:rPr lang="cs-CZ" sz="2400" dirty="0" smtClean="0"/>
              <a:t>, </a:t>
            </a:r>
            <a:r>
              <a:rPr lang="cs-CZ" sz="2400" dirty="0" err="1" smtClean="0"/>
              <a:t>Brythons</a:t>
            </a:r>
            <a:r>
              <a:rPr lang="cs-CZ" sz="2400" dirty="0" smtClean="0"/>
              <a:t> = </a:t>
            </a:r>
            <a:r>
              <a:rPr lang="cs-CZ" sz="2400" dirty="0" err="1" smtClean="0"/>
              <a:t>Britain</a:t>
            </a:r>
            <a:r>
              <a:rPr lang="cs-CZ" sz="2400" dirty="0" smtClean="0"/>
              <a:t>)</a:t>
            </a:r>
          </a:p>
          <a:p>
            <a:r>
              <a:rPr lang="cs-CZ" sz="2400" b="1" dirty="0" err="1"/>
              <a:t>l</a:t>
            </a:r>
            <a:r>
              <a:rPr lang="cs-CZ" sz="2400" b="1" dirty="0" err="1" smtClean="0"/>
              <a:t>anguage</a:t>
            </a:r>
            <a:r>
              <a:rPr lang="cs-CZ" sz="2400" b="1" dirty="0" smtClean="0"/>
              <a:t> </a:t>
            </a:r>
            <a:r>
              <a:rPr lang="cs-CZ" sz="2400" dirty="0" smtClean="0"/>
              <a:t>– (</a:t>
            </a:r>
            <a:r>
              <a:rPr lang="cs-CZ" sz="2400" dirty="0" err="1" smtClean="0"/>
              <a:t>still</a:t>
            </a:r>
            <a:r>
              <a:rPr lang="cs-CZ" sz="2400" dirty="0" smtClean="0"/>
              <a:t> </a:t>
            </a:r>
            <a:r>
              <a:rPr lang="cs-CZ" sz="2400" dirty="0" err="1" smtClean="0"/>
              <a:t>used</a:t>
            </a:r>
            <a:r>
              <a:rPr lang="cs-CZ" sz="2400" dirty="0" smtClean="0"/>
              <a:t> in </a:t>
            </a:r>
            <a:r>
              <a:rPr lang="cs-CZ" sz="2400" b="1" dirty="0" err="1" smtClean="0"/>
              <a:t>Welsh</a:t>
            </a:r>
            <a:r>
              <a:rPr lang="cs-CZ" sz="2400" dirty="0" smtClean="0"/>
              <a:t>, </a:t>
            </a:r>
            <a:r>
              <a:rPr lang="cs-CZ" sz="2400" b="1" dirty="0" err="1" smtClean="0"/>
              <a:t>Irish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b="1" dirty="0" err="1" smtClean="0"/>
              <a:t>Gaelic</a:t>
            </a:r>
            <a:r>
              <a:rPr lang="cs-CZ" sz="2400" b="1" dirty="0" smtClean="0"/>
              <a:t> </a:t>
            </a:r>
            <a:r>
              <a:rPr lang="cs-CZ" sz="2400" dirty="0" smtClean="0"/>
              <a:t>)</a:t>
            </a:r>
            <a:endParaRPr lang="cs-CZ" sz="2400" b="1" dirty="0" smtClean="0"/>
          </a:p>
          <a:p>
            <a:r>
              <a:rPr lang="cs-CZ" sz="2400" b="1" dirty="0" err="1"/>
              <a:t>a</a:t>
            </a:r>
            <a:r>
              <a:rPr lang="cs-CZ" sz="2400" b="1" dirty="0" err="1" smtClean="0"/>
              <a:t>ssimilation</a:t>
            </a:r>
            <a:r>
              <a:rPr lang="cs-CZ" sz="2400" dirty="0" smtClean="0"/>
              <a:t> to </a:t>
            </a:r>
            <a:r>
              <a:rPr lang="cs-CZ" sz="2400" dirty="0" err="1" smtClean="0"/>
              <a:t>local</a:t>
            </a:r>
            <a:r>
              <a:rPr lang="cs-CZ" sz="2400" dirty="0" smtClean="0"/>
              <a:t> </a:t>
            </a:r>
            <a:r>
              <a:rPr lang="cs-CZ" sz="2400" dirty="0" err="1" smtClean="0"/>
              <a:t>conditions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inhabitants</a:t>
            </a:r>
            <a:endParaRPr lang="cs-CZ" sz="2400" dirty="0" smtClean="0"/>
          </a:p>
          <a:p>
            <a:r>
              <a:rPr lang="cs-CZ" sz="2400" b="1" dirty="0" err="1" smtClean="0"/>
              <a:t>new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knowledge</a:t>
            </a:r>
            <a:r>
              <a:rPr lang="cs-CZ" sz="2400" b="1" dirty="0" smtClean="0"/>
              <a:t> </a:t>
            </a:r>
            <a:r>
              <a:rPr lang="cs-CZ" sz="2400" dirty="0" err="1" smtClean="0"/>
              <a:t>brought</a:t>
            </a:r>
            <a:r>
              <a:rPr lang="cs-CZ" sz="2400" dirty="0" smtClean="0"/>
              <a:t> </a:t>
            </a:r>
            <a:r>
              <a:rPr lang="cs-CZ" sz="2400" dirty="0" err="1" smtClean="0"/>
              <a:t>fom</a:t>
            </a:r>
            <a:r>
              <a:rPr lang="cs-CZ" sz="2400" dirty="0" smtClean="0"/>
              <a:t> </a:t>
            </a:r>
            <a:r>
              <a:rPr lang="cs-CZ" sz="2400" dirty="0" err="1" smtClean="0"/>
              <a:t>Europe</a:t>
            </a:r>
            <a:endParaRPr lang="cs-CZ" sz="2400" dirty="0" smtClean="0"/>
          </a:p>
          <a:p>
            <a:r>
              <a:rPr lang="cs-CZ" sz="2400" dirty="0" smtClean="0"/>
              <a:t>(</a:t>
            </a:r>
            <a:r>
              <a:rPr lang="cs-CZ" sz="2400" dirty="0" err="1" smtClean="0"/>
              <a:t>potter</a:t>
            </a:r>
            <a:r>
              <a:rPr lang="cs-CZ" sz="2400" dirty="0" smtClean="0"/>
              <a:t>´s </a:t>
            </a:r>
            <a:r>
              <a:rPr lang="cs-CZ" sz="2400" dirty="0" err="1" smtClean="0"/>
              <a:t>wheel</a:t>
            </a:r>
            <a:r>
              <a:rPr lang="cs-CZ" sz="2400" dirty="0" smtClean="0"/>
              <a:t>, </a:t>
            </a:r>
            <a:r>
              <a:rPr lang="cs-CZ" sz="2400" dirty="0" err="1" smtClean="0"/>
              <a:t>glass</a:t>
            </a:r>
            <a:r>
              <a:rPr lang="cs-CZ" sz="2400" dirty="0" smtClean="0"/>
              <a:t>, iron </a:t>
            </a:r>
            <a:r>
              <a:rPr lang="cs-CZ" sz="2400" dirty="0" err="1" smtClean="0"/>
              <a:t>tools</a:t>
            </a:r>
            <a:r>
              <a:rPr lang="cs-CZ" sz="2400" dirty="0" smtClean="0"/>
              <a:t>…)</a:t>
            </a:r>
          </a:p>
          <a:p>
            <a:r>
              <a:rPr lang="cs-CZ" sz="2400" b="1" dirty="0" err="1" smtClean="0"/>
              <a:t>Words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still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kept</a:t>
            </a:r>
            <a:r>
              <a:rPr lang="cs-CZ" sz="2400" b="1" dirty="0" smtClean="0"/>
              <a:t> </a:t>
            </a:r>
            <a:r>
              <a:rPr lang="cs-CZ" sz="2400" dirty="0" smtClean="0"/>
              <a:t>from </a:t>
            </a:r>
            <a:r>
              <a:rPr lang="cs-CZ" sz="2400" dirty="0" err="1" smtClean="0"/>
              <a:t>Celtic</a:t>
            </a:r>
            <a:r>
              <a:rPr lang="cs-CZ" sz="2400" dirty="0"/>
              <a:t> </a:t>
            </a:r>
            <a:r>
              <a:rPr lang="cs-CZ" sz="2400" dirty="0" err="1" smtClean="0"/>
              <a:t>language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(slogan,</a:t>
            </a:r>
            <a:r>
              <a:rPr lang="cs-CZ" sz="2400" dirty="0" err="1" smtClean="0"/>
              <a:t>clan</a:t>
            </a:r>
            <a:r>
              <a:rPr lang="cs-CZ" sz="2400" dirty="0" smtClean="0"/>
              <a:t>, </a:t>
            </a:r>
            <a:r>
              <a:rPr lang="cs-CZ" sz="2400" dirty="0" err="1" smtClean="0"/>
              <a:t>shamrock</a:t>
            </a:r>
            <a:r>
              <a:rPr lang="cs-CZ" sz="2400" dirty="0" smtClean="0"/>
              <a:t>… </a:t>
            </a:r>
            <a:r>
              <a:rPr lang="cs-CZ" sz="2400" dirty="0" err="1" smtClean="0"/>
              <a:t>and</a:t>
            </a:r>
            <a:r>
              <a:rPr lang="cs-CZ" sz="2400" dirty="0" smtClean="0"/>
              <a:t> many </a:t>
            </a:r>
            <a:r>
              <a:rPr lang="cs-CZ" sz="2400" dirty="0" err="1" smtClean="0"/>
              <a:t>local</a:t>
            </a:r>
            <a:r>
              <a:rPr lang="cs-CZ" sz="2400" dirty="0" smtClean="0"/>
              <a:t> </a:t>
            </a:r>
            <a:r>
              <a:rPr lang="cs-CZ" sz="2400" dirty="0" err="1" smtClean="0"/>
              <a:t>names</a:t>
            </a:r>
            <a:r>
              <a:rPr lang="cs-CZ" sz="2400" dirty="0" smtClean="0"/>
              <a:t> i.</a:t>
            </a:r>
            <a:r>
              <a:rPr lang="cs-CZ" sz="2400" dirty="0" err="1" smtClean="0"/>
              <a:t>e</a:t>
            </a:r>
            <a:r>
              <a:rPr lang="cs-CZ" sz="2400" dirty="0" smtClean="0"/>
              <a:t>.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Thames</a:t>
            </a:r>
            <a:r>
              <a:rPr lang="cs-CZ" sz="2400" dirty="0" smtClean="0"/>
              <a:t>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98109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u="sng" dirty="0" smtClean="0"/>
              <a:t> </a:t>
            </a:r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Romans</a:t>
            </a:r>
            <a:r>
              <a:rPr lang="cs-CZ" u="sng" dirty="0" smtClean="0"/>
              <a:t> A.D.43-4O7</a:t>
            </a:r>
            <a:endParaRPr lang="en-GB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600" dirty="0" smtClean="0"/>
              <a:t>55 B.C. </a:t>
            </a:r>
            <a:r>
              <a:rPr lang="cs-CZ" sz="2600" b="1" dirty="0" smtClean="0"/>
              <a:t>Caesar</a:t>
            </a:r>
          </a:p>
          <a:p>
            <a:r>
              <a:rPr lang="cs-CZ" sz="2600" dirty="0" smtClean="0"/>
              <a:t>43A.D. </a:t>
            </a:r>
            <a:r>
              <a:rPr lang="cs-CZ" sz="2600" b="1" dirty="0" smtClean="0"/>
              <a:t>Claudius</a:t>
            </a:r>
          </a:p>
          <a:p>
            <a:r>
              <a:rPr lang="cs-CZ" sz="2600" dirty="0" err="1"/>
              <a:t>n</a:t>
            </a:r>
            <a:r>
              <a:rPr lang="cs-CZ" sz="2600" dirty="0" err="1" smtClean="0"/>
              <a:t>ew</a:t>
            </a:r>
            <a:r>
              <a:rPr lang="cs-CZ" sz="2600" dirty="0" smtClean="0"/>
              <a:t> </a:t>
            </a:r>
            <a:r>
              <a:rPr lang="cs-CZ" sz="2600" b="1" dirty="0" err="1" smtClean="0"/>
              <a:t>province</a:t>
            </a:r>
            <a:r>
              <a:rPr lang="en-US" sz="2600" dirty="0" smtClean="0"/>
              <a:t> </a:t>
            </a:r>
            <a:endParaRPr lang="cs-CZ" sz="2600" dirty="0" smtClean="0"/>
          </a:p>
          <a:p>
            <a:r>
              <a:rPr lang="cs-CZ" sz="2600" dirty="0" err="1"/>
              <a:t>s</a:t>
            </a:r>
            <a:r>
              <a:rPr lang="cs-CZ" sz="2600" dirty="0" err="1" smtClean="0"/>
              <a:t>oldiers</a:t>
            </a:r>
            <a:r>
              <a:rPr lang="cs-CZ" sz="2600" dirty="0" smtClean="0"/>
              <a:t> and </a:t>
            </a:r>
            <a:r>
              <a:rPr lang="cs-CZ" sz="2600" b="1" dirty="0" err="1" smtClean="0"/>
              <a:t>conquerors</a:t>
            </a:r>
            <a:endParaRPr lang="cs-CZ" sz="2600" b="1" dirty="0" smtClean="0"/>
          </a:p>
          <a:p>
            <a:r>
              <a:rPr lang="cs-CZ" sz="2600" b="1" dirty="0" err="1"/>
              <a:t>b</a:t>
            </a:r>
            <a:r>
              <a:rPr lang="cs-CZ" sz="2600" b="1" dirty="0" err="1" smtClean="0"/>
              <a:t>uildings</a:t>
            </a:r>
            <a:r>
              <a:rPr lang="cs-CZ" sz="2600" dirty="0" smtClean="0"/>
              <a:t> for </a:t>
            </a:r>
            <a:r>
              <a:rPr lang="cs-CZ" sz="2600" dirty="0" err="1" smtClean="0"/>
              <a:t>better</a:t>
            </a:r>
            <a:r>
              <a:rPr lang="cs-CZ" sz="2600" dirty="0" smtClean="0"/>
              <a:t> </a:t>
            </a:r>
            <a:r>
              <a:rPr lang="cs-CZ" sz="2600" dirty="0" err="1" smtClean="0"/>
              <a:t>contro</a:t>
            </a:r>
            <a:r>
              <a:rPr lang="en-US" sz="2600" dirty="0" smtClean="0"/>
              <a:t>l:</a:t>
            </a:r>
          </a:p>
          <a:p>
            <a:pPr marL="0" indent="0">
              <a:buNone/>
            </a:pPr>
            <a:r>
              <a:rPr lang="cs-CZ" sz="2600" dirty="0" smtClean="0"/>
              <a:t>(</a:t>
            </a:r>
            <a:r>
              <a:rPr lang="cs-CZ" sz="2600" dirty="0" err="1" smtClean="0"/>
              <a:t>paved</a:t>
            </a:r>
            <a:r>
              <a:rPr lang="cs-CZ" sz="2600" dirty="0" smtClean="0"/>
              <a:t> </a:t>
            </a:r>
            <a:r>
              <a:rPr lang="cs-CZ" sz="2600" b="1" dirty="0" err="1" smtClean="0"/>
              <a:t>roads</a:t>
            </a:r>
            <a:r>
              <a:rPr lang="cs-CZ" sz="2600" b="1" dirty="0" smtClean="0"/>
              <a:t>, </a:t>
            </a:r>
            <a:r>
              <a:rPr lang="cs-CZ" sz="2600" b="1" dirty="0" err="1" smtClean="0"/>
              <a:t>fortifications,towns</a:t>
            </a:r>
            <a:r>
              <a:rPr lang="cs-CZ" sz="2600" dirty="0" smtClean="0"/>
              <a:t>)</a:t>
            </a:r>
          </a:p>
          <a:p>
            <a:r>
              <a:rPr lang="cs-CZ" sz="2600" b="1" dirty="0" err="1"/>
              <a:t>n</a:t>
            </a:r>
            <a:r>
              <a:rPr lang="cs-CZ" sz="2600" b="1" dirty="0" err="1" smtClean="0"/>
              <a:t>ew</a:t>
            </a:r>
            <a:r>
              <a:rPr lang="cs-CZ" sz="2600" dirty="0" smtClean="0"/>
              <a:t> </a:t>
            </a:r>
            <a:r>
              <a:rPr lang="cs-CZ" sz="2600" dirty="0" err="1" smtClean="0"/>
              <a:t>acquisition</a:t>
            </a:r>
            <a:r>
              <a:rPr lang="cs-CZ" sz="2600" dirty="0" smtClean="0"/>
              <a:t> </a:t>
            </a:r>
            <a:r>
              <a:rPr lang="cs-CZ" sz="2600" b="1" dirty="0" smtClean="0"/>
              <a:t>in </a:t>
            </a:r>
            <a:r>
              <a:rPr lang="cs-CZ" sz="2600" b="1" dirty="0" err="1" smtClean="0"/>
              <a:t>language</a:t>
            </a:r>
            <a:r>
              <a:rPr lang="cs-CZ" sz="2600" b="1" dirty="0" smtClean="0"/>
              <a:t> </a:t>
            </a:r>
            <a:r>
              <a:rPr lang="cs-CZ" sz="2600" dirty="0" smtClean="0"/>
              <a:t>(Latin </a:t>
            </a:r>
            <a:r>
              <a:rPr lang="cs-CZ" sz="2600" dirty="0" err="1" smtClean="0"/>
              <a:t>borrowings</a:t>
            </a:r>
            <a:r>
              <a:rPr lang="cs-CZ" sz="2600" dirty="0" smtClean="0"/>
              <a:t>)+ </a:t>
            </a:r>
            <a:r>
              <a:rPr lang="cs-CZ" sz="2600" b="1" dirty="0" err="1" smtClean="0"/>
              <a:t>culture</a:t>
            </a:r>
            <a:endParaRPr lang="en-US" sz="2600" b="1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GB" sz="24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4790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u="sng" dirty="0" err="1" smtClean="0"/>
              <a:t>Heritage</a:t>
            </a:r>
            <a:r>
              <a:rPr lang="cs-CZ" u="sng" dirty="0" smtClean="0"/>
              <a:t> </a:t>
            </a:r>
            <a:r>
              <a:rPr lang="cs-CZ" u="sng" dirty="0" err="1" smtClean="0"/>
              <a:t>of</a:t>
            </a:r>
            <a:r>
              <a:rPr lang="cs-CZ" u="sng" dirty="0" smtClean="0"/>
              <a:t> </a:t>
            </a:r>
            <a:r>
              <a:rPr lang="cs-CZ" u="sng" dirty="0" err="1" smtClean="0"/>
              <a:t>the</a:t>
            </a:r>
            <a:r>
              <a:rPr lang="cs-CZ" u="sng" dirty="0" smtClean="0"/>
              <a:t> </a:t>
            </a:r>
            <a:r>
              <a:rPr lang="cs-CZ" u="sng" dirty="0" err="1" smtClean="0"/>
              <a:t>Romans</a:t>
            </a:r>
            <a:endParaRPr lang="en-GB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err="1" smtClean="0"/>
              <a:t>Hadrian´s</a:t>
            </a:r>
            <a:r>
              <a:rPr lang="cs-CZ" sz="2400" b="1" dirty="0" smtClean="0"/>
              <a:t> Wall </a:t>
            </a:r>
            <a:r>
              <a:rPr lang="cs-CZ" sz="2400" dirty="0" smtClean="0"/>
              <a:t>–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Nothern</a:t>
            </a:r>
            <a:r>
              <a:rPr lang="cs-CZ" sz="2400" dirty="0" smtClean="0"/>
              <a:t> “limes </a:t>
            </a:r>
            <a:r>
              <a:rPr lang="cs-CZ" sz="2400" dirty="0" err="1" smtClean="0"/>
              <a:t>romanus</a:t>
            </a:r>
            <a:r>
              <a:rPr lang="cs-CZ" sz="2400" dirty="0" smtClean="0"/>
              <a:t>“</a:t>
            </a:r>
          </a:p>
          <a:p>
            <a:endParaRPr lang="cs-CZ" sz="2400" dirty="0" smtClean="0"/>
          </a:p>
          <a:p>
            <a:r>
              <a:rPr lang="cs-CZ" sz="2400" b="1" dirty="0" err="1" smtClean="0"/>
              <a:t>Bath</a:t>
            </a:r>
            <a:endParaRPr lang="cs-CZ" sz="2400" b="1" dirty="0" smtClean="0"/>
          </a:p>
          <a:p>
            <a:r>
              <a:rPr lang="cs-CZ" sz="2400" dirty="0" smtClean="0"/>
              <a:t>LONDVNIVM = </a:t>
            </a:r>
            <a:r>
              <a:rPr lang="cs-CZ" sz="2400" b="1" dirty="0" smtClean="0"/>
              <a:t>London</a:t>
            </a:r>
          </a:p>
          <a:p>
            <a:endParaRPr lang="cs-CZ" sz="2400" dirty="0" smtClean="0"/>
          </a:p>
          <a:p>
            <a:r>
              <a:rPr lang="cs-CZ" sz="2400" b="1" dirty="0" err="1" smtClean="0"/>
              <a:t>castrum</a:t>
            </a:r>
            <a:r>
              <a:rPr lang="cs-CZ" sz="2400" dirty="0" smtClean="0"/>
              <a:t>(</a:t>
            </a:r>
            <a:r>
              <a:rPr lang="cs-CZ" sz="2400" dirty="0" err="1" smtClean="0"/>
              <a:t>castra</a:t>
            </a:r>
            <a:r>
              <a:rPr lang="cs-CZ" sz="2400" dirty="0" smtClean="0"/>
              <a:t>): </a:t>
            </a:r>
            <a:r>
              <a:rPr lang="cs-CZ" sz="2400" dirty="0" err="1" smtClean="0"/>
              <a:t>Don</a:t>
            </a:r>
            <a:r>
              <a:rPr lang="cs-CZ" sz="2400" b="1" dirty="0" err="1" smtClean="0">
                <a:solidFill>
                  <a:srgbClr val="FF0000"/>
                </a:solidFill>
              </a:rPr>
              <a:t>caster</a:t>
            </a:r>
            <a:r>
              <a:rPr lang="cs-CZ" sz="2400" dirty="0" smtClean="0"/>
              <a:t>, Win</a:t>
            </a:r>
            <a:r>
              <a:rPr lang="cs-CZ" sz="2400" b="1" dirty="0" smtClean="0">
                <a:solidFill>
                  <a:srgbClr val="FF0000"/>
                </a:solidFill>
              </a:rPr>
              <a:t>chester</a:t>
            </a:r>
            <a:r>
              <a:rPr lang="cs-CZ" sz="2400" dirty="0" smtClean="0"/>
              <a:t>, </a:t>
            </a:r>
            <a:r>
              <a:rPr lang="cs-CZ" sz="2400" dirty="0" err="1" smtClean="0"/>
              <a:t>Lei</a:t>
            </a:r>
            <a:r>
              <a:rPr lang="cs-CZ" sz="2400" b="1" dirty="0" err="1" smtClean="0">
                <a:solidFill>
                  <a:srgbClr val="FF0000"/>
                </a:solidFill>
              </a:rPr>
              <a:t>cester</a:t>
            </a:r>
            <a:r>
              <a:rPr lang="cs-CZ" sz="2400" dirty="0" smtClean="0"/>
              <a:t>, Wor</a:t>
            </a:r>
            <a:r>
              <a:rPr lang="cs-CZ" sz="2400" b="1" dirty="0" smtClean="0">
                <a:solidFill>
                  <a:srgbClr val="FF0000"/>
                </a:solidFill>
              </a:rPr>
              <a:t>cester</a:t>
            </a:r>
          </a:p>
          <a:p>
            <a:r>
              <a:rPr lang="cs-CZ" sz="2400" dirty="0" smtClean="0"/>
              <a:t>(</a:t>
            </a:r>
            <a:r>
              <a:rPr lang="cs-CZ" sz="2400" dirty="0" err="1" smtClean="0"/>
              <a:t>etc</a:t>
            </a:r>
            <a:r>
              <a:rPr lang="cs-CZ" sz="2400" dirty="0" smtClean="0"/>
              <a:t>.)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first</a:t>
            </a:r>
            <a:r>
              <a:rPr lang="cs-CZ" sz="2400" dirty="0" smtClean="0"/>
              <a:t> meeting with </a:t>
            </a:r>
            <a:r>
              <a:rPr lang="cs-CZ" sz="2400" b="1" dirty="0" err="1" smtClean="0"/>
              <a:t>Christianity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51624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Roman </a:t>
            </a:r>
            <a:r>
              <a:rPr lang="cs-CZ" dirty="0" err="1" smtClean="0"/>
              <a:t>heritage</a:t>
            </a:r>
            <a:r>
              <a:rPr lang="cs-CZ" dirty="0" smtClean="0"/>
              <a:t> in </a:t>
            </a:r>
            <a:r>
              <a:rPr lang="cs-CZ" dirty="0" err="1" smtClean="0"/>
              <a:t>Britain</a:t>
            </a:r>
            <a:endParaRPr lang="en-GB" dirty="0"/>
          </a:p>
        </p:txBody>
      </p:sp>
      <p:pic>
        <p:nvPicPr>
          <p:cNvPr id="2050" name="Picture 2" descr="C:\Documents and Settings\jenda\Desktop\GB mapa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827584" y="1340768"/>
            <a:ext cx="3456384" cy="5336016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1598066"/>
            <a:ext cx="4038600" cy="4525963"/>
          </a:xfrm>
        </p:spPr>
        <p:txBody>
          <a:bodyPr/>
          <a:lstStyle/>
          <a:p>
            <a:r>
              <a:rPr lang="cs-CZ" b="1" dirty="0" smtClean="0"/>
              <a:t>1.</a:t>
            </a:r>
            <a:r>
              <a:rPr lang="cs-CZ" b="1" dirty="0" smtClean="0">
                <a:solidFill>
                  <a:srgbClr val="FF0000"/>
                </a:solidFill>
              </a:rPr>
              <a:t>Londinium – London</a:t>
            </a:r>
          </a:p>
          <a:p>
            <a:r>
              <a:rPr lang="cs-CZ" b="1" dirty="0" smtClean="0"/>
              <a:t>2.</a:t>
            </a:r>
            <a:r>
              <a:rPr lang="cs-CZ" b="1" dirty="0" smtClean="0">
                <a:solidFill>
                  <a:srgbClr val="FF0000"/>
                </a:solidFill>
              </a:rPr>
              <a:t>Bath</a:t>
            </a:r>
          </a:p>
          <a:p>
            <a:r>
              <a:rPr lang="cs-CZ" b="1" dirty="0" smtClean="0"/>
              <a:t>3.</a:t>
            </a:r>
            <a:r>
              <a:rPr lang="cs-CZ" b="1" dirty="0" smtClean="0">
                <a:solidFill>
                  <a:srgbClr val="FF0000"/>
                </a:solidFill>
              </a:rPr>
              <a:t>The </a:t>
            </a:r>
            <a:r>
              <a:rPr lang="cs-CZ" b="1" dirty="0" err="1" smtClean="0">
                <a:solidFill>
                  <a:srgbClr val="FF0000"/>
                </a:solidFill>
              </a:rPr>
              <a:t>Hadrian</a:t>
            </a:r>
            <a:r>
              <a:rPr lang="cs-CZ" b="1" dirty="0" smtClean="0">
                <a:solidFill>
                  <a:srgbClr val="FF0000"/>
                </a:solidFill>
              </a:rPr>
              <a:t>´s </a:t>
            </a:r>
            <a:r>
              <a:rPr lang="cs-CZ" b="1" dirty="0" err="1" smtClean="0">
                <a:solidFill>
                  <a:srgbClr val="FF0000"/>
                </a:solidFill>
              </a:rPr>
              <a:t>wall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4.</a:t>
            </a:r>
            <a:r>
              <a:rPr lang="cs-CZ" b="1" dirty="0" smtClean="0">
                <a:solidFill>
                  <a:srgbClr val="FF0000"/>
                </a:solidFill>
              </a:rPr>
              <a:t>Manchester</a:t>
            </a:r>
          </a:p>
          <a:p>
            <a:r>
              <a:rPr lang="cs-CZ" b="1" dirty="0" smtClean="0"/>
              <a:t>5.</a:t>
            </a:r>
            <a:r>
              <a:rPr lang="cs-CZ" b="1" dirty="0" smtClean="0">
                <a:solidFill>
                  <a:srgbClr val="FF0000"/>
                </a:solidFill>
              </a:rPr>
              <a:t>Winchester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5445224"/>
            <a:ext cx="301686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1</a:t>
            </a:r>
            <a:endParaRPr lang="en-GB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5589240"/>
            <a:ext cx="256739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en-GB" b="1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915816" y="378904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2555776" y="3789040"/>
            <a:ext cx="432048" cy="7200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627784" y="3789040"/>
            <a:ext cx="301686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3</a:t>
            </a:r>
            <a:endParaRPr lang="en-GB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4509120"/>
            <a:ext cx="288032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en-GB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15816" y="566124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5733256"/>
            <a:ext cx="301686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5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4000" dirty="0" err="1" smtClean="0"/>
              <a:t>Hadrian</a:t>
            </a:r>
            <a:r>
              <a:rPr lang="cs-CZ" sz="4000" dirty="0" smtClean="0"/>
              <a:t>´s </a:t>
            </a:r>
            <a:r>
              <a:rPr lang="cs-CZ" sz="4000" dirty="0" err="1" smtClean="0"/>
              <a:t>Wall</a:t>
            </a:r>
            <a:r>
              <a:rPr lang="cs-CZ" sz="4000" dirty="0" smtClean="0"/>
              <a:t>                  </a:t>
            </a:r>
            <a:r>
              <a:rPr lang="cs-CZ" sz="4000" dirty="0" err="1" smtClean="0"/>
              <a:t>Bath</a:t>
            </a:r>
            <a:endParaRPr lang="en-GB" sz="4000" dirty="0"/>
          </a:p>
        </p:txBody>
      </p:sp>
      <p:pic>
        <p:nvPicPr>
          <p:cNvPr id="1026" name="Picture 2" descr="C:\Documents and Settings\jenda\Desktop\800px-Hadrian's_wall_at_Greenhead_Lough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82917"/>
            <a:ext cx="3960440" cy="3708301"/>
          </a:xfrm>
          <a:prstGeom prst="rect">
            <a:avLst/>
          </a:prstGeom>
          <a:noFill/>
        </p:spPr>
      </p:pic>
      <p:pic>
        <p:nvPicPr>
          <p:cNvPr id="1027" name="Picture 3" descr="C:\Documents and Settings\jenda\Desktop\Bat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700808"/>
            <a:ext cx="4099722" cy="36869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u="sng" dirty="0" err="1" smtClean="0"/>
              <a:t>Teutonic</a:t>
            </a:r>
            <a:r>
              <a:rPr lang="cs-CZ" u="sng" dirty="0" smtClean="0"/>
              <a:t> </a:t>
            </a:r>
            <a:r>
              <a:rPr lang="cs-CZ" u="sng" dirty="0" err="1" smtClean="0"/>
              <a:t>tribes</a:t>
            </a:r>
            <a:r>
              <a:rPr lang="cs-CZ" u="sng" dirty="0" smtClean="0"/>
              <a:t> </a:t>
            </a:r>
            <a:r>
              <a:rPr lang="cs-CZ" b="1" u="sng" dirty="0" smtClean="0"/>
              <a:t>5th </a:t>
            </a:r>
            <a:r>
              <a:rPr lang="cs-CZ" u="sng" dirty="0" smtClean="0"/>
              <a:t>cent.</a:t>
            </a:r>
            <a:endParaRPr lang="en-GB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err="1" smtClean="0"/>
              <a:t>Hengist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Horsa</a:t>
            </a:r>
            <a:r>
              <a:rPr lang="cs-CZ" sz="2400" dirty="0" smtClean="0"/>
              <a:t> (</a:t>
            </a:r>
            <a:r>
              <a:rPr lang="cs-CZ" sz="2400" dirty="0" err="1" smtClean="0"/>
              <a:t>Jutes</a:t>
            </a:r>
            <a:r>
              <a:rPr lang="cs-CZ" sz="2400" dirty="0" smtClean="0"/>
              <a:t>, 449)</a:t>
            </a: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Angles</a:t>
            </a:r>
            <a:r>
              <a:rPr lang="cs-CZ" sz="2400" b="1" dirty="0" smtClean="0">
                <a:solidFill>
                  <a:srgbClr val="FF0000"/>
                </a:solidFill>
              </a:rPr>
              <a:t>, </a:t>
            </a:r>
            <a:r>
              <a:rPr lang="cs-CZ" sz="2400" b="1" dirty="0" err="1" smtClean="0">
                <a:solidFill>
                  <a:srgbClr val="FF0000"/>
                </a:solidFill>
              </a:rPr>
              <a:t>Saxons</a:t>
            </a:r>
            <a:r>
              <a:rPr lang="cs-CZ" sz="2400" b="1" dirty="0" smtClean="0">
                <a:solidFill>
                  <a:srgbClr val="FF0000"/>
                </a:solidFill>
              </a:rPr>
              <a:t>, </a:t>
            </a:r>
            <a:r>
              <a:rPr lang="cs-CZ" sz="2400" b="1" dirty="0" err="1" smtClean="0">
                <a:solidFill>
                  <a:srgbClr val="FF0000"/>
                </a:solidFill>
              </a:rPr>
              <a:t>Jutes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(</a:t>
            </a:r>
            <a:r>
              <a:rPr lang="cs-CZ" sz="2400" dirty="0" err="1" smtClean="0"/>
              <a:t>middle</a:t>
            </a:r>
            <a:r>
              <a:rPr lang="cs-CZ" sz="2400" dirty="0" smtClean="0"/>
              <a:t> of </a:t>
            </a:r>
            <a:r>
              <a:rPr lang="cs-CZ" sz="2400" dirty="0" err="1" smtClean="0"/>
              <a:t>the</a:t>
            </a:r>
            <a:r>
              <a:rPr lang="cs-CZ" sz="2400" dirty="0" smtClean="0"/>
              <a:t> 5th </a:t>
            </a:r>
            <a:r>
              <a:rPr lang="cs-CZ" sz="2400" dirty="0" err="1" smtClean="0"/>
              <a:t>century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7 </a:t>
            </a:r>
            <a:r>
              <a:rPr lang="cs-CZ" sz="2400" dirty="0" err="1" smtClean="0"/>
              <a:t>German</a:t>
            </a:r>
            <a:r>
              <a:rPr lang="cs-CZ" sz="2400" dirty="0" smtClean="0"/>
              <a:t> </a:t>
            </a:r>
            <a:r>
              <a:rPr lang="cs-CZ" sz="2400" dirty="0" err="1" smtClean="0"/>
              <a:t>kingdoms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(Wessex, </a:t>
            </a:r>
            <a:r>
              <a:rPr lang="cs-CZ" sz="2400" dirty="0" err="1" smtClean="0"/>
              <a:t>Sussex</a:t>
            </a:r>
            <a:r>
              <a:rPr lang="cs-CZ" sz="2400" dirty="0" smtClean="0"/>
              <a:t>, Essex, Kent, </a:t>
            </a:r>
            <a:r>
              <a:rPr lang="cs-CZ" sz="2400" dirty="0" err="1" smtClean="0"/>
              <a:t>Mercia</a:t>
            </a:r>
            <a:r>
              <a:rPr lang="cs-CZ" sz="2400" dirty="0" smtClean="0"/>
              <a:t>, East </a:t>
            </a:r>
            <a:r>
              <a:rPr lang="cs-CZ" sz="2400" dirty="0" err="1" smtClean="0"/>
              <a:t>Anglia</a:t>
            </a:r>
            <a:r>
              <a:rPr lang="cs-CZ" sz="2400" dirty="0" smtClean="0"/>
              <a:t>, </a:t>
            </a:r>
            <a:r>
              <a:rPr lang="cs-CZ" sz="2400" dirty="0" err="1" smtClean="0"/>
              <a:t>Northumbria</a:t>
            </a:r>
            <a:r>
              <a:rPr lang="cs-CZ" sz="2400" dirty="0" smtClean="0"/>
              <a:t>) </a:t>
            </a:r>
          </a:p>
          <a:p>
            <a:r>
              <a:rPr lang="cs-CZ" sz="2400" dirty="0" err="1" smtClean="0"/>
              <a:t>new</a:t>
            </a:r>
            <a:r>
              <a:rPr lang="cs-CZ" sz="2400" dirty="0" smtClean="0"/>
              <a:t> base of </a:t>
            </a:r>
            <a:r>
              <a:rPr lang="cs-CZ" sz="2400" dirty="0" err="1" smtClean="0"/>
              <a:t>language</a:t>
            </a:r>
            <a:r>
              <a:rPr lang="cs-CZ" sz="2400" dirty="0" smtClean="0"/>
              <a:t> – </a:t>
            </a:r>
            <a:r>
              <a:rPr lang="cs-CZ" sz="2400" b="1" dirty="0" err="1" smtClean="0">
                <a:solidFill>
                  <a:srgbClr val="FF0000"/>
                </a:solidFill>
              </a:rPr>
              <a:t>Anglo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saxon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country – </a:t>
            </a:r>
            <a:r>
              <a:rPr lang="cs-CZ" sz="2400" dirty="0" err="1" smtClean="0"/>
              <a:t>Engla</a:t>
            </a:r>
            <a:r>
              <a:rPr lang="cs-CZ" sz="2400" dirty="0" smtClean="0"/>
              <a:t>-</a:t>
            </a:r>
            <a:r>
              <a:rPr lang="cs-CZ" sz="2400" dirty="0" err="1" smtClean="0"/>
              <a:t>land</a:t>
            </a:r>
            <a:endParaRPr lang="cs-CZ" sz="2400" dirty="0" smtClean="0"/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Ecgbert</a:t>
            </a:r>
            <a:r>
              <a:rPr lang="cs-CZ" sz="2400" b="1" dirty="0" smtClean="0">
                <a:solidFill>
                  <a:srgbClr val="FF0000"/>
                </a:solidFill>
              </a:rPr>
              <a:t> King of </a:t>
            </a:r>
            <a:r>
              <a:rPr lang="cs-CZ" sz="2400" b="1" dirty="0" err="1" smtClean="0">
                <a:solidFill>
                  <a:srgbClr val="FF0000"/>
                </a:solidFill>
              </a:rPr>
              <a:t>Wessex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– 829 </a:t>
            </a:r>
            <a:r>
              <a:rPr lang="cs-CZ" sz="2400" dirty="0" err="1" smtClean="0"/>
              <a:t>united</a:t>
            </a:r>
            <a:r>
              <a:rPr lang="cs-CZ" sz="2400" dirty="0" smtClean="0"/>
              <a:t> </a:t>
            </a:r>
            <a:r>
              <a:rPr lang="cs-CZ" sz="2400" dirty="0" err="1" smtClean="0"/>
              <a:t>them</a:t>
            </a:r>
            <a:r>
              <a:rPr lang="cs-CZ" sz="2400" dirty="0" smtClean="0"/>
              <a:t> = </a:t>
            </a:r>
            <a:r>
              <a:rPr lang="cs-CZ" sz="2400" b="1" dirty="0" smtClean="0">
                <a:solidFill>
                  <a:srgbClr val="FF0000"/>
                </a:solidFill>
              </a:rPr>
              <a:t>1st king </a:t>
            </a:r>
            <a:r>
              <a:rPr lang="cs-CZ" sz="2400" dirty="0" smtClean="0"/>
              <a:t>of </a:t>
            </a:r>
            <a:r>
              <a:rPr lang="cs-CZ" sz="2400" dirty="0" err="1" smtClean="0"/>
              <a:t>England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(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that</a:t>
            </a:r>
            <a:r>
              <a:rPr lang="cs-CZ" sz="2400" dirty="0" smtClean="0"/>
              <a:t> moment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Scandinavian</a:t>
            </a:r>
            <a:r>
              <a:rPr lang="cs-CZ" sz="2400" dirty="0" smtClean="0"/>
              <a:t> </a:t>
            </a:r>
            <a:r>
              <a:rPr lang="cs-CZ" sz="2400" dirty="0" err="1" smtClean="0"/>
              <a:t>invasion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in </a:t>
            </a:r>
            <a:r>
              <a:rPr lang="cs-CZ" sz="2400" dirty="0" err="1" smtClean="0"/>
              <a:t>process</a:t>
            </a:r>
            <a:r>
              <a:rPr lang="cs-CZ" sz="2400" dirty="0" smtClean="0"/>
              <a:t>)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40397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u="sng" dirty="0" smtClean="0"/>
              <a:t>1st Christian </a:t>
            </a:r>
            <a:r>
              <a:rPr lang="cs-CZ" u="sng" dirty="0" err="1" smtClean="0"/>
              <a:t>missions</a:t>
            </a:r>
            <a:endParaRPr lang="en-GB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endParaRPr lang="cs-CZ" sz="2800" b="1" dirty="0" smtClean="0"/>
          </a:p>
          <a:p>
            <a:r>
              <a:rPr lang="cs-CZ" sz="2800" b="1" dirty="0" smtClean="0">
                <a:solidFill>
                  <a:srgbClr val="FF0000"/>
                </a:solidFill>
              </a:rPr>
              <a:t>597 - </a:t>
            </a:r>
            <a:r>
              <a:rPr lang="cs-CZ" sz="2800" b="1" dirty="0" err="1" smtClean="0">
                <a:solidFill>
                  <a:srgbClr val="FF0000"/>
                </a:solidFill>
              </a:rPr>
              <a:t>St.Augustine</a:t>
            </a:r>
            <a:r>
              <a:rPr lang="cs-CZ" sz="2800" dirty="0" smtClean="0"/>
              <a:t>,  </a:t>
            </a:r>
            <a:r>
              <a:rPr lang="cs-CZ" sz="2800" dirty="0" err="1" smtClean="0"/>
              <a:t>archbishop</a:t>
            </a:r>
            <a:r>
              <a:rPr lang="cs-CZ" sz="2800" dirty="0" smtClean="0"/>
              <a:t> of Canterbury</a:t>
            </a:r>
          </a:p>
          <a:p>
            <a:pPr marL="0" indent="0">
              <a:buNone/>
            </a:pPr>
            <a:r>
              <a:rPr lang="cs-CZ" sz="2800" dirty="0" smtClean="0"/>
              <a:t>            </a:t>
            </a:r>
            <a:r>
              <a:rPr lang="cs-CZ" sz="2800" dirty="0" smtClean="0"/>
              <a:t>-  Christian </a:t>
            </a:r>
            <a:r>
              <a:rPr lang="cs-CZ" sz="2800" dirty="0" err="1" smtClean="0"/>
              <a:t>misson</a:t>
            </a:r>
            <a:r>
              <a:rPr lang="cs-CZ" sz="2800" dirty="0" smtClean="0"/>
              <a:t> to </a:t>
            </a:r>
            <a:r>
              <a:rPr lang="cs-CZ" sz="2800" dirty="0" err="1" smtClean="0"/>
              <a:t>England</a:t>
            </a:r>
            <a:endParaRPr lang="cs-CZ" sz="2800" dirty="0"/>
          </a:p>
          <a:p>
            <a:r>
              <a:rPr lang="cs-CZ" sz="2800" b="1" dirty="0" smtClean="0">
                <a:solidFill>
                  <a:srgbClr val="FF0000"/>
                </a:solidFill>
              </a:rPr>
              <a:t>432 - </a:t>
            </a:r>
            <a:r>
              <a:rPr lang="cs-CZ" sz="2800" b="1" dirty="0" err="1" smtClean="0">
                <a:solidFill>
                  <a:srgbClr val="FF0000"/>
                </a:solidFill>
              </a:rPr>
              <a:t>St.Patrick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– Christian </a:t>
            </a:r>
            <a:r>
              <a:rPr lang="cs-CZ" sz="2800" dirty="0" err="1" smtClean="0"/>
              <a:t>misson</a:t>
            </a:r>
            <a:r>
              <a:rPr lang="cs-CZ" sz="2800" dirty="0" smtClean="0"/>
              <a:t> to </a:t>
            </a:r>
            <a:r>
              <a:rPr lang="cs-CZ" sz="2800" dirty="0" err="1" smtClean="0"/>
              <a:t>Ireland</a:t>
            </a:r>
            <a:endParaRPr lang="cs-CZ" sz="2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298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err="1" smtClean="0"/>
              <a:t>Connect</a:t>
            </a:r>
            <a:r>
              <a:rPr lang="cs-CZ" dirty="0" smtClean="0"/>
              <a:t>/link </a:t>
            </a:r>
            <a:r>
              <a:rPr lang="cs-CZ" dirty="0" err="1" smtClean="0"/>
              <a:t>facts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belong</a:t>
            </a:r>
            <a:r>
              <a:rPr lang="cs-CZ" dirty="0" smtClean="0"/>
              <a:t> </a:t>
            </a:r>
            <a:r>
              <a:rPr lang="cs-CZ" dirty="0" err="1" smtClean="0"/>
              <a:t>together</a:t>
            </a:r>
            <a:r>
              <a:rPr lang="cs-CZ" dirty="0" smtClean="0"/>
              <a:t>:</a:t>
            </a:r>
            <a:endParaRPr lang="en-GB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9548689"/>
              </p:ext>
            </p:extLst>
          </p:nvPr>
        </p:nvGraphicFramePr>
        <p:xfrm>
          <a:off x="457200" y="1600200"/>
          <a:ext cx="8229600" cy="3337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St.Patrick</a:t>
                      </a:r>
                      <a:r>
                        <a:rPr lang="cs-CZ" dirty="0" smtClean="0"/>
                        <a:t>    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Kelts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55 B.C.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Chester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Doncaster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Brittons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597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Caesar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Beaker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Folks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A.D.43</a:t>
                      </a:r>
                      <a:r>
                        <a:rPr lang="cs-CZ" baseline="0" dirty="0" smtClean="0"/>
                        <a:t> – 4O7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St.Augustin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LONDVNIVM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A.D. 829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err="1" smtClean="0"/>
                        <a:t>Teutonic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tribes</a:t>
                      </a:r>
                      <a:endParaRPr lang="en-GB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Wessex,Essex,Sussex,Kent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449 (</a:t>
                      </a:r>
                      <a:r>
                        <a:rPr lang="cs-CZ" dirty="0" err="1" smtClean="0"/>
                        <a:t>Jutes</a:t>
                      </a:r>
                      <a:r>
                        <a:rPr lang="cs-CZ" dirty="0" smtClean="0"/>
                        <a:t>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Hengist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Horsa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cradle</a:t>
                      </a:r>
                      <a:r>
                        <a:rPr lang="cs-CZ" dirty="0" smtClean="0"/>
                        <a:t>, slogan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Britania</a:t>
                      </a:r>
                      <a:r>
                        <a:rPr lang="cs-CZ" dirty="0" smtClean="0"/>
                        <a:t>(-y)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Ecgbert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Angles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Saxons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Jutes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Engla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land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Saxons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Ireland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A.D. 432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Claudius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Wessex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Canterbury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19058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err="1" smtClean="0"/>
              <a:t>Possible</a:t>
            </a:r>
            <a:r>
              <a:rPr lang="cs-CZ" dirty="0" smtClean="0"/>
              <a:t> </a:t>
            </a:r>
            <a:r>
              <a:rPr lang="cs-CZ" dirty="0" err="1" smtClean="0"/>
              <a:t>solution</a:t>
            </a:r>
            <a:endParaRPr lang="en-GB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5174702"/>
              </p:ext>
            </p:extLst>
          </p:nvPr>
        </p:nvGraphicFramePr>
        <p:xfrm>
          <a:off x="457200" y="1600200"/>
          <a:ext cx="8229600" cy="3337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St.Patrick</a:t>
                      </a:r>
                      <a:r>
                        <a:rPr lang="cs-CZ" b="1" dirty="0" smtClean="0"/>
                        <a:t>    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Kelts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55 B.C.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Chester</a:t>
                      </a:r>
                      <a:r>
                        <a:rPr lang="cs-CZ" b="1" dirty="0" smtClean="0"/>
                        <a:t>, </a:t>
                      </a:r>
                      <a:r>
                        <a:rPr lang="cs-CZ" b="1" dirty="0" err="1" smtClean="0"/>
                        <a:t>Doncaster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Brittons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A.D.597</a:t>
                      </a:r>
                      <a:endParaRPr lang="en-GB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Caesar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Beaker</a:t>
                      </a:r>
                      <a:r>
                        <a:rPr lang="cs-CZ" b="1" dirty="0" smtClean="0"/>
                        <a:t> Folk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43</a:t>
                      </a:r>
                      <a:r>
                        <a:rPr lang="cs-CZ" b="1" baseline="0" dirty="0" smtClean="0"/>
                        <a:t> – 4O7 A.D.</a:t>
                      </a:r>
                      <a:endParaRPr lang="en-GB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St.Augustin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LONDVNIVM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A.D.829</a:t>
                      </a:r>
                      <a:endParaRPr lang="en-GB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baseline="0" dirty="0" err="1" smtClean="0"/>
                        <a:t>Teutonic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tribes</a:t>
                      </a:r>
                      <a:endParaRPr lang="en-GB" b="1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Wessex,Essex,Sussex,Kent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449 (</a:t>
                      </a:r>
                      <a:r>
                        <a:rPr lang="cs-CZ" b="1" dirty="0" err="1" smtClean="0"/>
                        <a:t>Jutes</a:t>
                      </a:r>
                      <a:r>
                        <a:rPr lang="cs-CZ" b="1" dirty="0" smtClean="0"/>
                        <a:t>)</a:t>
                      </a:r>
                      <a:endParaRPr lang="en-GB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Hengist</a:t>
                      </a:r>
                      <a:r>
                        <a:rPr lang="cs-CZ" b="1" dirty="0" smtClean="0"/>
                        <a:t> and </a:t>
                      </a:r>
                      <a:r>
                        <a:rPr lang="cs-CZ" b="1" dirty="0" err="1" smtClean="0"/>
                        <a:t>Horsa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cradle</a:t>
                      </a:r>
                      <a:r>
                        <a:rPr lang="cs-CZ" b="1" dirty="0" smtClean="0"/>
                        <a:t>, slogan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Britania</a:t>
                      </a:r>
                      <a:r>
                        <a:rPr lang="cs-CZ" b="1" dirty="0" smtClean="0"/>
                        <a:t>(-y)</a:t>
                      </a:r>
                      <a:endParaRPr lang="en-GB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Ecgbert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Angles</a:t>
                      </a:r>
                      <a:r>
                        <a:rPr lang="cs-CZ" b="1" dirty="0" smtClean="0"/>
                        <a:t>, </a:t>
                      </a:r>
                      <a:r>
                        <a:rPr lang="cs-CZ" b="1" dirty="0" err="1" smtClean="0"/>
                        <a:t>Saxons</a:t>
                      </a:r>
                      <a:r>
                        <a:rPr lang="cs-CZ" b="1" dirty="0" smtClean="0"/>
                        <a:t>, </a:t>
                      </a:r>
                      <a:r>
                        <a:rPr lang="cs-CZ" b="1" dirty="0" err="1" smtClean="0"/>
                        <a:t>Jutes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Engla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land</a:t>
                      </a:r>
                      <a:endParaRPr lang="en-GB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Saxons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Ireland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A.D.432</a:t>
                      </a:r>
                      <a:endParaRPr lang="en-GB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Claudius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Wessex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Canterbury</a:t>
                      </a:r>
                      <a:endParaRPr lang="en-GB" b="1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3" name="Přímá spojnice se šipkou 2"/>
          <p:cNvCxnSpPr/>
          <p:nvPr/>
        </p:nvCxnSpPr>
        <p:spPr>
          <a:xfrm flipV="1">
            <a:off x="1403648" y="2492896"/>
            <a:ext cx="4752528" cy="22322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439652" y="1772816"/>
            <a:ext cx="2232248" cy="27363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475656" y="1772816"/>
            <a:ext cx="4680520" cy="27363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223628" y="1772816"/>
            <a:ext cx="4968552" cy="86409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439652" y="2924944"/>
            <a:ext cx="4752528" cy="1800200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439652" y="2204864"/>
            <a:ext cx="4896544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187624" y="3212976"/>
            <a:ext cx="2448272" cy="129614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871700" y="3133787"/>
            <a:ext cx="4428492" cy="39604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1727684" y="2780928"/>
            <a:ext cx="2160240" cy="63007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1223628" y="2924944"/>
            <a:ext cx="5112568" cy="936104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3491880" y="1664804"/>
            <a:ext cx="2664296" cy="19442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635896" y="4077072"/>
            <a:ext cx="2664296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3491880" y="1772816"/>
            <a:ext cx="792088" cy="18362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1187624" y="4077072"/>
            <a:ext cx="2448272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755576" y="4509120"/>
            <a:ext cx="2592288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1115616" y="2204864"/>
            <a:ext cx="5184576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1403648" y="3284984"/>
            <a:ext cx="4968552" cy="7920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291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en-GB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37084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http://cs.wikipedia.org/wiki/Soubor:Hadrian%27s_wall_at_Greenhead_Lough.jpg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http://cs.wikipedia.org/wiki/Bath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http://cs.wikipedia.org/wiki/Stonehenge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http://cs.wikipedia.org/wiki/Spojen%C3%A9_kr%C3%A1lovstv%C3%AD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Úkoly a vypracování – </a:t>
                      </a:r>
                      <a:r>
                        <a:rPr lang="cs-CZ" smtClean="0"/>
                        <a:t>autor prezentace</a:t>
                      </a:r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541</TotalTime>
  <Words>670</Words>
  <Application>Microsoft Office PowerPoint</Application>
  <PresentationFormat>Předvádění na obrazovce (4:3)</PresentationFormat>
  <Paragraphs>162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ANOTACE</vt:lpstr>
      <vt:lpstr>Early beginnings of England</vt:lpstr>
      <vt:lpstr>People who  influenced the settlement  of the British Isles</vt:lpstr>
      <vt:lpstr>Stonehenge – the best known of all</vt:lpstr>
      <vt:lpstr>The Celtic and teutonic tribes on the map of Great Britain:</vt:lpstr>
      <vt:lpstr>Celtic Tribes 800 B.C. - A.D.43</vt:lpstr>
      <vt:lpstr> The Romans A.D.43-4O7</vt:lpstr>
      <vt:lpstr>Heritage of the Romans</vt:lpstr>
      <vt:lpstr>Roman heritage in Britain</vt:lpstr>
      <vt:lpstr>Hadrian´s Wall                  Bath</vt:lpstr>
      <vt:lpstr>Teutonic tribes 5th cent.</vt:lpstr>
      <vt:lpstr>1st Christian missions</vt:lpstr>
      <vt:lpstr>Connect/link facts that belong together:</vt:lpstr>
      <vt:lpstr>Possible solution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Early beginnings of England</dc:title>
  <dc:creator>Jana Neradová</dc:creator>
  <cp:lastModifiedBy>Jana Neradová</cp:lastModifiedBy>
  <cp:revision>104</cp:revision>
  <dcterms:created xsi:type="dcterms:W3CDTF">2013-07-04T08:41:23Z</dcterms:created>
  <dcterms:modified xsi:type="dcterms:W3CDTF">2013-07-12T19:22:46Z</dcterms:modified>
</cp:coreProperties>
</file>