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8"/>
  </p:notesMasterIdLst>
  <p:sldIdLst>
    <p:sldId id="258" r:id="rId2"/>
    <p:sldId id="259" r:id="rId3"/>
    <p:sldId id="260" r:id="rId4"/>
    <p:sldId id="257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A7508031-36CE-4051-8BC1-A18ECB5557D8}">
          <p14:sldIdLst>
            <p14:sldId id="258"/>
            <p14:sldId id="259"/>
            <p14:sldId id="260"/>
            <p14:sldId id="257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</p14:sldIdLst>
        </p14:section>
        <p14:section name="Oddíl bez názvu" id="{F697C688-4DC3-4018-A909-7CDBD53ACDEB}">
          <p14:sldIdLst>
            <p14:sldId id="270"/>
            <p14:sldId id="271"/>
            <p14:sldId id="272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09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18D0F5-FCEB-48A3-9282-2A27007B9A34}" type="datetimeFigureOut">
              <a:rPr lang="cs-CZ" smtClean="0"/>
              <a:t>15.7.2013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73B9DF-BFEA-45C0-BD57-0BE13A0D31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3791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3323" y="3721473"/>
            <a:ext cx="5120640" cy="1581150"/>
          </a:xfrm>
        </p:spPr>
        <p:txBody>
          <a:bodyPr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441D5512-6961-4B18-8E4A-A010369BF932}" type="datetimeFigureOut">
              <a:rPr lang="cs-CZ" smtClean="0"/>
              <a:t>15.7.2013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</p:spPr>
        <p:txBody>
          <a:bodyPr/>
          <a:lstStyle/>
          <a:p>
            <a:fld id="{05FB7200-B8E9-4C58-ACC5-6CB5DF4D76C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39896" y="1417320"/>
            <a:ext cx="5120640" cy="2304288"/>
          </a:xfrm>
        </p:spPr>
        <p:txBody>
          <a:bodyPr>
            <a:normAutofit/>
          </a:bodyPr>
          <a:lstStyle>
            <a:lvl1pPr>
              <a:defRPr sz="40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>
            <a:spLocks noChangeAspect="1" noEditPoints="1"/>
          </p:cNvSpPr>
          <p:nvPr/>
        </p:nvSpPr>
        <p:spPr bwMode="auto">
          <a:xfrm>
            <a:off x="5489634" y="0"/>
            <a:ext cx="3393768" cy="6858000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D5512-6961-4B18-8E4A-A010369BF932}" type="datetimeFigureOut">
              <a:rPr lang="cs-CZ" smtClean="0"/>
              <a:t>15.7.2013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7200-B8E9-4C58-ACC5-6CB5DF4D76CD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Title Placeholder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8591550" cy="106680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595360" cy="493776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441D5512-6961-4B18-8E4A-A010369BF932}" type="datetimeFigureOut">
              <a:rPr lang="cs-CZ" smtClean="0"/>
              <a:t>15.7.2013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7200-B8E9-4C58-ACC5-6CB5DF4D76CD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3743324" y="1400174"/>
            <a:ext cx="5120640" cy="1476375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Freeform 7"/>
          <p:cNvSpPr>
            <a:spLocks noChangeAspect="1" noEditPoints="1"/>
          </p:cNvSpPr>
          <p:nvPr/>
        </p:nvSpPr>
        <p:spPr bwMode="auto">
          <a:xfrm>
            <a:off x="34289" y="136641"/>
            <a:ext cx="3326149" cy="6721359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733800" y="2895599"/>
            <a:ext cx="5129543" cy="2667001"/>
          </a:xfrm>
        </p:spPr>
        <p:txBody>
          <a:bodyPr anchor="t">
            <a:normAutofit/>
          </a:bodyPr>
          <a:lstStyle>
            <a:lvl1pPr>
              <a:defRPr kumimoji="0" lang="en-US" sz="4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D5512-6961-4B18-8E4A-A010369BF932}" type="datetimeFigureOut">
              <a:rPr lang="cs-CZ" smtClean="0"/>
              <a:t>15.7.2013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7200-B8E9-4C58-ACC5-6CB5DF4D76C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D5512-6961-4B18-8E4A-A010369BF932}" type="datetimeFigureOut">
              <a:rPr lang="cs-CZ" smtClean="0"/>
              <a:t>15.7.2013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7200-B8E9-4C58-ACC5-6CB5DF4D76CD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5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5" y="1298448"/>
            <a:ext cx="4248150" cy="509587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15815" y="1298448"/>
            <a:ext cx="4248150" cy="509587"/>
          </a:xfrm>
        </p:spPr>
        <p:txBody>
          <a:bodyPr anchor="ctr">
            <a:normAutofit/>
          </a:bodyPr>
          <a:lstStyle>
            <a:lvl1pPr marL="0" indent="0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41D5512-6961-4B18-8E4A-A010369BF932}" type="datetimeFigureOut">
              <a:rPr lang="cs-CZ" smtClean="0"/>
              <a:t>15.7.2013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7200-B8E9-4C58-ACC5-6CB5DF4D76CD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D5512-6961-4B18-8E4A-A010369BF932}" type="datetimeFigureOut">
              <a:rPr lang="cs-CZ" smtClean="0"/>
              <a:t>15.7.2013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7200-B8E9-4C58-ACC5-6CB5DF4D76C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441D5512-6961-4B18-8E4A-A010369BF932}" type="datetimeFigureOut">
              <a:rPr lang="cs-CZ" smtClean="0"/>
              <a:t>15.7.2013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7200-B8E9-4C58-ACC5-6CB5DF4D76C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2834640" cy="129844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Content Placeholder 11"/>
          <p:cNvSpPr>
            <a:spLocks noGrp="1"/>
          </p:cNvSpPr>
          <p:nvPr>
            <p:ph sz="quarter" idx="14"/>
          </p:nvPr>
        </p:nvSpPr>
        <p:spPr>
          <a:xfrm>
            <a:off x="3775935" y="533400"/>
            <a:ext cx="5063266" cy="57028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4" y="1539240"/>
            <a:ext cx="2834640" cy="4709160"/>
          </a:xfrm>
        </p:spPr>
        <p:txBody>
          <a:bodyPr>
            <a:normAutofit/>
          </a:bodyPr>
          <a:lstStyle>
            <a:lvl1pPr marL="0" indent="0">
              <a:buNone/>
              <a:defRPr lang="en-US" sz="1600" b="0" i="0" kern="1200" cap="none" spc="30" baseline="0" dirty="0" smtClean="0">
                <a:solidFill>
                  <a:schemeClr val="bg2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9950" y="0"/>
            <a:ext cx="5734050" cy="6858000"/>
          </a:xfrm>
        </p:spPr>
        <p:txBody>
          <a:bodyPr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441D5512-6961-4B18-8E4A-A010369BF932}" type="datetimeFigureOut">
              <a:rPr lang="cs-CZ" smtClean="0"/>
              <a:t>15.7.2013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7200-B8E9-4C58-ACC5-6CB5DF4D76CD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Title Placeholder 1"/>
          <p:cNvSpPr>
            <a:spLocks noGrp="1"/>
          </p:cNvSpPr>
          <p:nvPr>
            <p:ph type="title"/>
          </p:nvPr>
        </p:nvSpPr>
        <p:spPr>
          <a:xfrm>
            <a:off x="276224" y="228600"/>
            <a:ext cx="2834640" cy="129539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274320" y="1536192"/>
            <a:ext cx="2834640" cy="471220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D5512-6961-4B18-8E4A-A010369BF932}" type="datetimeFigureOut">
              <a:rPr lang="cs-CZ" smtClean="0"/>
              <a:t>15.7.2013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7200-B8E9-4C58-ACC5-6CB5DF4D76C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D5512-6961-4B18-8E4A-A010369BF932}" type="datetimeFigureOut">
              <a:rPr lang="cs-CZ" smtClean="0"/>
              <a:t>15.7.2013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7200-B8E9-4C58-ACC5-6CB5DF4D76C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225" y="1295400"/>
            <a:ext cx="8591550" cy="49339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fld id="{441D5512-6961-4B18-8E4A-A010369BF932}" type="datetimeFigureOut">
              <a:rPr lang="cs-CZ" smtClean="0"/>
              <a:t>15.7.2013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43324" y="6429375"/>
            <a:ext cx="4086225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600" b="1">
                <a:solidFill>
                  <a:schemeClr val="tx2"/>
                </a:solidFill>
              </a:defRPr>
            </a:lvl1pPr>
          </a:lstStyle>
          <a:p>
            <a:fld id="{05FB7200-B8E9-4C58-ACC5-6CB5DF4D76C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ts val="400"/>
        </a:spcBef>
        <a:buNone/>
        <a:defRPr sz="3600" b="0" kern="1200" cap="none" spc="0" baseline="0">
          <a:solidFill>
            <a:schemeClr val="tx2"/>
          </a:solidFill>
          <a:latin typeface="+mj-lt"/>
          <a:ea typeface="+mj-ea"/>
          <a:cs typeface="Tunga" pitchFamily="2"/>
        </a:defRPr>
      </a:lvl1pPr>
    </p:titleStyle>
    <p:bodyStyle>
      <a:lvl1pPr marL="171450" indent="-173736" algn="l" defTabSz="914400" rtl="0" eaLnBrk="1" latinLnBrk="0" hangingPunct="1">
        <a:spcBef>
          <a:spcPts val="600"/>
        </a:spcBef>
        <a:spcAft>
          <a:spcPts val="0"/>
        </a:spcAft>
        <a:buClr>
          <a:schemeClr val="accent1"/>
        </a:buClr>
        <a:buFont typeface="Arial" pitchFamily="34" charset="0"/>
        <a:buChar char="•"/>
        <a:defRPr sz="2200" b="0" i="0" kern="1200" cap="none" spc="30" baseline="0">
          <a:solidFill>
            <a:schemeClr val="tx2"/>
          </a:solidFill>
          <a:latin typeface="+mn-lt"/>
          <a:ea typeface="+mn-ea"/>
          <a:cs typeface="Tahoma" pitchFamily="34" charset="0"/>
        </a:defRPr>
      </a:lvl1pPr>
      <a:lvl2pPr marL="34448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51593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3pPr>
      <a:lvl4pPr marL="68897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86042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Tahoma" pitchFamily="34" charset="0"/>
        </a:defRPr>
      </a:lvl5pPr>
      <a:lvl6pPr marL="105156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23444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41732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160020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47664" y="2132856"/>
          <a:ext cx="6264696" cy="1728191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187624" y="4509120"/>
            <a:ext cx="71287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prstClr val="black"/>
                </a:solidFill>
              </a:rPr>
              <a:t>Název DUM:  </a:t>
            </a:r>
            <a:r>
              <a:rPr lang="cs-CZ" sz="1600" dirty="0" smtClean="0">
                <a:solidFill>
                  <a:prstClr val="black"/>
                </a:solidFill>
              </a:rPr>
              <a:t>VY_32_INOVACE_XI_3_05    svět po 1. světové válce, prezentace</a:t>
            </a:r>
          </a:p>
          <a:p>
            <a:endParaRPr lang="cs-CZ" sz="1600" b="1" dirty="0" smtClean="0">
              <a:solidFill>
                <a:prstClr val="black"/>
              </a:solidFill>
            </a:endParaRPr>
          </a:p>
          <a:p>
            <a:r>
              <a:rPr lang="cs-CZ" sz="1600" b="1" dirty="0" smtClean="0">
                <a:solidFill>
                  <a:prstClr val="black"/>
                </a:solidFill>
              </a:rPr>
              <a:t>Šablona číslo:  </a:t>
            </a:r>
            <a:r>
              <a:rPr lang="cs-CZ" sz="1600" dirty="0" smtClean="0">
                <a:solidFill>
                  <a:prstClr val="black"/>
                </a:solidFill>
              </a:rPr>
              <a:t>XI</a:t>
            </a:r>
            <a:r>
              <a:rPr lang="cs-CZ" sz="1600" b="1" dirty="0" smtClean="0">
                <a:solidFill>
                  <a:prstClr val="black"/>
                </a:solidFill>
              </a:rPr>
              <a:t>           Sada číslo: </a:t>
            </a:r>
            <a:r>
              <a:rPr lang="cs-CZ" sz="1600" dirty="0" smtClean="0">
                <a:solidFill>
                  <a:prstClr val="black"/>
                </a:solidFill>
              </a:rPr>
              <a:t>3</a:t>
            </a:r>
            <a:r>
              <a:rPr lang="cs-CZ" sz="1600" b="1" dirty="0" smtClean="0">
                <a:solidFill>
                  <a:prstClr val="black"/>
                </a:solidFill>
              </a:rPr>
              <a:t>            Pořadové číslo DUM:</a:t>
            </a:r>
            <a:r>
              <a:rPr lang="cs-CZ" sz="1600" dirty="0" smtClean="0">
                <a:solidFill>
                  <a:prstClr val="black"/>
                </a:solidFill>
              </a:rPr>
              <a:t> 05</a:t>
            </a:r>
            <a:r>
              <a:rPr lang="cs-CZ" sz="1600" b="1" dirty="0" smtClean="0">
                <a:solidFill>
                  <a:prstClr val="black"/>
                </a:solidFill>
              </a:rPr>
              <a:t> </a:t>
            </a:r>
            <a:endParaRPr lang="cs-CZ" sz="1600" dirty="0" smtClean="0">
              <a:solidFill>
                <a:prstClr val="black"/>
              </a:solidFill>
            </a:endParaRPr>
          </a:p>
          <a:p>
            <a:endParaRPr lang="cs-CZ" sz="1600" b="1" dirty="0" smtClean="0">
              <a:solidFill>
                <a:prstClr val="black"/>
              </a:solidFill>
            </a:endParaRPr>
          </a:p>
          <a:p>
            <a:r>
              <a:rPr lang="cs-CZ" sz="1600" b="1" dirty="0" smtClean="0">
                <a:solidFill>
                  <a:prstClr val="black"/>
                </a:solidFill>
              </a:rPr>
              <a:t>Autor: </a:t>
            </a:r>
            <a:r>
              <a:rPr lang="cs-CZ" sz="1600" dirty="0" smtClean="0">
                <a:solidFill>
                  <a:prstClr val="black"/>
                </a:solidFill>
              </a:rPr>
              <a:t>Mgr. Radmila Smolíková</a:t>
            </a:r>
            <a:endParaRPr lang="cs-CZ" sz="1600" dirty="0">
              <a:solidFill>
                <a:prstClr val="black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5262" y="404664"/>
            <a:ext cx="62118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9009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764704"/>
            <a:ext cx="727280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dirty="0" smtClean="0"/>
              <a:t>Anotace: </a:t>
            </a:r>
            <a:r>
              <a:rPr lang="cs-CZ" sz="1600" dirty="0" smtClean="0"/>
              <a:t>politická a  ekonomická situace ve </a:t>
            </a:r>
            <a:r>
              <a:rPr lang="cs-CZ" sz="1600" dirty="0" smtClean="0"/>
              <a:t>světě po 1. světové válce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Očekávaný výstup: </a:t>
            </a:r>
            <a:r>
              <a:rPr lang="cs-CZ" sz="1600" dirty="0" smtClean="0"/>
              <a:t>žáci se seznámí se situací, která nastala těsně po 1. světové válce 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Druh učebního materiálu: </a:t>
            </a:r>
            <a:r>
              <a:rPr lang="cs-CZ" sz="1600" dirty="0" smtClean="0"/>
              <a:t>prezentace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Typická věková skupina:</a:t>
            </a:r>
            <a:r>
              <a:rPr lang="cs-CZ" sz="1600" dirty="0" smtClean="0"/>
              <a:t> 9. třída, 14 – 15 let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Klíčová slova</a:t>
            </a:r>
            <a:r>
              <a:rPr lang="cs-CZ" sz="1600" b="1" dirty="0" smtClean="0"/>
              <a:t>: </a:t>
            </a:r>
            <a:r>
              <a:rPr lang="cs-CZ" sz="1600" dirty="0" smtClean="0"/>
              <a:t>Společnost národů, Mezinárodní soudní dvůr, Komunistická internacionála, USA, SSSR,  Afrika, Asie, Latinská Amerika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Pomůcky a materiál:</a:t>
            </a:r>
            <a:r>
              <a:rPr lang="cs-CZ" sz="1600" dirty="0" smtClean="0"/>
              <a:t> interaktivní </a:t>
            </a:r>
            <a:r>
              <a:rPr lang="cs-CZ" sz="1600" dirty="0" smtClean="0"/>
              <a:t>tabule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Potřebný čas pro výuku DUM:</a:t>
            </a:r>
            <a:r>
              <a:rPr lang="cs-CZ" sz="1600" dirty="0" smtClean="0"/>
              <a:t> 35 minut</a:t>
            </a:r>
            <a:endParaRPr lang="cs-CZ" sz="1600" b="1" dirty="0" smtClean="0"/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Metodické zhodnocení a popis práce s digitálním učebním materiálem:</a:t>
            </a:r>
          </a:p>
          <a:p>
            <a:r>
              <a:rPr lang="cs-CZ" sz="1600" dirty="0" smtClean="0"/>
              <a:t>Učitel žákům prezentuje látku na interaktivní tabuli, žáci se aktivně zapojují  se svými znalostmi, úvahami či postřehy. </a:t>
            </a:r>
            <a:r>
              <a:rPr lang="cs-CZ" sz="1600" dirty="0" smtClean="0"/>
              <a:t>Závěrečné opakování je přípravou na písemné přezkouše</a:t>
            </a:r>
            <a:r>
              <a:rPr lang="cs-CZ" sz="1600" dirty="0" smtClean="0"/>
              <a:t>ní.</a:t>
            </a:r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0286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755576" y="2276872"/>
            <a:ext cx="7745505" cy="387781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Mandelová, H., Kunstová, E., Pařízková, I.  Dějiny novověku. 1. vydání. Liberec: Dialog, 2003.</a:t>
            </a:r>
          </a:p>
        </p:txBody>
      </p:sp>
    </p:spTree>
    <p:extLst>
      <p:ext uri="{BB962C8B-B14F-4D97-AF65-F5344CB8AC3E}">
        <p14:creationId xmlns:p14="http://schemas.microsoft.com/office/powerpoint/2010/main" val="516814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Zopakujme si: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>
                <a:solidFill>
                  <a:srgbClr val="C00000"/>
                </a:solidFill>
              </a:rPr>
              <a:t>Podepsání příměří ještě neznamená konec války. </a:t>
            </a:r>
            <a:r>
              <a:rPr lang="cs-CZ" sz="2000" dirty="0" smtClean="0"/>
              <a:t>Podle požadavků vítězů je třeba dohodnout podmínky – územní a válečné náhrady jsou obsahem </a:t>
            </a:r>
            <a:r>
              <a:rPr lang="cs-CZ" sz="2000" dirty="0" smtClean="0">
                <a:solidFill>
                  <a:srgbClr val="C00000"/>
                </a:solidFill>
              </a:rPr>
              <a:t>mírové</a:t>
            </a:r>
            <a:r>
              <a:rPr lang="cs-CZ" sz="2000" dirty="0" smtClean="0"/>
              <a:t> </a:t>
            </a:r>
            <a:r>
              <a:rPr lang="cs-CZ" sz="2000" dirty="0" smtClean="0">
                <a:solidFill>
                  <a:srgbClr val="C00000"/>
                </a:solidFill>
              </a:rPr>
              <a:t>smlouvy</a:t>
            </a:r>
            <a:r>
              <a:rPr lang="cs-CZ" sz="2000" dirty="0" smtClean="0"/>
              <a:t>. Vítězové 1. SV svolali </a:t>
            </a:r>
            <a:r>
              <a:rPr lang="cs-CZ" sz="2000" dirty="0" smtClean="0">
                <a:solidFill>
                  <a:srgbClr val="C00000"/>
                </a:solidFill>
              </a:rPr>
              <a:t>mírovou konferenci do Paříže </a:t>
            </a:r>
            <a:r>
              <a:rPr lang="cs-CZ" sz="2000" dirty="0" smtClean="0"/>
              <a:t>a vzhledem k tomu, že poražených států bylo pět, s jejich delegacemi se jednalo na pěti místech v blízkém okolí.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rgbClr val="C00000"/>
                </a:solidFill>
              </a:rPr>
              <a:t>28. června 1919 ve Versailles: </a:t>
            </a:r>
            <a:r>
              <a:rPr lang="cs-CZ" sz="2000" dirty="0" smtClean="0"/>
              <a:t>smlouva s Německem.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rgbClr val="C00000"/>
                </a:solidFill>
              </a:rPr>
              <a:t>10. září 1919  v Sanit-</a:t>
            </a:r>
            <a:r>
              <a:rPr lang="cs-CZ" sz="2000" dirty="0" err="1" smtClean="0">
                <a:solidFill>
                  <a:srgbClr val="C00000"/>
                </a:solidFill>
              </a:rPr>
              <a:t>Germain</a:t>
            </a:r>
            <a:r>
              <a:rPr lang="cs-CZ" sz="2000" dirty="0" smtClean="0">
                <a:solidFill>
                  <a:srgbClr val="C00000"/>
                </a:solidFill>
              </a:rPr>
              <a:t>-en-</a:t>
            </a:r>
            <a:r>
              <a:rPr lang="cs-CZ" sz="2000" dirty="0" err="1" smtClean="0">
                <a:solidFill>
                  <a:srgbClr val="C00000"/>
                </a:solidFill>
              </a:rPr>
              <a:t>Laye</a:t>
            </a:r>
            <a:r>
              <a:rPr lang="cs-CZ" sz="2000" dirty="0" smtClean="0">
                <a:solidFill>
                  <a:srgbClr val="C00000"/>
                </a:solidFill>
              </a:rPr>
              <a:t>: </a:t>
            </a:r>
            <a:r>
              <a:rPr lang="cs-CZ" sz="2000" dirty="0" smtClean="0"/>
              <a:t>smlouva s Rakouskem a uznání nezávislosti nástupnických států.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rgbClr val="C00000"/>
                </a:solidFill>
              </a:rPr>
              <a:t>27. listopadu 1919 v </a:t>
            </a:r>
            <a:r>
              <a:rPr lang="cs-CZ" sz="2000" dirty="0" err="1" smtClean="0">
                <a:solidFill>
                  <a:srgbClr val="C00000"/>
                </a:solidFill>
              </a:rPr>
              <a:t>Neuilly</a:t>
            </a:r>
            <a:r>
              <a:rPr lang="cs-CZ" sz="2000" dirty="0" smtClean="0">
                <a:solidFill>
                  <a:srgbClr val="C00000"/>
                </a:solidFill>
              </a:rPr>
              <a:t>: </a:t>
            </a:r>
            <a:r>
              <a:rPr lang="cs-CZ" sz="2000" dirty="0" smtClean="0"/>
              <a:t>smlouva s Bulharskem.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rgbClr val="C00000"/>
                </a:solidFill>
              </a:rPr>
              <a:t>4. června 1920 v Trianonu: </a:t>
            </a:r>
            <a:r>
              <a:rPr lang="cs-CZ" sz="2000" dirty="0" smtClean="0"/>
              <a:t>smlouva s Maďarskem.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rgbClr val="C00000"/>
                </a:solidFill>
              </a:rPr>
              <a:t>10. srpna 1920 v  </a:t>
            </a:r>
            <a:r>
              <a:rPr lang="cs-CZ" sz="2000" dirty="0" err="1" smtClean="0">
                <a:solidFill>
                  <a:srgbClr val="C00000"/>
                </a:solidFill>
              </a:rPr>
              <a:t>Sèvres</a:t>
            </a:r>
            <a:r>
              <a:rPr lang="cs-CZ" sz="2000" dirty="0" smtClean="0">
                <a:solidFill>
                  <a:srgbClr val="C00000"/>
                </a:solidFill>
              </a:rPr>
              <a:t>: </a:t>
            </a:r>
            <a:r>
              <a:rPr lang="cs-CZ" sz="2000" dirty="0" smtClean="0"/>
              <a:t>navržena mírová smlouva s Tureckem (postoupení části území Řecku a samostatnost Arménie).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00B050"/>
                </a:solidFill>
              </a:rPr>
              <a:t>Versailleský systém – uspořádání Evropy po 1. světové válce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281411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Nové mezinárodní organizace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Podepsáním mírových smluv s poraženými státy na konferenci v Paříži měly být řešeny politické a hospodářské  záležitosti poválečného světa.</a:t>
            </a:r>
          </a:p>
          <a:p>
            <a:pPr marL="0" indent="0">
              <a:buNone/>
            </a:pPr>
            <a:r>
              <a:rPr lang="cs-CZ" dirty="0" smtClean="0"/>
              <a:t>K zajištění dohodnutého míru měla sloužit nová mezinárodní organizace. Projekt </a:t>
            </a:r>
            <a:r>
              <a:rPr lang="cs-CZ" dirty="0" smtClean="0">
                <a:solidFill>
                  <a:srgbClr val="0070C0"/>
                </a:solidFill>
              </a:rPr>
              <a:t>Společnosti národů </a:t>
            </a:r>
            <a:r>
              <a:rPr lang="cs-CZ" dirty="0" smtClean="0"/>
              <a:t>navrhl americký prezident    W. Wilson. Zástupci členských států se pravidelně scházeli na </a:t>
            </a:r>
            <a:r>
              <a:rPr lang="cs-CZ" dirty="0" smtClean="0">
                <a:solidFill>
                  <a:srgbClr val="0070C0"/>
                </a:solidFill>
              </a:rPr>
              <a:t>Valném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70C0"/>
                </a:solidFill>
              </a:rPr>
              <a:t>shromáždění</a:t>
            </a:r>
            <a:r>
              <a:rPr lang="cs-CZ" dirty="0" smtClean="0"/>
              <a:t> v Ženevě. Rada Společnosti národů měla stálé členy – Francii, Velkou Británii, Itálii a Japonsko.</a:t>
            </a:r>
          </a:p>
          <a:p>
            <a:pPr marL="0" indent="0">
              <a:buNone/>
            </a:pPr>
            <a:r>
              <a:rPr lang="cs-CZ" dirty="0" smtClean="0"/>
              <a:t>K řešení sporů </a:t>
            </a:r>
            <a:r>
              <a:rPr lang="cs-CZ" dirty="0"/>
              <a:t>m</a:t>
            </a:r>
            <a:r>
              <a:rPr lang="cs-CZ" dirty="0" smtClean="0"/>
              <a:t>ezi členy byl zřízen </a:t>
            </a:r>
            <a:r>
              <a:rPr lang="cs-CZ" dirty="0" smtClean="0">
                <a:solidFill>
                  <a:srgbClr val="00B050"/>
                </a:solidFill>
              </a:rPr>
              <a:t>Mezinárodní soudní dvůr </a:t>
            </a:r>
            <a:r>
              <a:rPr lang="cs-CZ" dirty="0" smtClean="0"/>
              <a:t>v Haagu.</a:t>
            </a:r>
          </a:p>
          <a:p>
            <a:pPr marL="0" indent="0">
              <a:buNone/>
            </a:pPr>
            <a:r>
              <a:rPr lang="cs-CZ" dirty="0" smtClean="0"/>
              <a:t>Snaha ruských bolševiků o světovou revoluci se projevila vytvořením </a:t>
            </a:r>
            <a:r>
              <a:rPr lang="cs-CZ" dirty="0" smtClean="0">
                <a:solidFill>
                  <a:srgbClr val="FF0000"/>
                </a:solidFill>
              </a:rPr>
              <a:t>Komunistické internacionály </a:t>
            </a:r>
            <a:r>
              <a:rPr lang="cs-CZ" dirty="0" smtClean="0"/>
              <a:t>v Moskvě v roce 1919.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6160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Latinská Amerika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V zemích Latinské Ameriky </a:t>
            </a:r>
            <a:r>
              <a:rPr lang="cs-CZ" b="1" dirty="0" smtClean="0">
                <a:solidFill>
                  <a:srgbClr val="00B050"/>
                </a:solidFill>
              </a:rPr>
              <a:t>hospodářství vzkvétalo</a:t>
            </a:r>
            <a:r>
              <a:rPr lang="cs-CZ" dirty="0" smtClean="0"/>
              <a:t>. Byly totiž dodavateli důležitých surovin dohodovým mocnostem.</a:t>
            </a:r>
          </a:p>
          <a:p>
            <a:pPr marL="0" indent="0">
              <a:buNone/>
            </a:pPr>
            <a:r>
              <a:rPr lang="cs-CZ" dirty="0" smtClean="0"/>
              <a:t>Rozhodující vliv v latinskoamerických státech měly USA. Investicemi a politikou</a:t>
            </a:r>
            <a:r>
              <a:rPr lang="cs-CZ" b="1" dirty="0" smtClean="0">
                <a:solidFill>
                  <a:srgbClr val="7030A0"/>
                </a:solidFill>
              </a:rPr>
              <a:t> panamerikanismu </a:t>
            </a:r>
            <a:r>
              <a:rPr lang="cs-CZ" dirty="0" smtClean="0"/>
              <a:t>se zbavovaly vlivu evropských  velmocí, především Velké Británie.</a:t>
            </a:r>
          </a:p>
          <a:p>
            <a:pPr marL="0" indent="0">
              <a:buNone/>
            </a:pPr>
            <a:r>
              <a:rPr lang="cs-CZ" dirty="0" smtClean="0"/>
              <a:t>V Karibské oblasti bylo pronikání hospodářského vlivu USA často doprovázeno </a:t>
            </a:r>
            <a:r>
              <a:rPr lang="cs-CZ" b="1" dirty="0" smtClean="0"/>
              <a:t>vojenskými zásahy </a:t>
            </a:r>
            <a:r>
              <a:rPr lang="cs-CZ" dirty="0" smtClean="0"/>
              <a:t>s dosazováním takových vlád, které byly ochotné spolupracovat s vládou USA.</a:t>
            </a:r>
          </a:p>
          <a:p>
            <a:pPr marL="0" indent="0">
              <a:buNone/>
            </a:pPr>
            <a:r>
              <a:rPr lang="cs-CZ" dirty="0" smtClean="0"/>
              <a:t>Hospodářství v závislosti na cizím kapitálu a sociální nestabilita se projevovala </a:t>
            </a:r>
            <a:r>
              <a:rPr lang="cs-CZ" b="1" dirty="0" smtClean="0"/>
              <a:t>častou změnou vlád </a:t>
            </a:r>
            <a:r>
              <a:rPr lang="cs-CZ" dirty="0" smtClean="0"/>
              <a:t>nebo </a:t>
            </a:r>
            <a:r>
              <a:rPr lang="cs-CZ" b="1" dirty="0" smtClean="0"/>
              <a:t>vojenskými převraty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sz="900" dirty="0" smtClean="0"/>
          </a:p>
          <a:p>
            <a:pPr marL="0" indent="0">
              <a:buNone/>
            </a:pPr>
            <a:r>
              <a:rPr lang="cs-CZ" sz="1400" b="1" dirty="0"/>
              <a:t>p</a:t>
            </a:r>
            <a:r>
              <a:rPr lang="cs-CZ" sz="1400" b="1" dirty="0" smtClean="0"/>
              <a:t>anamerikanismus – hnutí za politickou jednotu Ameriky, spolupráce </a:t>
            </a:r>
            <a:r>
              <a:rPr lang="cs-CZ" sz="1400" b="1" dirty="0" smtClean="0"/>
              <a:t>států </a:t>
            </a:r>
            <a:r>
              <a:rPr lang="cs-CZ" sz="1400" b="1" dirty="0" smtClean="0"/>
              <a:t>na americkém kontinentu  </a:t>
            </a:r>
            <a:endParaRPr lang="cs-CZ" sz="1400" b="1" dirty="0"/>
          </a:p>
        </p:txBody>
      </p:sp>
    </p:spTree>
    <p:extLst>
      <p:ext uri="{BB962C8B-B14F-4D97-AF65-F5344CB8AC3E}">
        <p14:creationId xmlns:p14="http://schemas.microsoft.com/office/powerpoint/2010/main" val="289951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Afrika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23528" y="1268760"/>
            <a:ext cx="8595360" cy="493776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1800" b="1" dirty="0" smtClean="0">
                <a:solidFill>
                  <a:srgbClr val="7030A0"/>
                </a:solidFill>
              </a:rPr>
              <a:t>Afrika zůstala i po válce rozdělena mezi evropské velmoci. </a:t>
            </a:r>
            <a:r>
              <a:rPr lang="cs-CZ" sz="1800" dirty="0" smtClean="0"/>
              <a:t>Správa německých kolonií byla svěřena vítězným státům. </a:t>
            </a:r>
            <a:r>
              <a:rPr lang="cs-CZ" sz="1800" b="1" dirty="0" smtClean="0">
                <a:solidFill>
                  <a:srgbClr val="00B050"/>
                </a:solidFill>
              </a:rPr>
              <a:t>Nezávislými státy byly pouze Etiopie, Libérie a Egypt</a:t>
            </a:r>
            <a:r>
              <a:rPr lang="cs-CZ" sz="1800" b="1" dirty="0" smtClean="0">
                <a:solidFill>
                  <a:schemeClr val="tx1"/>
                </a:solidFill>
              </a:rPr>
              <a:t>.</a:t>
            </a:r>
            <a:r>
              <a:rPr lang="cs-CZ" sz="1800" b="1" dirty="0" smtClean="0">
                <a:solidFill>
                  <a:srgbClr val="00B050"/>
                </a:solidFill>
              </a:rPr>
              <a:t> </a:t>
            </a:r>
          </a:p>
          <a:p>
            <a:pPr marL="0" indent="0"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Z </a:t>
            </a:r>
            <a:r>
              <a:rPr lang="cs-CZ" sz="1800" b="1" dirty="0" smtClean="0">
                <a:solidFill>
                  <a:srgbClr val="00B0F0"/>
                </a:solidFill>
              </a:rPr>
              <a:t>Alžírska</a:t>
            </a:r>
            <a:r>
              <a:rPr lang="cs-CZ" sz="1800" dirty="0" smtClean="0">
                <a:solidFill>
                  <a:schemeClr val="tx1"/>
                </a:solidFill>
              </a:rPr>
              <a:t> chtěla Francie udělat součást své země, žil zde asi milion Francouzů. Dohoda však ztroskotala, proti se postavili členové radikálních skupin Mladý Alžířan, Severoafrická hvězda atd.</a:t>
            </a:r>
          </a:p>
          <a:p>
            <a:pPr marL="0" indent="0"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V </a:t>
            </a:r>
            <a:r>
              <a:rPr lang="cs-CZ" sz="1800" b="1" dirty="0" smtClean="0">
                <a:solidFill>
                  <a:srgbClr val="00B0F0"/>
                </a:solidFill>
              </a:rPr>
              <a:t>Tunisku</a:t>
            </a:r>
            <a:r>
              <a:rPr lang="cs-CZ" sz="1800" dirty="0" smtClean="0">
                <a:solidFill>
                  <a:schemeClr val="tx1"/>
                </a:solidFill>
              </a:rPr>
              <a:t> a </a:t>
            </a:r>
            <a:r>
              <a:rPr lang="cs-CZ" sz="1800" b="1" dirty="0" smtClean="0">
                <a:solidFill>
                  <a:srgbClr val="00B0F0"/>
                </a:solidFill>
              </a:rPr>
              <a:t>Maroku</a:t>
            </a:r>
            <a:r>
              <a:rPr lang="cs-CZ" sz="1800" dirty="0" smtClean="0">
                <a:solidFill>
                  <a:schemeClr val="tx1"/>
                </a:solidFill>
              </a:rPr>
              <a:t> žili evropští usedlíci požívající  značných výsad na úkor domorodců. I když se Francie snažila drobnými ústupky čelit odporu, krutě potlačovala povstání.</a:t>
            </a:r>
          </a:p>
          <a:p>
            <a:pPr marL="0" indent="0">
              <a:buNone/>
            </a:pPr>
            <a:r>
              <a:rPr lang="cs-CZ" sz="1800" b="1" dirty="0" smtClean="0">
                <a:solidFill>
                  <a:srgbClr val="00B0F0"/>
                </a:solidFill>
              </a:rPr>
              <a:t>Francouzská západní </a:t>
            </a:r>
            <a:r>
              <a:rPr lang="cs-CZ" sz="1800" dirty="0" smtClean="0">
                <a:solidFill>
                  <a:schemeClr val="tx1"/>
                </a:solidFill>
              </a:rPr>
              <a:t>a </a:t>
            </a:r>
            <a:r>
              <a:rPr lang="cs-CZ" sz="1800" b="1" dirty="0" smtClean="0">
                <a:solidFill>
                  <a:srgbClr val="00B0F0"/>
                </a:solidFill>
              </a:rPr>
              <a:t>rovníková Afrika </a:t>
            </a:r>
            <a:r>
              <a:rPr lang="cs-CZ" sz="1800" dirty="0" smtClean="0">
                <a:solidFill>
                  <a:schemeClr val="tx1"/>
                </a:solidFill>
              </a:rPr>
              <a:t>patřila k nejzaostalejším oblastem kontinentu. Docházelo zde k nepokojům, ale byly potlačeny. </a:t>
            </a:r>
          </a:p>
          <a:p>
            <a:pPr marL="0" indent="0"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Britům se africké kolonie dařilo snáze udržovat v poslušnosti, přesto se i na jejich území, např. v </a:t>
            </a:r>
            <a:r>
              <a:rPr lang="cs-CZ" sz="1800" b="1" dirty="0" smtClean="0">
                <a:solidFill>
                  <a:srgbClr val="7030A0"/>
                </a:solidFill>
              </a:rPr>
              <a:t>Nigérii, Rhodesii </a:t>
            </a:r>
            <a:r>
              <a:rPr lang="cs-CZ" sz="1800" dirty="0" smtClean="0">
                <a:solidFill>
                  <a:schemeClr val="tx1"/>
                </a:solidFill>
              </a:rPr>
              <a:t>rozhořel protikoloniální boj.</a:t>
            </a:r>
          </a:p>
          <a:p>
            <a:pPr marL="0" indent="0"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V </a:t>
            </a:r>
            <a:r>
              <a:rPr lang="cs-CZ" sz="1800" b="1" dirty="0" smtClean="0">
                <a:solidFill>
                  <a:srgbClr val="C00000"/>
                </a:solidFill>
              </a:rPr>
              <a:t>Somálsku</a:t>
            </a:r>
            <a:r>
              <a:rPr lang="cs-CZ" sz="1800" dirty="0" smtClean="0">
                <a:solidFill>
                  <a:schemeClr val="tx1"/>
                </a:solidFill>
              </a:rPr>
              <a:t> protikoloniální boj dokonce přerostl v partyzánskou válku proti italské koloniální správě.</a:t>
            </a:r>
          </a:p>
          <a:p>
            <a:pPr marL="0" indent="0"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Obyvatelé </a:t>
            </a:r>
            <a:r>
              <a:rPr lang="cs-CZ" sz="1800" b="1" dirty="0" smtClean="0">
                <a:solidFill>
                  <a:srgbClr val="00B050"/>
                </a:solidFill>
              </a:rPr>
              <a:t>Belgického Konga </a:t>
            </a:r>
            <a:r>
              <a:rPr lang="cs-CZ" sz="1800" dirty="0" smtClean="0">
                <a:solidFill>
                  <a:schemeClr val="tx1"/>
                </a:solidFill>
              </a:rPr>
              <a:t>se bránili proti vykrádání přírodního bohatství země živelnými bouřemi.</a:t>
            </a:r>
          </a:p>
          <a:p>
            <a:pPr marL="0" indent="0">
              <a:buNone/>
            </a:pPr>
            <a:endParaRPr lang="cs-CZ" sz="1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2000" b="1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cs-CZ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286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Asie se probouzí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1. SV podpořila v řadě koloniálních zemí rozvoj průmyslových odvětví důležitých pro vedení bojů. To posílilo skupiny obyvatelstva, které byly odhodlány vést </a:t>
            </a:r>
            <a:r>
              <a:rPr lang="cs-CZ" sz="2000" b="1" dirty="0" smtClean="0">
                <a:solidFill>
                  <a:srgbClr val="00B050"/>
                </a:solidFill>
              </a:rPr>
              <a:t>boj za nezávislost</a:t>
            </a:r>
            <a:r>
              <a:rPr lang="cs-CZ" sz="2000" dirty="0" smtClean="0"/>
              <a:t>. V různých částech Asie měl tento boj různé podoby. Například: </a:t>
            </a:r>
          </a:p>
          <a:p>
            <a:pPr marL="0" indent="0">
              <a:buNone/>
            </a:pPr>
            <a:r>
              <a:rPr lang="cs-CZ" sz="2000" b="1" dirty="0" smtClean="0">
                <a:solidFill>
                  <a:srgbClr val="00B050"/>
                </a:solidFill>
              </a:rPr>
              <a:t>Mongolsko</a:t>
            </a:r>
            <a:r>
              <a:rPr lang="cs-CZ" sz="2000" dirty="0" smtClean="0"/>
              <a:t> se dočasně dostalo pod vládu Japonců. S pomocí Rudé armády se Japonce podařilo vytlačit a byla nastolena prosovětská vláda.</a:t>
            </a:r>
          </a:p>
          <a:p>
            <a:pPr marL="0" indent="0">
              <a:buNone/>
            </a:pPr>
            <a:r>
              <a:rPr lang="cs-CZ" sz="2000" dirty="0" smtClean="0"/>
              <a:t>Do čela </a:t>
            </a:r>
            <a:r>
              <a:rPr lang="cs-CZ" sz="2000" b="1" dirty="0" smtClean="0">
                <a:solidFill>
                  <a:srgbClr val="00B050"/>
                </a:solidFill>
              </a:rPr>
              <a:t>čínského národního úsilí </a:t>
            </a:r>
            <a:r>
              <a:rPr lang="cs-CZ" sz="2000" dirty="0" smtClean="0"/>
              <a:t>se postavila strana </a:t>
            </a:r>
            <a:r>
              <a:rPr lang="cs-CZ" sz="2000" b="1" dirty="0" err="1" smtClean="0"/>
              <a:t>Kuomitang</a:t>
            </a:r>
            <a:r>
              <a:rPr lang="cs-CZ" sz="2000" dirty="0" smtClean="0"/>
              <a:t>. Společně s komunisty vytvořili vládu. Po dobytí Pekingu </a:t>
            </a:r>
            <a:r>
              <a:rPr lang="cs-CZ" sz="2000" dirty="0" err="1" smtClean="0"/>
              <a:t>Kuomitangem</a:t>
            </a:r>
            <a:r>
              <a:rPr lang="cs-CZ" sz="2000" dirty="0" smtClean="0"/>
              <a:t> (generál </a:t>
            </a:r>
            <a:r>
              <a:rPr lang="cs-CZ" sz="2000" b="1" dirty="0" err="1" smtClean="0"/>
              <a:t>Čankajšek</a:t>
            </a:r>
            <a:r>
              <a:rPr lang="cs-CZ" sz="2000" dirty="0" smtClean="0"/>
              <a:t>) byla země formálně sjednocena a přijata do SN.</a:t>
            </a:r>
          </a:p>
          <a:p>
            <a:pPr marL="0" indent="0">
              <a:buNone/>
            </a:pPr>
            <a:r>
              <a:rPr lang="cs-CZ" sz="2000" b="1" dirty="0" smtClean="0">
                <a:solidFill>
                  <a:srgbClr val="00B050"/>
                </a:solidFill>
              </a:rPr>
              <a:t>Indie</a:t>
            </a:r>
            <a:r>
              <a:rPr lang="cs-CZ" sz="2000" dirty="0" smtClean="0"/>
              <a:t> měla slíbeny rozsáhlé reformy a částečnou autonomii za podporu a pomoc Velké Británii během 1. SV. Velká Británie však slib nesplnila, což se stalo podnětem k otevřenému nepřátelství. Boj nenásilnými prostředky prosazoval indický myslitel a politik</a:t>
            </a:r>
            <a:r>
              <a:rPr lang="cs-CZ" sz="2000" dirty="0" smtClean="0">
                <a:solidFill>
                  <a:srgbClr val="0070C0"/>
                </a:solidFill>
              </a:rPr>
              <a:t> </a:t>
            </a:r>
            <a:r>
              <a:rPr lang="cs-CZ" sz="2000" b="1" dirty="0" smtClean="0">
                <a:solidFill>
                  <a:srgbClr val="0070C0"/>
                </a:solidFill>
              </a:rPr>
              <a:t>Gándhí</a:t>
            </a:r>
            <a:r>
              <a:rPr lang="cs-CZ" sz="2000" dirty="0" smtClean="0"/>
              <a:t>.</a:t>
            </a:r>
          </a:p>
          <a:p>
            <a:pPr marL="0" indent="0">
              <a:buNone/>
            </a:pPr>
            <a:r>
              <a:rPr lang="cs-CZ" sz="2000" dirty="0" smtClean="0"/>
              <a:t>V</a:t>
            </a:r>
            <a:r>
              <a:rPr lang="cs-CZ" sz="2000" dirty="0" smtClean="0">
                <a:solidFill>
                  <a:srgbClr val="00B050"/>
                </a:solidFill>
              </a:rPr>
              <a:t> </a:t>
            </a:r>
            <a:r>
              <a:rPr lang="cs-CZ" sz="2000" b="1" dirty="0" smtClean="0">
                <a:solidFill>
                  <a:srgbClr val="00B050"/>
                </a:solidFill>
              </a:rPr>
              <a:t>Turecku</a:t>
            </a:r>
            <a:r>
              <a:rPr lang="cs-CZ" sz="2000" dirty="0" smtClean="0">
                <a:solidFill>
                  <a:srgbClr val="00B050"/>
                </a:solidFill>
              </a:rPr>
              <a:t> </a:t>
            </a:r>
            <a:r>
              <a:rPr lang="cs-CZ" sz="2000" dirty="0" smtClean="0"/>
              <a:t>v roce 1920 vznikla republika.</a:t>
            </a:r>
          </a:p>
          <a:p>
            <a:pPr marL="0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285792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USA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u="sng" dirty="0" smtClean="0"/>
              <a:t>Nejbohatší a nejmocnější stát světa se potýkal se závažnými vnitřními problémy:</a:t>
            </a:r>
          </a:p>
          <a:p>
            <a:pPr marL="0" indent="0">
              <a:buNone/>
            </a:pPr>
            <a:r>
              <a:rPr lang="cs-CZ" dirty="0" smtClean="0"/>
              <a:t>barevní obyvatelé neměli volební právo, </a:t>
            </a:r>
            <a:r>
              <a:rPr lang="cs-CZ" b="1" dirty="0" smtClean="0">
                <a:solidFill>
                  <a:srgbClr val="00B050"/>
                </a:solidFill>
              </a:rPr>
              <a:t>systém rasové segregace </a:t>
            </a:r>
            <a:r>
              <a:rPr lang="cs-CZ" dirty="0" smtClean="0"/>
              <a:t>nařizoval oddělení černých a bílých,</a:t>
            </a:r>
          </a:p>
          <a:p>
            <a:pPr marL="0" indent="0">
              <a:buNone/>
            </a:pPr>
            <a:r>
              <a:rPr lang="cs-CZ" dirty="0" smtClean="0"/>
              <a:t>zavedení </a:t>
            </a:r>
            <a:r>
              <a:rPr lang="cs-CZ" b="1" dirty="0" smtClean="0">
                <a:solidFill>
                  <a:srgbClr val="00B050"/>
                </a:solidFill>
              </a:rPr>
              <a:t>prohibice</a:t>
            </a:r>
            <a:r>
              <a:rPr lang="cs-CZ" dirty="0" smtClean="0"/>
              <a:t> (zákaz prodeje alkoholu) v roce 1920 vedlo k růstu zločinnosti,</a:t>
            </a:r>
          </a:p>
          <a:p>
            <a:pPr marL="0" indent="0">
              <a:buNone/>
            </a:pPr>
            <a:r>
              <a:rPr lang="cs-CZ" dirty="0" smtClean="0"/>
              <a:t>v říjnu 1929 došlo </a:t>
            </a:r>
            <a:r>
              <a:rPr lang="cs-CZ" b="1" dirty="0" smtClean="0">
                <a:solidFill>
                  <a:srgbClr val="00B050"/>
                </a:solidFill>
              </a:rPr>
              <a:t>k pádu hodnoty akcií </a:t>
            </a:r>
            <a:r>
              <a:rPr lang="cs-CZ" dirty="0" smtClean="0"/>
              <a:t>na burze na Wall Street v New Yorku (počátek světové hospodářské krize). Stav „národní nouze“ řešil prezident </a:t>
            </a:r>
            <a:r>
              <a:rPr lang="cs-CZ" dirty="0" smtClean="0">
                <a:solidFill>
                  <a:srgbClr val="FF0000"/>
                </a:solidFill>
              </a:rPr>
              <a:t>Franklin </a:t>
            </a:r>
            <a:r>
              <a:rPr lang="cs-CZ" dirty="0" err="1" smtClean="0">
                <a:solidFill>
                  <a:srgbClr val="FF0000"/>
                </a:solidFill>
              </a:rPr>
              <a:t>Delano</a:t>
            </a:r>
            <a:r>
              <a:rPr lang="cs-CZ" dirty="0" smtClean="0">
                <a:solidFill>
                  <a:srgbClr val="FF0000"/>
                </a:solidFill>
              </a:rPr>
              <a:t> Roosevelt </a:t>
            </a:r>
            <a:r>
              <a:rPr lang="cs-CZ" dirty="0" smtClean="0"/>
              <a:t>programem </a:t>
            </a:r>
            <a:r>
              <a:rPr lang="cs-CZ" dirty="0" smtClean="0">
                <a:solidFill>
                  <a:srgbClr val="FF0000"/>
                </a:solidFill>
              </a:rPr>
              <a:t>New </a:t>
            </a:r>
            <a:r>
              <a:rPr lang="cs-CZ" dirty="0" err="1" smtClean="0">
                <a:solidFill>
                  <a:srgbClr val="FF0000"/>
                </a:solidFill>
              </a:rPr>
              <a:t>Deal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/>
              <a:t>– finančně podpořil farmáře, pro oblast </a:t>
            </a:r>
            <a:r>
              <a:rPr lang="cs-CZ" dirty="0" err="1" smtClean="0"/>
              <a:t>Tenessee</a:t>
            </a:r>
            <a:r>
              <a:rPr lang="cs-CZ" dirty="0" smtClean="0"/>
              <a:t> prosadil plán výstavby vodních elektráren, regulace řek a   zalesňování. Nezaměstnaní našli práci na státem řízených stavbách.</a:t>
            </a:r>
          </a:p>
          <a:p>
            <a:pPr marL="0" indent="0">
              <a:buNone/>
            </a:pPr>
            <a:r>
              <a:rPr lang="cs-CZ" dirty="0" smtClean="0"/>
              <a:t>V zahraniční politice se USA chovaly jako velmoc. Oficiální politikou země byl i nadále</a:t>
            </a:r>
            <a:r>
              <a:rPr lang="cs-CZ" u="sng" dirty="0" smtClean="0"/>
              <a:t> </a:t>
            </a:r>
            <a:r>
              <a:rPr lang="cs-CZ" u="sng" dirty="0" smtClean="0">
                <a:solidFill>
                  <a:srgbClr val="FF0000"/>
                </a:solidFill>
              </a:rPr>
              <a:t>izolacionismus</a:t>
            </a:r>
            <a:r>
              <a:rPr lang="cs-CZ" dirty="0" smtClean="0"/>
              <a:t>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3681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Věděl bys? Věděla bys?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err="1" smtClean="0"/>
              <a:t>Ku-Klux-klan</a:t>
            </a:r>
            <a:endParaRPr lang="cs-CZ" sz="2800" b="1" dirty="0" smtClean="0"/>
          </a:p>
          <a:p>
            <a:pPr marL="0" indent="0" algn="ctr">
              <a:buNone/>
            </a:pPr>
            <a:endParaRPr lang="cs-CZ" sz="2800" b="1" dirty="0" smtClean="0"/>
          </a:p>
          <a:p>
            <a:pPr marL="0" indent="0">
              <a:buNone/>
            </a:pPr>
            <a:r>
              <a:rPr lang="cs-CZ" sz="2800" dirty="0" smtClean="0"/>
              <a:t>Tajná organizace terorizující černochy,         v meziválečném období i katolíky, Židy, komunisty, přistěhovalce.</a:t>
            </a:r>
            <a:endParaRPr lang="cs-CZ" sz="28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>
          <a:xfrm>
            <a:off x="4572000" y="1268760"/>
            <a:ext cx="4251960" cy="493776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/>
              <a:t>izolacionismus</a:t>
            </a:r>
          </a:p>
          <a:p>
            <a:pPr marL="0" indent="0" algn="ctr">
              <a:buNone/>
            </a:pPr>
            <a:endParaRPr lang="cs-CZ" sz="2800" b="1" dirty="0"/>
          </a:p>
          <a:p>
            <a:pPr marL="0" indent="0">
              <a:buNone/>
            </a:pPr>
            <a:r>
              <a:rPr lang="cs-CZ" sz="2800" dirty="0" smtClean="0"/>
              <a:t>Po 1. světové válce výrazný politický směr žádající důslednou orientaci jen na problémy amerického kontinentu. (Odklon od evropské politiky, odmítnutí vstupu do SN, omezení přistěhovalectví, ……)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204357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SSSR, nový stát na šestině světa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rgbClr val="00B050"/>
                </a:solidFill>
              </a:rPr>
              <a:t>Nový typ státu</a:t>
            </a:r>
            <a:r>
              <a:rPr lang="cs-CZ" dirty="0" smtClean="0"/>
              <a:t>, který začali bolševici budovat v bývalém carském Rusku, měl uskutečňovat představu o beztřídní společnosti.</a:t>
            </a:r>
          </a:p>
          <a:p>
            <a:pPr marL="0" indent="0">
              <a:buNone/>
            </a:pPr>
            <a:r>
              <a:rPr lang="cs-CZ" dirty="0" smtClean="0"/>
              <a:t>Obyvatelstvo nového státu tvořily stovky národu a národnostních skupin. </a:t>
            </a:r>
            <a:r>
              <a:rPr lang="cs-CZ" b="1" dirty="0" smtClean="0">
                <a:solidFill>
                  <a:srgbClr val="FF0000"/>
                </a:solidFill>
              </a:rPr>
              <a:t>30. prosince 1922 </a:t>
            </a:r>
            <a:r>
              <a:rPr lang="cs-CZ" dirty="0" smtClean="0"/>
              <a:t>se sdružily tři evropské sovětské republiky a Zakavkazská federace, vznikl </a:t>
            </a:r>
            <a:r>
              <a:rPr lang="cs-CZ" b="1" dirty="0" smtClean="0">
                <a:solidFill>
                  <a:srgbClr val="FF0000"/>
                </a:solidFill>
              </a:rPr>
              <a:t>Svaz sovětských socialistických republik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</a:p>
          <a:p>
            <a:pPr marL="0" indent="0">
              <a:buNone/>
            </a:pPr>
            <a:r>
              <a:rPr lang="cs-CZ" b="1" dirty="0" smtClean="0"/>
              <a:t>Lenin</a:t>
            </a:r>
            <a:r>
              <a:rPr lang="cs-CZ" dirty="0" smtClean="0"/>
              <a:t> a poději </a:t>
            </a:r>
            <a:r>
              <a:rPr lang="cs-CZ" b="1" dirty="0" smtClean="0"/>
              <a:t>Stalin</a:t>
            </a:r>
            <a:r>
              <a:rPr lang="cs-CZ" dirty="0" smtClean="0"/>
              <a:t> vytvořili politický systém, kde byla veškerá moc soustředěna v rukou vedení bolševické strany a tajné policie. Diktatura proletariátu se změnila v </a:t>
            </a:r>
            <a:r>
              <a:rPr lang="cs-CZ" b="1" dirty="0" smtClean="0">
                <a:solidFill>
                  <a:srgbClr val="00B050"/>
                </a:solidFill>
              </a:rPr>
              <a:t>diktaturu jedné politické strany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Systém </a:t>
            </a:r>
            <a:r>
              <a:rPr lang="cs-CZ" b="1" dirty="0" smtClean="0">
                <a:solidFill>
                  <a:srgbClr val="00B050"/>
                </a:solidFill>
              </a:rPr>
              <a:t>totalitního státu </a:t>
            </a:r>
            <a:r>
              <a:rPr lang="cs-CZ" dirty="0" smtClean="0"/>
              <a:t>je spojen se vznikem </a:t>
            </a:r>
            <a:r>
              <a:rPr lang="cs-CZ" b="1" dirty="0" err="1" smtClean="0">
                <a:solidFill>
                  <a:srgbClr val="00B0F0"/>
                </a:solidFill>
              </a:rPr>
              <a:t>Čeky</a:t>
            </a:r>
            <a:r>
              <a:rPr lang="cs-CZ" dirty="0" smtClean="0"/>
              <a:t> a prvních </a:t>
            </a:r>
            <a:r>
              <a:rPr lang="cs-CZ" b="1" dirty="0" smtClean="0">
                <a:solidFill>
                  <a:srgbClr val="00B0F0"/>
                </a:solidFill>
              </a:rPr>
              <a:t>gulagů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V ekonomice bylo zavedeno centrální plánování a řízení („pětiletky“), byla zahájena </a:t>
            </a:r>
            <a:r>
              <a:rPr lang="cs-CZ" b="1" dirty="0" smtClean="0">
                <a:solidFill>
                  <a:srgbClr val="00B0F0"/>
                </a:solidFill>
              </a:rPr>
              <a:t>socialistická industrializace</a:t>
            </a:r>
            <a:r>
              <a:rPr lang="cs-CZ" dirty="0" smtClean="0"/>
              <a:t>. V zemědělství začala </a:t>
            </a:r>
            <a:r>
              <a:rPr lang="cs-CZ" b="1" dirty="0" smtClean="0">
                <a:solidFill>
                  <a:srgbClr val="00B0F0"/>
                </a:solidFill>
              </a:rPr>
              <a:t>kolektivizace</a:t>
            </a:r>
            <a:r>
              <a:rPr lang="cs-CZ" dirty="0" smtClean="0"/>
              <a:t>.  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9874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Vysvětleme si: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b="1" dirty="0" smtClean="0">
                <a:solidFill>
                  <a:srgbClr val="FF0000"/>
                </a:solidFill>
              </a:rPr>
              <a:t>Diktatura proletariátu</a:t>
            </a:r>
          </a:p>
          <a:p>
            <a:pPr marL="0" indent="0">
              <a:buNone/>
            </a:pPr>
            <a:r>
              <a:rPr lang="cs-CZ" sz="1800" dirty="0" smtClean="0"/>
              <a:t> - vláda skupiny označující se za zástupce dělnictva. K potlačení opozice používá násilné metody.</a:t>
            </a:r>
          </a:p>
          <a:p>
            <a:pPr marL="0" indent="0">
              <a:buNone/>
            </a:pPr>
            <a:r>
              <a:rPr lang="cs-CZ" sz="1800" b="1" dirty="0" err="1" smtClean="0">
                <a:solidFill>
                  <a:srgbClr val="FF0000"/>
                </a:solidFill>
              </a:rPr>
              <a:t>Čeka</a:t>
            </a:r>
            <a:endParaRPr lang="cs-CZ" sz="1800" b="1" dirty="0" smtClean="0">
              <a:solidFill>
                <a:srgbClr val="FF0000"/>
              </a:solidFill>
            </a:endParaRPr>
          </a:p>
          <a:p>
            <a:pPr marL="285750" indent="-285750">
              <a:buFontTx/>
              <a:buChar char="-"/>
            </a:pPr>
            <a:r>
              <a:rPr lang="cs-CZ" sz="1800" dirty="0" smtClean="0"/>
              <a:t>tajná policie sovětské moci, hlavní instituce „rudého teroru“. Zatýkala podezřelé a vynášela rozsudky, spravovala první koncentrační tábory. Vytvořil ji Lenin.</a:t>
            </a:r>
          </a:p>
          <a:p>
            <a:pPr marL="0" indent="0">
              <a:buNone/>
            </a:pPr>
            <a:r>
              <a:rPr lang="cs-CZ" sz="1800" b="1" dirty="0" smtClean="0">
                <a:solidFill>
                  <a:srgbClr val="FF0000"/>
                </a:solidFill>
              </a:rPr>
              <a:t>Gulag</a:t>
            </a:r>
          </a:p>
          <a:p>
            <a:pPr marL="285750" indent="-285750">
              <a:buFontTx/>
              <a:buChar char="-"/>
            </a:pPr>
            <a:r>
              <a:rPr lang="cs-CZ" sz="1800" dirty="0" smtClean="0"/>
              <a:t>zkratka: </a:t>
            </a:r>
            <a:r>
              <a:rPr lang="cs-CZ" sz="1800" dirty="0" err="1" smtClean="0"/>
              <a:t>gosudarstvennoe</a:t>
            </a:r>
            <a:r>
              <a:rPr lang="cs-CZ" sz="1800" dirty="0" smtClean="0"/>
              <a:t> </a:t>
            </a:r>
            <a:r>
              <a:rPr lang="cs-CZ" sz="1800" dirty="0" err="1" smtClean="0"/>
              <a:t>upravlenie</a:t>
            </a:r>
            <a:r>
              <a:rPr lang="cs-CZ" sz="1800" dirty="0" smtClean="0"/>
              <a:t> </a:t>
            </a:r>
            <a:r>
              <a:rPr lang="cs-CZ" sz="1800" dirty="0" err="1" smtClean="0"/>
              <a:t>lagerej</a:t>
            </a:r>
            <a:r>
              <a:rPr lang="cs-CZ" sz="1800" dirty="0" smtClean="0"/>
              <a:t> = hlavní správa nápravných pracovních táborů. Obecné pojmenování pro tábory nucených </a:t>
            </a:r>
            <a:r>
              <a:rPr lang="cs-CZ" sz="1800" dirty="0" smtClean="0"/>
              <a:t>prací v SSSR.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b="1" dirty="0" smtClean="0">
                <a:solidFill>
                  <a:srgbClr val="FF0000"/>
                </a:solidFill>
              </a:rPr>
              <a:t>Kolektivizace</a:t>
            </a:r>
          </a:p>
          <a:p>
            <a:pPr marL="285750" indent="-285750">
              <a:buFontTx/>
              <a:buChar char="-"/>
            </a:pPr>
            <a:r>
              <a:rPr lang="cs-CZ" sz="1800" dirty="0" smtClean="0"/>
              <a:t>násilné vytváření zemědělských družstev, scelování zemědělské půdy.</a:t>
            </a:r>
          </a:p>
          <a:p>
            <a:pPr marL="0" indent="0">
              <a:buNone/>
            </a:pPr>
            <a:r>
              <a:rPr lang="cs-CZ" sz="1800" b="1" dirty="0" smtClean="0">
                <a:solidFill>
                  <a:srgbClr val="FF0000"/>
                </a:solidFill>
              </a:rPr>
              <a:t>Socialistická industrializace</a:t>
            </a:r>
          </a:p>
          <a:p>
            <a:pPr marL="0" indent="0">
              <a:buNone/>
            </a:pPr>
            <a:r>
              <a:rPr lang="cs-CZ" sz="1800" dirty="0" smtClean="0"/>
              <a:t>- budování těžkého průmyslu.</a:t>
            </a:r>
          </a:p>
          <a:p>
            <a:pPr marL="0" indent="0">
              <a:buNone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925789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Vyber správnou možnost: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1800" b="1" u="sng" dirty="0" smtClean="0">
                <a:solidFill>
                  <a:srgbClr val="00B0F0"/>
                </a:solidFill>
              </a:rPr>
              <a:t>Projekt Společnosti národů navrhl:</a:t>
            </a:r>
          </a:p>
          <a:p>
            <a:pPr marL="0" indent="0">
              <a:buNone/>
            </a:pPr>
            <a:r>
              <a:rPr lang="cs-CZ" sz="1800" dirty="0" smtClean="0"/>
              <a:t>V. I. Lenin</a:t>
            </a:r>
          </a:p>
          <a:p>
            <a:pPr marL="0" indent="0">
              <a:buNone/>
            </a:pPr>
            <a:r>
              <a:rPr lang="cs-CZ" sz="1800" dirty="0" smtClean="0"/>
              <a:t>Gándhí</a:t>
            </a:r>
          </a:p>
          <a:p>
            <a:pPr marL="0" indent="0">
              <a:buNone/>
            </a:pPr>
            <a:r>
              <a:rPr lang="cs-CZ" sz="1800" dirty="0" smtClean="0"/>
              <a:t>W. Wilson </a:t>
            </a:r>
          </a:p>
          <a:p>
            <a:pPr marL="0" indent="0">
              <a:buNone/>
            </a:pPr>
            <a:r>
              <a:rPr lang="cs-CZ" sz="1800" b="1" u="sng" dirty="0" smtClean="0">
                <a:solidFill>
                  <a:srgbClr val="7030A0"/>
                </a:solidFill>
              </a:rPr>
              <a:t>Zástupci členských států SN se pravidelně scházeli na:</a:t>
            </a:r>
          </a:p>
          <a:p>
            <a:pPr marL="0" indent="0">
              <a:buNone/>
            </a:pPr>
            <a:r>
              <a:rPr lang="cs-CZ" sz="1800" dirty="0" smtClean="0"/>
              <a:t>Valné hromadě</a:t>
            </a:r>
          </a:p>
          <a:p>
            <a:pPr marL="0" indent="0">
              <a:buNone/>
            </a:pPr>
            <a:r>
              <a:rPr lang="cs-CZ" sz="1800" dirty="0" smtClean="0"/>
              <a:t>Valném shromáždění</a:t>
            </a:r>
          </a:p>
          <a:p>
            <a:pPr marL="0" indent="0">
              <a:buNone/>
            </a:pPr>
            <a:r>
              <a:rPr lang="cs-CZ" sz="1800" dirty="0" smtClean="0"/>
              <a:t>Valném sjezdu</a:t>
            </a:r>
          </a:p>
          <a:p>
            <a:pPr marL="0" indent="0">
              <a:buNone/>
            </a:pPr>
            <a:r>
              <a:rPr lang="cs-CZ" sz="1800" u="sng" dirty="0" smtClean="0">
                <a:solidFill>
                  <a:srgbClr val="00B050"/>
                </a:solidFill>
              </a:rPr>
              <a:t>Mezinárodní soudní dvůr sídlil v:</a:t>
            </a:r>
          </a:p>
          <a:p>
            <a:pPr marL="0" indent="0">
              <a:buNone/>
            </a:pPr>
            <a:r>
              <a:rPr lang="cs-CZ" sz="1800" dirty="0" smtClean="0"/>
              <a:t>Haagu</a:t>
            </a:r>
          </a:p>
          <a:p>
            <a:pPr marL="0" indent="0">
              <a:buNone/>
            </a:pPr>
            <a:r>
              <a:rPr lang="cs-CZ" sz="1800" dirty="0" smtClean="0"/>
              <a:t>Moskvě</a:t>
            </a:r>
          </a:p>
          <a:p>
            <a:pPr marL="0" indent="0">
              <a:buNone/>
            </a:pPr>
            <a:r>
              <a:rPr lang="cs-CZ" sz="1800" dirty="0" smtClean="0"/>
              <a:t>New Yorku</a:t>
            </a: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u="sng" dirty="0" smtClean="0">
                <a:solidFill>
                  <a:srgbClr val="FF0000"/>
                </a:solidFill>
              </a:rPr>
              <a:t>Komunistický internacionála vznikla v roce 1919 v:</a:t>
            </a:r>
          </a:p>
          <a:p>
            <a:pPr marL="0" indent="0">
              <a:buNone/>
            </a:pPr>
            <a:r>
              <a:rPr lang="cs-CZ" dirty="0" smtClean="0"/>
              <a:t>Haagu</a:t>
            </a:r>
          </a:p>
          <a:p>
            <a:pPr marL="0" indent="0">
              <a:buNone/>
            </a:pPr>
            <a:r>
              <a:rPr lang="cs-CZ" dirty="0" smtClean="0"/>
              <a:t>Moskvě</a:t>
            </a:r>
          </a:p>
          <a:p>
            <a:pPr marL="0" indent="0">
              <a:buNone/>
            </a:pPr>
            <a:r>
              <a:rPr lang="cs-CZ" dirty="0" smtClean="0"/>
              <a:t>New Yorku</a:t>
            </a:r>
          </a:p>
          <a:p>
            <a:pPr marL="0" indent="0">
              <a:buNone/>
            </a:pPr>
            <a:r>
              <a:rPr lang="cs-CZ" b="1" u="sng" dirty="0" smtClean="0">
                <a:solidFill>
                  <a:srgbClr val="002060"/>
                </a:solidFill>
              </a:rPr>
              <a:t>Hnutí za politickou jednotu Ameriky se nazývalo:</a:t>
            </a:r>
          </a:p>
          <a:p>
            <a:pPr marL="0" indent="0">
              <a:buNone/>
            </a:pPr>
            <a:r>
              <a:rPr lang="cs-CZ" dirty="0" smtClean="0"/>
              <a:t>New </a:t>
            </a:r>
            <a:r>
              <a:rPr lang="cs-CZ" dirty="0" err="1" smtClean="0"/>
              <a:t>Deal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Kuomitang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panamerikanismus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52586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76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1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86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1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Přemýšlej!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u="sng" dirty="0" smtClean="0">
                <a:solidFill>
                  <a:srgbClr val="0070C0"/>
                </a:solidFill>
              </a:rPr>
              <a:t>Politická strana </a:t>
            </a:r>
            <a:r>
              <a:rPr lang="cs-CZ" sz="1800" u="sng" dirty="0" err="1" smtClean="0">
                <a:solidFill>
                  <a:srgbClr val="0070C0"/>
                </a:solidFill>
              </a:rPr>
              <a:t>Kuomitang</a:t>
            </a:r>
            <a:r>
              <a:rPr lang="cs-CZ" sz="1800" u="sng" dirty="0" smtClean="0">
                <a:solidFill>
                  <a:srgbClr val="0070C0"/>
                </a:solidFill>
              </a:rPr>
              <a:t> působila v:</a:t>
            </a:r>
          </a:p>
          <a:p>
            <a:pPr marL="0" indent="0">
              <a:buNone/>
            </a:pPr>
            <a:r>
              <a:rPr lang="cs-CZ" sz="1800" dirty="0" smtClean="0"/>
              <a:t>Indii</a:t>
            </a:r>
          </a:p>
          <a:p>
            <a:pPr marL="0" indent="0">
              <a:buNone/>
            </a:pPr>
            <a:r>
              <a:rPr lang="cs-CZ" sz="1800" dirty="0" smtClean="0"/>
              <a:t>Číně</a:t>
            </a:r>
          </a:p>
          <a:p>
            <a:pPr marL="0" indent="0">
              <a:buNone/>
            </a:pPr>
            <a:r>
              <a:rPr lang="cs-CZ" sz="1800" dirty="0" smtClean="0"/>
              <a:t>Turecku</a:t>
            </a:r>
          </a:p>
          <a:p>
            <a:pPr marL="0" indent="0">
              <a:buNone/>
            </a:pPr>
            <a:r>
              <a:rPr lang="cs-CZ" sz="1800" b="1" u="sng" dirty="0" smtClean="0">
                <a:solidFill>
                  <a:srgbClr val="7030A0"/>
                </a:solidFill>
              </a:rPr>
              <a:t>Politik a myslitel Gándhí žil v:</a:t>
            </a:r>
          </a:p>
          <a:p>
            <a:pPr marL="0" indent="0">
              <a:buNone/>
            </a:pPr>
            <a:r>
              <a:rPr lang="cs-CZ" sz="1800" dirty="0" smtClean="0"/>
              <a:t>Indii</a:t>
            </a:r>
          </a:p>
          <a:p>
            <a:pPr marL="0" indent="0">
              <a:buNone/>
            </a:pPr>
            <a:r>
              <a:rPr lang="cs-CZ" sz="1800" dirty="0" smtClean="0"/>
              <a:t>Číně</a:t>
            </a:r>
          </a:p>
          <a:p>
            <a:pPr marL="0" indent="0">
              <a:buNone/>
            </a:pPr>
            <a:r>
              <a:rPr lang="cs-CZ" sz="1800" dirty="0" smtClean="0"/>
              <a:t>Turecku</a:t>
            </a:r>
          </a:p>
          <a:p>
            <a:pPr marL="0" indent="0">
              <a:buNone/>
            </a:pPr>
            <a:r>
              <a:rPr lang="cs-CZ" sz="1800" u="sng" dirty="0" smtClean="0">
                <a:solidFill>
                  <a:srgbClr val="C00000"/>
                </a:solidFill>
              </a:rPr>
              <a:t>Program New </a:t>
            </a:r>
            <a:r>
              <a:rPr lang="cs-CZ" sz="1800" u="sng" dirty="0" err="1" smtClean="0">
                <a:solidFill>
                  <a:srgbClr val="C00000"/>
                </a:solidFill>
              </a:rPr>
              <a:t>Deal</a:t>
            </a:r>
            <a:r>
              <a:rPr lang="cs-CZ" sz="1800" u="sng" dirty="0" smtClean="0">
                <a:solidFill>
                  <a:srgbClr val="C00000"/>
                </a:solidFill>
              </a:rPr>
              <a:t> v USA vyhlásil prezident:</a:t>
            </a:r>
          </a:p>
          <a:p>
            <a:pPr marL="0" indent="0">
              <a:buNone/>
            </a:pPr>
            <a:r>
              <a:rPr lang="cs-CZ" sz="1800" dirty="0" smtClean="0"/>
              <a:t>A. Lincoln</a:t>
            </a:r>
          </a:p>
          <a:p>
            <a:pPr marL="0" indent="0">
              <a:buNone/>
            </a:pPr>
            <a:r>
              <a:rPr lang="cs-CZ" sz="1800" dirty="0" smtClean="0"/>
              <a:t>F. D. Roosevelt</a:t>
            </a:r>
          </a:p>
          <a:p>
            <a:pPr marL="0" indent="0">
              <a:buNone/>
            </a:pPr>
            <a:r>
              <a:rPr lang="cs-CZ" sz="1800" dirty="0" smtClean="0"/>
              <a:t>G. Bush</a:t>
            </a: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342900" indent="-342900">
              <a:buAutoNum type="alphaUcPeriod"/>
            </a:pPr>
            <a:endParaRPr lang="cs-CZ" sz="1800" dirty="0" smtClean="0"/>
          </a:p>
          <a:p>
            <a:pPr marL="342900" indent="-342900">
              <a:buAutoNum type="alphaUcPeriod"/>
            </a:pPr>
            <a:endParaRPr lang="cs-CZ" sz="18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u="sng" dirty="0" err="1" smtClean="0"/>
              <a:t>Ku-Klux-klan</a:t>
            </a:r>
            <a:r>
              <a:rPr lang="cs-CZ" b="1" u="sng" dirty="0" smtClean="0"/>
              <a:t> je tajná rasistická organizace v:</a:t>
            </a:r>
          </a:p>
          <a:p>
            <a:pPr marL="0" indent="0">
              <a:buNone/>
            </a:pPr>
            <a:r>
              <a:rPr lang="cs-CZ" dirty="0" smtClean="0"/>
              <a:t>SSSR</a:t>
            </a:r>
          </a:p>
          <a:p>
            <a:pPr marL="0" indent="0">
              <a:buNone/>
            </a:pPr>
            <a:r>
              <a:rPr lang="cs-CZ" dirty="0" smtClean="0"/>
              <a:t>Číně</a:t>
            </a:r>
          </a:p>
          <a:p>
            <a:pPr marL="0" indent="0">
              <a:buNone/>
            </a:pPr>
            <a:r>
              <a:rPr lang="cs-CZ" dirty="0" smtClean="0"/>
              <a:t>USA</a:t>
            </a:r>
          </a:p>
          <a:p>
            <a:pPr marL="0" indent="0">
              <a:buNone/>
            </a:pPr>
            <a:r>
              <a:rPr lang="cs-CZ" b="1" u="sng" dirty="0" smtClean="0">
                <a:solidFill>
                  <a:srgbClr val="FF0000"/>
                </a:solidFill>
              </a:rPr>
              <a:t>Zkratka „SSSR“ znamená:</a:t>
            </a:r>
          </a:p>
          <a:p>
            <a:pPr marL="0" indent="0">
              <a:buNone/>
            </a:pPr>
            <a:r>
              <a:rPr lang="cs-CZ" dirty="0" smtClean="0"/>
              <a:t>Svaz sovětských socialistických republik</a:t>
            </a:r>
          </a:p>
          <a:p>
            <a:pPr marL="0" indent="0">
              <a:buNone/>
            </a:pPr>
            <a:r>
              <a:rPr lang="cs-CZ" dirty="0" smtClean="0"/>
              <a:t>Sdružení sovětských socialistických republik</a:t>
            </a:r>
          </a:p>
          <a:p>
            <a:pPr marL="0" indent="0">
              <a:buNone/>
            </a:pPr>
            <a:r>
              <a:rPr lang="cs-CZ" dirty="0" smtClean="0"/>
              <a:t>Společnost sovětských socialistických republik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5806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4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Jen jedna možnost je správně!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u="sng" dirty="0" smtClean="0">
                <a:solidFill>
                  <a:srgbClr val="FF0000"/>
                </a:solidFill>
              </a:rPr>
              <a:t>Násilné vytváření zemědělských družstev (nejen) v SSSR se nazývalo:</a:t>
            </a:r>
          </a:p>
          <a:p>
            <a:pPr marL="0" indent="0">
              <a:buNone/>
            </a:pPr>
            <a:r>
              <a:rPr lang="cs-CZ" dirty="0" smtClean="0"/>
              <a:t>industrializace</a:t>
            </a:r>
          </a:p>
          <a:p>
            <a:pPr marL="0" indent="0">
              <a:buNone/>
            </a:pPr>
            <a:r>
              <a:rPr lang="cs-CZ" dirty="0" smtClean="0"/>
              <a:t>kolektivizace</a:t>
            </a:r>
          </a:p>
          <a:p>
            <a:pPr marL="0" indent="0">
              <a:buNone/>
            </a:pPr>
            <a:r>
              <a:rPr lang="cs-CZ" dirty="0"/>
              <a:t>f</a:t>
            </a:r>
            <a:r>
              <a:rPr lang="cs-CZ" dirty="0" smtClean="0"/>
              <a:t>ederalizace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u="sng" dirty="0" smtClean="0">
                <a:solidFill>
                  <a:srgbClr val="7030A0"/>
                </a:solidFill>
              </a:rPr>
              <a:t>„</a:t>
            </a:r>
            <a:r>
              <a:rPr lang="cs-CZ" b="1" u="sng" dirty="0" err="1" smtClean="0">
                <a:solidFill>
                  <a:srgbClr val="7030A0"/>
                </a:solidFill>
              </a:rPr>
              <a:t>Čeka</a:t>
            </a:r>
            <a:r>
              <a:rPr lang="cs-CZ" b="1" u="sng" dirty="0" smtClean="0">
                <a:solidFill>
                  <a:srgbClr val="7030A0"/>
                </a:solidFill>
              </a:rPr>
              <a:t>“ byla:</a:t>
            </a:r>
          </a:p>
          <a:p>
            <a:pPr marL="0" indent="0">
              <a:buNone/>
            </a:pPr>
            <a:r>
              <a:rPr lang="cs-CZ" dirty="0" smtClean="0"/>
              <a:t>politická strana v Číně</a:t>
            </a:r>
          </a:p>
          <a:p>
            <a:pPr marL="0" indent="0">
              <a:buNone/>
            </a:pPr>
            <a:r>
              <a:rPr lang="cs-CZ" dirty="0" smtClean="0"/>
              <a:t>zákaz prodeje alkoholu </a:t>
            </a:r>
          </a:p>
          <a:p>
            <a:pPr marL="0" indent="0">
              <a:buNone/>
            </a:pPr>
            <a:r>
              <a:rPr lang="cs-CZ" dirty="0" smtClean="0"/>
              <a:t>tajná sovětská policie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u="sng" dirty="0" smtClean="0"/>
              <a:t>Obecné pojmenování pro tábor nucených prací v SSSR zní:</a:t>
            </a:r>
          </a:p>
          <a:p>
            <a:pPr marL="0" indent="0">
              <a:buNone/>
            </a:pPr>
            <a:r>
              <a:rPr lang="cs-CZ" dirty="0" smtClean="0"/>
              <a:t>gulag</a:t>
            </a:r>
          </a:p>
          <a:p>
            <a:pPr marL="0" indent="0">
              <a:buNone/>
            </a:pPr>
            <a:r>
              <a:rPr lang="cs-CZ" dirty="0" smtClean="0"/>
              <a:t>koncentrák</a:t>
            </a:r>
          </a:p>
          <a:p>
            <a:pPr marL="0" indent="0">
              <a:buNone/>
            </a:pPr>
            <a:r>
              <a:rPr lang="cs-CZ" dirty="0" smtClean="0"/>
              <a:t>basa</a:t>
            </a:r>
          </a:p>
          <a:p>
            <a:pPr marL="0" indent="0">
              <a:buNone/>
            </a:pPr>
            <a:r>
              <a:rPr lang="cs-CZ" b="1" u="sng" dirty="0" smtClean="0">
                <a:solidFill>
                  <a:srgbClr val="C00000"/>
                </a:solidFill>
              </a:rPr>
              <a:t>Mezi totalitní vůdce z dob počátků Sovětského svazu nepatří:</a:t>
            </a:r>
          </a:p>
          <a:p>
            <a:pPr marL="0" indent="0">
              <a:buNone/>
            </a:pPr>
            <a:r>
              <a:rPr lang="cs-CZ" dirty="0" smtClean="0"/>
              <a:t>V. I. Lenin</a:t>
            </a:r>
          </a:p>
          <a:p>
            <a:pPr marL="0" indent="0">
              <a:buNone/>
            </a:pPr>
            <a:r>
              <a:rPr lang="cs-CZ" dirty="0" smtClean="0"/>
              <a:t>M. S. Gorbačov</a:t>
            </a:r>
          </a:p>
          <a:p>
            <a:pPr marL="0" indent="0">
              <a:buNone/>
            </a:pPr>
            <a:r>
              <a:rPr lang="cs-CZ" dirty="0" smtClean="0"/>
              <a:t>J. V. </a:t>
            </a:r>
            <a:r>
              <a:rPr lang="cs-CZ" dirty="0"/>
              <a:t>S</a:t>
            </a:r>
            <a:r>
              <a:rPr lang="cs-CZ" dirty="0" smtClean="0"/>
              <a:t>talin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5923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xit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xit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rgbClr val="FFC000"/>
                </a:solidFill>
              </a:rPr>
              <a:t>Věděl/věděla jsi všechno?</a:t>
            </a:r>
            <a:endParaRPr lang="cs-CZ" sz="5400" b="1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endParaRPr lang="cs-CZ" sz="4400" dirty="0" smtClean="0"/>
          </a:p>
          <a:p>
            <a:pPr marL="0" indent="0" algn="ctr">
              <a:buNone/>
            </a:pPr>
            <a:r>
              <a:rPr lang="cs-CZ" sz="7200" dirty="0" smtClean="0">
                <a:solidFill>
                  <a:srgbClr val="F7093C"/>
                </a:solidFill>
              </a:rPr>
              <a:t>Gratuluji!!</a:t>
            </a:r>
          </a:p>
          <a:p>
            <a:pPr marL="0" indent="0" algn="ctr">
              <a:buNone/>
            </a:pPr>
            <a:endParaRPr lang="cs-CZ" sz="7200" dirty="0" smtClean="0">
              <a:solidFill>
                <a:srgbClr val="F7093C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7030A0"/>
                </a:solidFill>
              </a:rPr>
              <a:t>Nevěděl/nevěděla jsi všechno?</a:t>
            </a:r>
          </a:p>
          <a:p>
            <a:pPr marL="0" indent="0" algn="ctr">
              <a:buNone/>
            </a:pPr>
            <a:r>
              <a:rPr lang="cs-CZ" sz="7800" dirty="0" smtClean="0">
                <a:solidFill>
                  <a:srgbClr val="7030A0"/>
                </a:solidFill>
                <a:sym typeface="Wingdings" pitchFamily="2" charset="2"/>
              </a:rPr>
              <a:t></a:t>
            </a:r>
          </a:p>
          <a:p>
            <a:pPr marL="0" indent="0" algn="ctr">
              <a:buNone/>
            </a:pPr>
            <a:r>
              <a:rPr lang="cs-CZ" sz="2600" dirty="0" smtClean="0">
                <a:solidFill>
                  <a:srgbClr val="7030A0"/>
                </a:solidFill>
                <a:sym typeface="Wingdings" pitchFamily="2" charset="2"/>
              </a:rPr>
              <a:t>(Příští hodinu píšeme.)</a:t>
            </a:r>
          </a:p>
          <a:p>
            <a:pPr marL="0" indent="0" algn="ctr">
              <a:buNone/>
            </a:pPr>
            <a:endParaRPr lang="cs-CZ" sz="2800" dirty="0" smtClean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5389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ho">
  <a:themeElements>
    <a:clrScheme name="SOHO">
      <a:dk1>
        <a:srgbClr val="2E2224"/>
      </a:dk1>
      <a:lt1>
        <a:sysClr val="window" lastClr="FFFFFF"/>
      </a:lt1>
      <a:dk2>
        <a:srgbClr val="48231E"/>
      </a:dk2>
      <a:lt2>
        <a:srgbClr val="CBD8DD"/>
      </a:lt2>
      <a:accent1>
        <a:srgbClr val="61625E"/>
      </a:accent1>
      <a:accent2>
        <a:srgbClr val="964D2C"/>
      </a:accent2>
      <a:accent3>
        <a:srgbClr val="66553E"/>
      </a:accent3>
      <a:accent4>
        <a:srgbClr val="848058"/>
      </a:accent4>
      <a:accent5>
        <a:srgbClr val="AFA14B"/>
      </a:accent5>
      <a:accent6>
        <a:srgbClr val="AD7D4D"/>
      </a:accent6>
      <a:hlink>
        <a:srgbClr val="FFDE66"/>
      </a:hlink>
      <a:folHlink>
        <a:srgbClr val="C0AEBC"/>
      </a:folHlink>
    </a:clrScheme>
    <a:fontScheme name="SOHO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HO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7000"/>
                <a:satMod val="150000"/>
              </a:schemeClr>
            </a:gs>
            <a:gs pos="30000">
              <a:schemeClr val="phClr">
                <a:shade val="94000"/>
                <a:satMod val="130000"/>
              </a:schemeClr>
            </a:gs>
            <a:gs pos="45000">
              <a:schemeClr val="phClr">
                <a:shade val="100000"/>
                <a:satMod val="120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4000"/>
                <a:satMod val="130000"/>
              </a:schemeClr>
            </a:gs>
            <a:gs pos="100000">
              <a:schemeClr val="phClr">
                <a:shade val="67000"/>
                <a:satMod val="15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700000"/>
            </a:lightRig>
          </a:scene3d>
          <a:sp3d contourW="19050">
            <a:bevelT w="31750" h="38100"/>
            <a:contourClr>
              <a:schemeClr val="phClr">
                <a:shade val="15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4000"/>
                <a:satMod val="210000"/>
              </a:schemeClr>
            </a:gs>
            <a:gs pos="40000">
              <a:schemeClr val="phClr">
                <a:tint val="72000"/>
                <a:shade val="99000"/>
                <a:satMod val="200000"/>
              </a:schemeClr>
            </a:gs>
            <a:gs pos="100000">
              <a:schemeClr val="phClr">
                <a:tint val="100000"/>
                <a:shade val="30000"/>
                <a:alpha val="100000"/>
                <a:satMod val="17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86000"/>
                <a:alpha val="90000"/>
              </a:schemeClr>
              <a:schemeClr val="phClr">
                <a:shade val="49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TC101790493[[fn=Malé pracoviště, domácnost (SoHo)]]</Template>
  <TotalTime>247</TotalTime>
  <Words>1358</Words>
  <Application>Microsoft Office PowerPoint</Application>
  <PresentationFormat>Předvádění na obrazovce (4:3)</PresentationFormat>
  <Paragraphs>166</Paragraphs>
  <Slides>16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Soho</vt:lpstr>
      <vt:lpstr>Prezentace aplikace PowerPoint</vt:lpstr>
      <vt:lpstr>Prezentace aplikace PowerPoint</vt:lpstr>
      <vt:lpstr>zdroje</vt:lpstr>
      <vt:lpstr>Zopakujme si:</vt:lpstr>
      <vt:lpstr>Nové mezinárodní organizace</vt:lpstr>
      <vt:lpstr>Latinská Amerika</vt:lpstr>
      <vt:lpstr>Afrika </vt:lpstr>
      <vt:lpstr>Asie se probouzí</vt:lpstr>
      <vt:lpstr>USA</vt:lpstr>
      <vt:lpstr>Věděl bys? Věděla bys?</vt:lpstr>
      <vt:lpstr>SSSR, nový stát na šestině světa</vt:lpstr>
      <vt:lpstr>Vysvětleme si:</vt:lpstr>
      <vt:lpstr>Vyber správnou možnost:</vt:lpstr>
      <vt:lpstr>Přemýšlej!</vt:lpstr>
      <vt:lpstr>Jen jedna možnost je správně!</vt:lpstr>
      <vt:lpstr>Věděl/věděla jsi všechno?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smolikovar</dc:creator>
  <cp:lastModifiedBy>smolikovar</cp:lastModifiedBy>
  <cp:revision>25</cp:revision>
  <dcterms:created xsi:type="dcterms:W3CDTF">2013-07-13T17:36:34Z</dcterms:created>
  <dcterms:modified xsi:type="dcterms:W3CDTF">2013-07-15T18:30:29Z</dcterms:modified>
</cp:coreProperties>
</file>