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  <p:sldMasterId id="2147483704" r:id="rId2"/>
  </p:sldMasterIdLst>
  <p:sldIdLst>
    <p:sldId id="263" r:id="rId3"/>
    <p:sldId id="261" r:id="rId4"/>
    <p:sldId id="256" r:id="rId5"/>
    <p:sldId id="258" r:id="rId6"/>
    <p:sldId id="259" r:id="rId7"/>
    <p:sldId id="260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8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48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48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48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48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7127F5"/>
    <a:srgbClr val="F3F828"/>
    <a:srgbClr val="F2472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2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3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3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3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3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3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3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3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</p:grpSp>
      <p:sp>
        <p:nvSpPr>
          <p:cNvPr id="17447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7448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9" name="Rectangle 37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" name="Rectangle 38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A935CD-8864-468F-80F8-43E00819C7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EB6709-698B-4B28-9B55-4DEBD98B8B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795C5E-FD97-47AF-A6B7-97A92CACDC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F30B8B-1A90-4D32-A451-59333400436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F35C79-F1FB-4C93-AC86-6E5E96ED68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923BC6-2A66-4516-AF60-4DB08FF30D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CF334D-3D84-4221-BE7D-0FCA9F6E096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D55FB-5011-40E2-B0F0-8B69005548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E3E1DD-5D56-4169-B92F-B31A00F576A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8FF43-8FA7-46FC-AE12-CB58E3C32C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D48F9F-AC7B-4AF6-80DE-5CF4BF62CE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18355-AE52-400A-8B32-1FE1E8CCF55A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8E3F9-AEF1-4820-A8BF-64701C42B6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B9BAA-0A59-4EA5-9642-673D8E452909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538AB-D635-40A1-8828-A9850ECAEB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EC6DCB-4AD8-406B-834C-F799520F0A44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EF375-90D6-45A6-A840-A978D5EDC0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EE259-5128-464B-AF88-B320CCB501D9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7FE34-66A4-4B18-9AFD-23E9D99BF9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0ADFE-6446-4B6E-8484-1D691C04DC12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0BEE18-6647-4339-B25D-5E16CF543D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B62A7-CDA6-4E24-94C7-F27DCE449349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02762-1EE3-4873-B694-696A29EC6E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AAD25-2517-47BD-89AA-C0777CDF42B7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8633C-0492-4753-8A60-BBA74C1CD7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7AD58-092D-4279-AAD3-0634D2471150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BEB07-1976-4667-90F9-27719F0AB0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4F55A-82EA-43BD-85EC-A70E1D0A6FAF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42935-4513-4BD5-9CA0-99E1AAE2EA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2DE29-F82D-4825-BAE4-EC076F90EA94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B4349-D73F-4903-8BAF-1E5B47D72C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1D86E-1955-4605-8329-80E5E2A2045C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E919D-CEA3-4D93-86D7-975FEE61C5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6387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88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89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0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1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2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3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4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5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6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7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8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399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0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1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2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3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4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5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6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7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8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09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0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1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2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3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4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5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6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7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8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19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6420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</p:grpSp>
      <p:sp>
        <p:nvSpPr>
          <p:cNvPr id="16421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6422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23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424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425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ahoma" charset="0"/>
              </a:defRPr>
            </a:lvl1pPr>
          </a:lstStyle>
          <a:p>
            <a:pPr>
              <a:defRPr/>
            </a:pPr>
            <a:fld id="{CA4C8351-8536-4A07-93F6-04798C47F6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53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82CBE1E4-413C-412F-91AA-C9DB0E31D888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3EA62261-9557-413C-B367-4A29BCC637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>
          <a:xfrm>
            <a:off x="866775" y="1989138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Hmotnost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9863" y="3284538"/>
            <a:ext cx="7129462" cy="1824037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Poličná 276, okres Vsetín, příspěvková organizace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Č. DUMu: </a:t>
            </a:r>
            <a:r>
              <a:rPr lang="cs-CZ" dirty="0" smtClean="0"/>
              <a:t>VY_52_INOVACE_309 F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Tématický celek: </a:t>
            </a:r>
            <a:r>
              <a:rPr lang="cs-CZ" dirty="0" smtClean="0"/>
              <a:t>Fyzikální veličiny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Rudolf Konvičný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410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101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8064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>
                <a:solidFill>
                  <a:srgbClr val="000000"/>
                </a:solidFill>
                <a:latin typeface="Calibri" pitchFamily="34" charset="0"/>
              </a:rPr>
              <a:t>Anotace: Tvorba DUMu v Powerpointu určená pro interaktivní tabuli. Obsahuje zavedení pojmu hmotnost, značení, základní jednotky a jejich převody.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ctr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1"/>
                </a:solidFill>
              </a:rPr>
              <a:t>HMOTNOST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0"/>
            <a:ext cx="7772400" cy="1655763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 eaLnBrk="1" hangingPunct="1">
              <a:defRPr/>
            </a:pPr>
            <a:r>
              <a:rPr lang="cs-CZ" dirty="0" smtClean="0"/>
              <a:t>HMOTNOST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16013" y="1989138"/>
            <a:ext cx="6440487" cy="3889375"/>
          </a:xfrm>
          <a:solidFill>
            <a:schemeClr val="bg1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F3F828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/>
              <a:t>Hmotnost není jen míra množství látky v tělese.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/>
              <a:t>Hmotnost je vlastnost hmoty, která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/>
              <a:t>vyjadřuje míru jejich účinků.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>
                <a:solidFill>
                  <a:srgbClr val="F3F828"/>
                </a:solidFill>
              </a:rPr>
              <a:t>Značka  -</a:t>
            </a:r>
            <a:r>
              <a:rPr lang="cs-CZ" sz="2400" dirty="0" smtClean="0">
                <a:solidFill>
                  <a:srgbClr val="F2472A"/>
                </a:solidFill>
              </a:rPr>
              <a:t> </a:t>
            </a:r>
            <a:r>
              <a:rPr lang="cs-CZ" sz="2400" dirty="0" smtClean="0">
                <a:solidFill>
                  <a:srgbClr val="F3F828"/>
                </a:solidFill>
              </a:rPr>
              <a:t>m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>
                <a:solidFill>
                  <a:srgbClr val="F3F828"/>
                </a:solidFill>
              </a:rPr>
              <a:t>Základní jednotka </a:t>
            </a:r>
            <a:r>
              <a:rPr lang="cs-CZ" sz="2400" dirty="0" smtClean="0">
                <a:solidFill>
                  <a:srgbClr val="F3F828"/>
                </a:solidFill>
              </a:rPr>
              <a:t>– kg</a:t>
            </a:r>
            <a:endParaRPr lang="cs-CZ" sz="2400" dirty="0" smtClean="0">
              <a:solidFill>
                <a:srgbClr val="F3F828"/>
              </a:solidFill>
            </a:endParaRP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>
                <a:solidFill>
                  <a:srgbClr val="F3F828"/>
                </a:solidFill>
              </a:rPr>
              <a:t>Zápis:       </a:t>
            </a:r>
            <a:r>
              <a:rPr lang="cs-CZ" sz="2400" b="1" dirty="0" smtClean="0">
                <a:solidFill>
                  <a:srgbClr val="F3F828"/>
                </a:solidFill>
              </a:rPr>
              <a:t>m = 2,5kg</a:t>
            </a:r>
            <a:endParaRPr lang="cs-CZ" sz="2400" b="1" dirty="0" smtClean="0">
              <a:solidFill>
                <a:srgbClr val="F3F828"/>
              </a:solidFill>
            </a:endParaRP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/>
              <a:t>Podle soustav SI je kilogram definován jako hmotnost mezinárodního prototypu kilogramu uloženého u Mezinárodního úřadu pro míry</a:t>
            </a:r>
          </a:p>
          <a:p>
            <a:pPr algn="l" eaLnBrk="1" hangingPunct="1">
              <a:lnSpc>
                <a:spcPct val="80000"/>
              </a:lnSpc>
              <a:defRPr/>
            </a:pPr>
            <a:r>
              <a:rPr lang="cs-CZ" sz="2400" dirty="0" smtClean="0"/>
              <a:t>a váhy v Sèvres (Francie).</a:t>
            </a:r>
            <a:r>
              <a:rPr lang="cs-CZ" sz="2400" dirty="0" smtClean="0">
                <a:solidFill>
                  <a:srgbClr val="F2472A"/>
                </a:solidFill>
              </a:rPr>
              <a:t>   </a:t>
            </a:r>
          </a:p>
          <a:p>
            <a:pPr algn="l" eaLnBrk="1" hangingPunct="1">
              <a:lnSpc>
                <a:spcPct val="80000"/>
              </a:lnSpc>
              <a:defRPr/>
            </a:pPr>
            <a:endParaRPr lang="cs-CZ" sz="2400" dirty="0" smtClean="0">
              <a:solidFill>
                <a:srgbClr val="F2472A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5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750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75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50" fill="hold"/>
                                        <p:tgtEl>
                                          <p:spTgt spid="20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750"/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750" fill="hold"/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50" fill="hold"/>
                                        <p:tgtEl>
                                          <p:spTgt spid="20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dirty="0" smtClean="0">
                <a:solidFill>
                  <a:srgbClr val="F2472A"/>
                </a:solidFill>
              </a:rPr>
              <a:t>Jednotky a jejich převody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rgbClr val="F3F828"/>
                </a:solidFill>
              </a:rPr>
              <a:t>Historické jednotky:</a:t>
            </a:r>
          </a:p>
          <a:p>
            <a:pPr eaLnBrk="1" hangingPunct="1">
              <a:defRPr/>
            </a:pPr>
            <a:r>
              <a:rPr lang="cs-CZ" dirty="0" smtClean="0"/>
              <a:t>Metrický cent    	1 q = 100 kg</a:t>
            </a:r>
          </a:p>
          <a:p>
            <a:pPr eaLnBrk="1" hangingPunct="1">
              <a:defRPr/>
            </a:pPr>
            <a:r>
              <a:rPr lang="cs-CZ" dirty="0" smtClean="0"/>
              <a:t>Unce              	1 oz = 28,4 g</a:t>
            </a:r>
          </a:p>
          <a:p>
            <a:pPr eaLnBrk="1" hangingPunct="1">
              <a:defRPr/>
            </a:pPr>
            <a:r>
              <a:rPr lang="cs-CZ" dirty="0" smtClean="0"/>
              <a:t>Grain (zrno)    	1 gr = 65 mg</a:t>
            </a:r>
          </a:p>
          <a:p>
            <a:pPr eaLnBrk="1" hangingPunct="1">
              <a:defRPr/>
            </a:pPr>
            <a:r>
              <a:rPr lang="cs-CZ" dirty="0" smtClean="0"/>
              <a:t>Karát              	1 Kt = 0,2 g</a:t>
            </a:r>
          </a:p>
          <a:p>
            <a:pPr eaLnBrk="1" hangingPunct="1">
              <a:defRPr/>
            </a:pPr>
            <a:r>
              <a:rPr lang="cs-CZ" dirty="0" smtClean="0"/>
              <a:t>Libra                	1 lb = 0,45 kg</a:t>
            </a:r>
          </a:p>
          <a:p>
            <a:pPr eaLnBrk="1" hangingPunct="1">
              <a:defRPr/>
            </a:pPr>
            <a:r>
              <a:rPr lang="cs-CZ" dirty="0" smtClean="0"/>
              <a:t>Trojská unce          = 31,1 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z="2400" dirty="0" smtClean="0">
                <a:solidFill>
                  <a:srgbClr val="F3F828"/>
                </a:solidFill>
              </a:rPr>
              <a:t>Současné jednotky a jejich převody: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tuna                   1t  =1000kg   </a:t>
            </a:r>
          </a:p>
          <a:p>
            <a:pPr eaLnBrk="1" hangingPunct="1">
              <a:defRPr/>
            </a:pPr>
            <a:r>
              <a:rPr lang="cs-CZ" sz="2400" dirty="0" smtClean="0"/>
              <a:t>gram                  1kg=1000g</a:t>
            </a:r>
          </a:p>
          <a:p>
            <a:pPr eaLnBrk="1" hangingPunct="1">
              <a:defRPr/>
            </a:pPr>
            <a:r>
              <a:rPr lang="cs-CZ" sz="2400" dirty="0" smtClean="0"/>
              <a:t>miligram             1g  =1000mg</a:t>
            </a:r>
          </a:p>
          <a:p>
            <a:pPr eaLnBrk="1" hangingPunct="1">
              <a:defRPr/>
            </a:pPr>
            <a:r>
              <a:rPr lang="cs-CZ" sz="2400" dirty="0" smtClean="0"/>
              <a:t>centigram           1g  =100cg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    Jak převádět: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    z větší jednotky na menší: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      2,7kg = (2,7 . 1000)g = 2700g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    z menší na větší: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     350mg = (350: 1000)g =0,350g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dirty="0" smtClean="0"/>
              <a:t>Převeď: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tx1"/>
          </a:solidFill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65kg     =                              g      5,7t      =                               kg                                1800g   =                               kg                                214kg   =                               t                                 3,1g     =                               mg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1,4g     =                               cg                       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420mg =                                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56cg    =                                g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557338"/>
            <a:ext cx="40386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65000g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5700kg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1,8kg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0,214t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3100mg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140cg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0,420g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700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0,56g</a:t>
            </a:r>
            <a:endParaRPr lang="cs-CZ" sz="1700" dirty="0" smtClean="0">
              <a:solidFill>
                <a:srgbClr val="FF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7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7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7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7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7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7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defRPr/>
            </a:pPr>
            <a:endParaRPr lang="cs-CZ" sz="17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defRPr/>
            </a:pPr>
            <a:endParaRPr lang="cs-CZ" sz="17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z="2800" dirty="0" smtClean="0"/>
              <a:t>Seznam literatury a použitých odkazů 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84313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rgbClr val="F3F828"/>
                </a:solidFill>
              </a:rPr>
              <a:t>Učebnice Fyzika 6.třída, SPN</a:t>
            </a:r>
          </a:p>
          <a:p>
            <a:pPr eaLnBrk="1" hangingPunct="1">
              <a:defRPr/>
            </a:pPr>
            <a:r>
              <a:rPr lang="cs-CZ" sz="1800" smtClean="0">
                <a:solidFill>
                  <a:srgbClr val="F3F828"/>
                </a:solidFill>
              </a:rPr>
              <a:t>vlastni </a:t>
            </a:r>
            <a:r>
              <a:rPr lang="cs-CZ" sz="1800" dirty="0" smtClean="0">
                <a:solidFill>
                  <a:srgbClr val="F3F828"/>
                </a:solidFill>
              </a:rPr>
              <a:t>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161</TotalTime>
  <Words>234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Tahoma</vt:lpstr>
      <vt:lpstr>Arial</vt:lpstr>
      <vt:lpstr>Wingdings</vt:lpstr>
      <vt:lpstr>Calibri</vt:lpstr>
      <vt:lpstr>Váhy</vt:lpstr>
      <vt:lpstr>1_Motiv systému Office</vt:lpstr>
      <vt:lpstr>Hmotnost</vt:lpstr>
      <vt:lpstr>HMOTNOST</vt:lpstr>
      <vt:lpstr>HMOTNOST</vt:lpstr>
      <vt:lpstr>Jednotky a jejich převody</vt:lpstr>
      <vt:lpstr>Současné jednotky a jejich převody:</vt:lpstr>
      <vt:lpstr>Převeď:</vt:lpstr>
      <vt:lpstr>Seznam literatury a použitých odkazů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HMOTNOST</dc:title>
  <dc:creator>MGR</dc:creator>
  <cp:lastModifiedBy>expert</cp:lastModifiedBy>
  <cp:revision>16</cp:revision>
  <dcterms:created xsi:type="dcterms:W3CDTF">2011-03-02T12:09:32Z</dcterms:created>
  <dcterms:modified xsi:type="dcterms:W3CDTF">2012-03-17T08:03:43Z</dcterms:modified>
</cp:coreProperties>
</file>