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970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0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543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412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265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64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421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783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121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33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398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53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4" y="773705"/>
            <a:ext cx="8064895" cy="2232248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Název školy: Svobodná základní škola, o.p.s.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Autor: Gabriela Divišová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VY_32_INOVACE_04_ČR-test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 4.třídu.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ČR-test pro 4.třídu první čtvrtletí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1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</a:p>
          <a:p>
            <a:pPr algn="ctr">
              <a:defRPr/>
            </a:pP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88190" y="3102378"/>
            <a:ext cx="5869367" cy="1261874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ctr"/>
            <a:r>
              <a:rPr lang="cs-CZ" sz="2900" b="1" dirty="0" smtClean="0">
                <a:latin typeface="Arial" pitchFamily="34" charset="0"/>
                <a:cs typeface="Arial" pitchFamily="34" charset="0"/>
              </a:rPr>
              <a:t>ČR-test pro 4. třídu první čtvrtletí</a:t>
            </a:r>
            <a:endParaRPr lang="cs-CZ" sz="2900" b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-184660"/>
            <a:ext cx="184710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30" tIns="45715" rIns="91430" bIns="45715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3313" name="Object 1"/>
          <p:cNvGraphicFramePr>
            <a:graphicFrameLocks noChangeAspect="1"/>
          </p:cNvGraphicFramePr>
          <p:nvPr/>
        </p:nvGraphicFramePr>
        <p:xfrm>
          <a:off x="7667972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2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31641" y="6092637"/>
            <a:ext cx="3519391" cy="276999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40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30561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/>
              <a:t>T</a:t>
            </a:r>
            <a:r>
              <a:rPr lang="cs-CZ" dirty="0" smtClean="0"/>
              <a:t>est pro 4.třídu první čtvrtletí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/>
              <a:t>Anotace:</a:t>
            </a:r>
          </a:p>
          <a:p>
            <a:pPr marL="0" indent="0">
              <a:buNone/>
            </a:pPr>
            <a:r>
              <a:rPr lang="cs-CZ" dirty="0"/>
              <a:t>Materiál je určen pro žáky 4. třídy.</a:t>
            </a:r>
          </a:p>
          <a:p>
            <a:pPr marL="0" indent="0">
              <a:buNone/>
            </a:pPr>
            <a:r>
              <a:rPr lang="cs-CZ" dirty="0"/>
              <a:t>Žáci si hravou formou prověří svoje vědomosti, které během </a:t>
            </a:r>
            <a:r>
              <a:rPr lang="cs-CZ" dirty="0" smtClean="0"/>
              <a:t>čtvrtletí získaly</a:t>
            </a:r>
            <a:r>
              <a:rPr lang="cs-CZ" dirty="0"/>
              <a:t>. Soubor obsahuje kontrolní otázky a správné odpovědi. 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Pomůcky:</a:t>
            </a:r>
            <a:r>
              <a:rPr lang="cs-CZ" dirty="0"/>
              <a:t> tabulka na psaní + fix (papír a tužka),mapa České republiky,</a:t>
            </a:r>
          </a:p>
          <a:p>
            <a:pPr marL="0" indent="0">
              <a:buNone/>
            </a:pPr>
            <a:r>
              <a:rPr lang="cs-CZ" dirty="0"/>
              <a:t>fixy na tabuli (možnost využití popisovače v programu Microsoft PowerPoint)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33670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3657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36534" y="6237312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pic>
        <p:nvPicPr>
          <p:cNvPr id="7" name="Picture 2" descr="C:\Users\hotový projekt-kraje\obrázky\housenka.pn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5105" y="2708920"/>
            <a:ext cx="3816350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251520" y="1412776"/>
            <a:ext cx="4269481" cy="3475137"/>
          </a:xfrm>
          <a:prstGeom prst="wedgeRoundRectCallout">
            <a:avLst>
              <a:gd name="adj1" fmla="val 68931"/>
              <a:gd name="adj2" fmla="val 2728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Ahoj, dnes nás čeká čtvrtletní opakování. Doufám, že se těšíte, já strašně. Tak jdeme na to. Přečti si otázku a správnou odpověď   napiš na papír.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00392" y="47251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2026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1.Českou republiku tvoří tři historické země: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Čechy, Slovensko, Morava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Čechy, Morava, Slezsko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NQND67GV\MC9003587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259" y="2348880"/>
            <a:ext cx="1578246" cy="2901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568863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0332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2.Doplňte do mapky názvy států, se kterými sousedíme: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03648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  <p:pic>
        <p:nvPicPr>
          <p:cNvPr id="2050" name="Picture 2" descr="F:\hotový projekt-kraje\obrázky\slepá map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369" y="2457944"/>
            <a:ext cx="4020237" cy="277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19672" y="32849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04048" y="2641372"/>
            <a:ext cx="359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444208" y="3843571"/>
            <a:ext cx="359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032909" y="5044533"/>
            <a:ext cx="359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97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3.Spojte název kraje s jeho krajským městem.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Jihočeský                                  Jihlava</a:t>
            </a:r>
          </a:p>
          <a:p>
            <a:pPr marL="0" indent="0">
              <a:buNone/>
            </a:pPr>
            <a:r>
              <a:rPr lang="cs-CZ" dirty="0" smtClean="0"/>
              <a:t>Vysočina                                   Praha</a:t>
            </a:r>
          </a:p>
          <a:p>
            <a:pPr marL="0" indent="0">
              <a:buNone/>
            </a:pPr>
            <a:r>
              <a:rPr lang="cs-CZ" dirty="0" smtClean="0"/>
              <a:t>Moravskoslezský                     České Budějovice</a:t>
            </a:r>
          </a:p>
          <a:p>
            <a:pPr marL="0" indent="0">
              <a:buNone/>
            </a:pPr>
            <a:r>
              <a:rPr lang="cs-CZ" dirty="0" smtClean="0"/>
              <a:t>Jihomoravský                           Ostrava</a:t>
            </a:r>
          </a:p>
          <a:p>
            <a:pPr marL="0" indent="0">
              <a:buNone/>
            </a:pPr>
            <a:r>
              <a:rPr lang="cs-CZ" dirty="0" smtClean="0"/>
              <a:t>Středočeský                              Brno                         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0VRQFBL8\MC9004343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56792"/>
            <a:ext cx="2220342" cy="1515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63687" y="6356350"/>
            <a:ext cx="5790691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4637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4.Spojte krajská město s tím, čím je proslulé: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7054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Zlín                                     těžba černého uhlí</a:t>
            </a:r>
          </a:p>
          <a:p>
            <a:pPr marL="0" indent="0">
              <a:buNone/>
            </a:pPr>
            <a:r>
              <a:rPr lang="cs-CZ" dirty="0" smtClean="0"/>
              <a:t>Okolí Ostravy                    výroba obuvi</a:t>
            </a:r>
          </a:p>
          <a:p>
            <a:pPr marL="0" indent="0">
              <a:buNone/>
            </a:pPr>
            <a:r>
              <a:rPr lang="cs-CZ" dirty="0" smtClean="0"/>
              <a:t>Praha                                  strojírny, výroba piva</a:t>
            </a:r>
          </a:p>
          <a:p>
            <a:pPr marL="0" indent="0">
              <a:buNone/>
            </a:pPr>
            <a:r>
              <a:rPr lang="cs-CZ" dirty="0" smtClean="0"/>
              <a:t>Plzeň                                   Karlův most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0VRQFBL8\MP9003137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412776"/>
            <a:ext cx="1207008" cy="2112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0VRQFBL8\MC90044178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88024"/>
            <a:ext cx="1947664" cy="19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c\AppData\Local\Microsoft\Windows\Temporary Internet Files\Content.IE5\NQND67GV\MC9003532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2888" y="5067551"/>
            <a:ext cx="1410912" cy="1388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6019800" cy="501650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7376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5.Vyber jméno prvního prezidenta ČR: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Václav Havel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Eduard Beneš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Miloš Zeman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Tomáš Garrigue Masaryk</a:t>
            </a:r>
            <a:endParaRPr lang="cs-CZ" dirty="0"/>
          </a:p>
        </p:txBody>
      </p:sp>
      <p:pic>
        <p:nvPicPr>
          <p:cNvPr id="5124" name="Picture 4" descr="C:\Users\pc\AppData\Local\Microsoft\Windows\Temporary Internet Files\Content.IE5\QP70ZA30\MP9003415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44824"/>
            <a:ext cx="2221631" cy="3114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31640" y="6484344"/>
            <a:ext cx="655272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0842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6.Doplňte hlavní a vedlejší světové strany: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Hlavní světové strany      Vedlejší světové strany</a:t>
            </a:r>
          </a:p>
          <a:p>
            <a:pPr marL="0" indent="0">
              <a:buNone/>
            </a:pPr>
            <a:r>
              <a:rPr lang="cs-CZ" dirty="0" smtClean="0"/>
              <a:t>………………  ………………      ………………   ………………</a:t>
            </a:r>
          </a:p>
          <a:p>
            <a:pPr marL="0" indent="0">
              <a:buNone/>
            </a:pPr>
            <a:r>
              <a:rPr lang="cs-CZ" dirty="0" smtClean="0"/>
              <a:t>………………   ……………..       ……………..    ………………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707904" y="3470822"/>
            <a:ext cx="0" cy="290498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2087724" y="4923313"/>
            <a:ext cx="324036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2983880" y="4262910"/>
            <a:ext cx="1512168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843808" y="4262910"/>
            <a:ext cx="1652240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1763688" y="6492875"/>
            <a:ext cx="712879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4108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6380"/>
            <a:ext cx="8229600" cy="11430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7.Co je na našem státním znaku?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    Jak se jmenuje naše státní hymna?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…………………………………………………………….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Napište datum některého státního svátku?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Proč ho slavíme?  …......................................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     …………………………………………………………………..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0VRQFBL8\MC900013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60648"/>
            <a:ext cx="1410005" cy="171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907704" y="6381328"/>
            <a:ext cx="555225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2102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8.Napište, jak můžeme přibližně určit světové strany podle některého přírodního úkazu.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708920"/>
            <a:ext cx="8147248" cy="341724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  <a:endParaRPr lang="cs-CZ" dirty="0"/>
          </a:p>
        </p:txBody>
      </p:sp>
      <p:pic>
        <p:nvPicPr>
          <p:cNvPr id="6146" name="Picture 2" descr="C:\Users\pc\AppData\Local\Microsoft\Windows\Temporary Internet Files\Content.IE5\NQND67GV\MC9002811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257462"/>
            <a:ext cx="1665833" cy="1563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672" y="6356350"/>
            <a:ext cx="56166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0515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9.Světové strany určujeme pomocí ………………...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ebo …………………………………… .</a:t>
            </a:r>
          </a:p>
          <a:p>
            <a:pPr marL="0" indent="0">
              <a:buNone/>
            </a:pPr>
            <a:r>
              <a:rPr lang="cs-CZ" dirty="0" smtClean="0"/>
              <a:t>Magnetická střelka ukazuje vždy k ………………….. 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10.Česká republika je: </a:t>
            </a:r>
          </a:p>
          <a:p>
            <a:pPr marL="514350" indent="-514350">
              <a:buAutoNum type="alphaLcParenR"/>
            </a:pPr>
            <a:r>
              <a:rPr lang="cs-CZ" dirty="0"/>
              <a:t>p</a:t>
            </a:r>
            <a:r>
              <a:rPr lang="cs-CZ" dirty="0" smtClean="0"/>
              <a:t>římořský stát</a:t>
            </a:r>
          </a:p>
          <a:p>
            <a:pPr marL="514350" indent="-514350">
              <a:buAutoNum type="alphaLcParenR"/>
            </a:pPr>
            <a:r>
              <a:rPr lang="cs-CZ" dirty="0"/>
              <a:t>v</a:t>
            </a:r>
            <a:r>
              <a:rPr lang="cs-CZ" dirty="0" smtClean="0"/>
              <a:t>nitrozemský stát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D4G8UYX1\MC9002419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933056"/>
            <a:ext cx="1617574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23728" y="6492875"/>
            <a:ext cx="568863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7949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11.Změřte na mapě vzdušnou vzdálenost mezi městy: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Ostrava- Brno          	     …………km</a:t>
            </a:r>
          </a:p>
          <a:p>
            <a:pPr marL="0" indent="0">
              <a:buNone/>
            </a:pPr>
            <a:r>
              <a:rPr lang="cs-CZ" dirty="0" smtClean="0"/>
              <a:t>Děčín- Jablonec       	     …………km</a:t>
            </a:r>
          </a:p>
          <a:p>
            <a:pPr marL="0" indent="0">
              <a:buNone/>
            </a:pPr>
            <a:r>
              <a:rPr lang="cs-CZ" dirty="0" smtClean="0"/>
              <a:t>Ústí nad Labem- Zlín        ………...km</a:t>
            </a:r>
          </a:p>
          <a:p>
            <a:pPr marL="0" indent="0">
              <a:buNone/>
            </a:pPr>
            <a:r>
              <a:rPr lang="cs-CZ" dirty="0" smtClean="0"/>
              <a:t>Plzeň- Liberec           	     ………….km</a:t>
            </a:r>
          </a:p>
          <a:p>
            <a:pPr marL="0" indent="0">
              <a:buNone/>
            </a:pPr>
            <a:r>
              <a:rPr lang="cs-CZ" dirty="0" smtClean="0"/>
              <a:t>Opava- Pardubice     	     …………km</a:t>
            </a:r>
          </a:p>
          <a:p>
            <a:pPr marL="0" indent="0">
              <a:buNone/>
            </a:pPr>
            <a:r>
              <a:rPr lang="cs-CZ" dirty="0" smtClean="0"/>
              <a:t>Děčín- Šumperk         	     ………..km</a:t>
            </a:r>
            <a:endParaRPr lang="cs-CZ" dirty="0"/>
          </a:p>
        </p:txBody>
      </p:sp>
      <p:pic>
        <p:nvPicPr>
          <p:cNvPr id="2053" name="Picture 5" descr="C:\Users\pc\AppData\Local\Microsoft\Windows\Temporary Internet Files\Content.IE5\NQND67GV\MC90043384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413689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907704" y="6356350"/>
            <a:ext cx="568863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318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1.Čechy,Morava,Slezsko.</a:t>
            </a:r>
          </a:p>
          <a:p>
            <a:pPr marL="0" indent="0">
              <a:buNone/>
            </a:pPr>
            <a:r>
              <a:rPr lang="cs-CZ" dirty="0" smtClean="0"/>
              <a:t>2.Polsko, Slovensko, Rakousko, Německo.</a:t>
            </a:r>
          </a:p>
          <a:p>
            <a:pPr marL="0" indent="0">
              <a:buNone/>
            </a:pPr>
            <a:r>
              <a:rPr lang="cs-CZ" dirty="0" smtClean="0"/>
              <a:t>3.Jihočeský kraj- České Budějovice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Vysočina kraj- Jihlava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Moravskoslezský kraj- Ostrava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Jihomoravský kraj- Brno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Středočeský kraj- Praha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91680" y="6381328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8279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4.Zlín-                  výroba obuvi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okolí Ostravy- těžba černého uhlí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Praha-              Karlův most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Plzeň-               strojírny, výroba piva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5.Tomáš Garrigue Masaryk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672" y="6356350"/>
            <a:ext cx="619268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6763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6.Hlavní světové strany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sever, jih, západ, východ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Vedlejší světové strany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severozápad,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jihozápad,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severovýchod, 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jihovýchod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6443844" y="2296125"/>
            <a:ext cx="0" cy="290498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4823664" y="3748616"/>
            <a:ext cx="324036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8172036" y="3477152"/>
            <a:ext cx="4171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7" name="Obdélník 6"/>
          <p:cNvSpPr/>
          <p:nvPr/>
        </p:nvSpPr>
        <p:spPr>
          <a:xfrm>
            <a:off x="6309833" y="5320461"/>
            <a:ext cx="3321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cs-CZ" sz="3600" dirty="0">
                <a:solidFill>
                  <a:srgbClr val="FF0000"/>
                </a:solidFill>
              </a:rPr>
              <a:t>J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5719820" y="3088213"/>
            <a:ext cx="1512168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5579748" y="3088213"/>
            <a:ext cx="1652240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5327120" y="2585898"/>
            <a:ext cx="6126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SZ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180797" y="2584157"/>
            <a:ext cx="65441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SV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03208" y="4384357"/>
            <a:ext cx="5485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JZ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80797" y="4386098"/>
            <a:ext cx="5934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JV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277773" y="1702549"/>
            <a:ext cx="39626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426768" y="3413134"/>
            <a:ext cx="40107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Z</a:t>
            </a:r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1"/>
          </p:nvPr>
        </p:nvSpPr>
        <p:spPr>
          <a:xfrm>
            <a:off x="1819811" y="6467754"/>
            <a:ext cx="633670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16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7.-Velký státní znak je složen ze dvou českých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lvů, moravské a slezské orlice.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,, Kde domov můj“.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- například: 17.listopadu – Den bojů za svobodu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-Jednou za rok by si občané měli připomenout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významné události z historie svého státu.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63688" y="6356350"/>
            <a:ext cx="612068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9772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8.Podle pařezu, kostela, mraveniště, Polárky,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poledního stínu,……. 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9.Světové strany určujeme pomocí </a:t>
            </a:r>
            <a:r>
              <a:rPr lang="cs-CZ" dirty="0" smtClean="0">
                <a:solidFill>
                  <a:srgbClr val="FF0000"/>
                </a:solidFill>
              </a:rPr>
              <a:t>kompasu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FF0000"/>
                </a:solidFill>
              </a:rPr>
              <a:t>buzoly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Magnetická střelka ukazuje vždy k </a:t>
            </a:r>
            <a:r>
              <a:rPr lang="cs-CZ" dirty="0" smtClean="0">
                <a:solidFill>
                  <a:srgbClr val="FF0000"/>
                </a:solidFill>
              </a:rPr>
              <a:t>severu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10.Vnitrozemský stát 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63688" y="6381328"/>
            <a:ext cx="633670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8952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11.Vzdušná vzdálenost mezi městy je:   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547664" y="6356350"/>
            <a:ext cx="5904656" cy="365125"/>
          </a:xfrm>
        </p:spPr>
        <p:txBody>
          <a:bodyPr/>
          <a:lstStyle/>
          <a:p>
            <a:r>
              <a:rPr lang="cs-CZ" dirty="0"/>
              <a:t>Autorem materiálu a všech jeho částí, není-li uvedeno jinak, je Mgr. Gabriela Divišová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60" y="2413338"/>
            <a:ext cx="806489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Ostrava- </a:t>
            </a:r>
            <a:r>
              <a:rPr lang="cs-CZ" sz="3200" dirty="0"/>
              <a:t>Brno         </a:t>
            </a:r>
            <a:r>
              <a:rPr lang="cs-CZ" sz="3200" dirty="0" smtClean="0"/>
              <a:t>	     178 km</a:t>
            </a:r>
            <a:endParaRPr lang="cs-CZ" sz="3200" dirty="0"/>
          </a:p>
          <a:p>
            <a:r>
              <a:rPr lang="cs-CZ" sz="3200" dirty="0"/>
              <a:t>Děčín- Jablonec      </a:t>
            </a:r>
            <a:r>
              <a:rPr lang="cs-CZ" sz="3200" dirty="0" smtClean="0"/>
              <a:t>	     91 km</a:t>
            </a:r>
            <a:endParaRPr lang="cs-CZ" sz="3200" dirty="0"/>
          </a:p>
          <a:p>
            <a:r>
              <a:rPr lang="cs-CZ" sz="3200" dirty="0"/>
              <a:t>Ústí nad </a:t>
            </a:r>
            <a:r>
              <a:rPr lang="cs-CZ" sz="3200" dirty="0" smtClean="0"/>
              <a:t>Labem- Zlín        386 km</a:t>
            </a:r>
            <a:endParaRPr lang="cs-CZ" sz="3200" dirty="0"/>
          </a:p>
          <a:p>
            <a:r>
              <a:rPr lang="cs-CZ" sz="3200" dirty="0"/>
              <a:t>Plzeň- Liberec           	</a:t>
            </a:r>
            <a:r>
              <a:rPr lang="cs-CZ" sz="3200" dirty="0" smtClean="0"/>
              <a:t>     205 km</a:t>
            </a:r>
            <a:endParaRPr lang="cs-CZ" sz="3200" dirty="0"/>
          </a:p>
          <a:p>
            <a:r>
              <a:rPr lang="cs-CZ" sz="3200" dirty="0"/>
              <a:t>Opava- Pardubice     	 </a:t>
            </a:r>
            <a:r>
              <a:rPr lang="cs-CZ" sz="3200" dirty="0" smtClean="0"/>
              <a:t>    235km</a:t>
            </a:r>
            <a:endParaRPr lang="cs-CZ" sz="3200" dirty="0"/>
          </a:p>
          <a:p>
            <a:r>
              <a:rPr lang="cs-CZ" sz="3200" dirty="0"/>
              <a:t>Děčín- Šumperk        </a:t>
            </a:r>
            <a:r>
              <a:rPr lang="cs-CZ" sz="3200" dirty="0" smtClean="0"/>
              <a:t>	     324 km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00837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Obr.3:Galerie Microsoft </a:t>
            </a:r>
            <a:r>
              <a:rPr lang="cs-CZ" dirty="0"/>
              <a:t>PowerPoint </a:t>
            </a:r>
            <a:r>
              <a:rPr lang="en-US" dirty="0" smtClean="0"/>
              <a:t>[</a:t>
            </a:r>
            <a:r>
              <a:rPr lang="cs-CZ" dirty="0"/>
              <a:t>5</a:t>
            </a:r>
            <a:r>
              <a:rPr lang="cs-CZ" dirty="0" smtClean="0"/>
              <a:t>.04.2013</a:t>
            </a:r>
            <a:r>
              <a:rPr lang="en-US" dirty="0" smtClean="0"/>
              <a:t>]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Obr.4:Galerie Microsoft PowerPoint </a:t>
            </a:r>
            <a:r>
              <a:rPr lang="en-US" dirty="0" smtClean="0"/>
              <a:t>[</a:t>
            </a:r>
            <a:r>
              <a:rPr lang="cs-CZ" dirty="0"/>
              <a:t>5</a:t>
            </a:r>
            <a:r>
              <a:rPr lang="cs-CZ" dirty="0" smtClean="0"/>
              <a:t>.04.2013</a:t>
            </a:r>
            <a:r>
              <a:rPr lang="en-US" dirty="0" smtClean="0"/>
              <a:t>]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Obr.5:Galerie Microsoft PowerPoint </a:t>
            </a:r>
            <a:r>
              <a:rPr lang="en-US" dirty="0" smtClean="0"/>
              <a:t>[</a:t>
            </a:r>
            <a:r>
              <a:rPr lang="cs-CZ" dirty="0"/>
              <a:t>5</a:t>
            </a:r>
            <a:r>
              <a:rPr lang="cs-CZ" dirty="0" smtClean="0"/>
              <a:t>.04.2013</a:t>
            </a:r>
            <a:r>
              <a:rPr lang="en-US" dirty="0" smtClean="0"/>
              <a:t>]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547664" y="6356350"/>
            <a:ext cx="6552728" cy="50165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Gabriela Divišová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9450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844</Words>
  <Application>Microsoft Office PowerPoint</Application>
  <PresentationFormat>Předvádění na obrazovce (4:3)</PresentationFormat>
  <Paragraphs>162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Acrobat Document</vt:lpstr>
      <vt:lpstr>Název školy: Svobodná základní škola, o.p.s. Autor: Gabriela Divišová Název materiálu: VY_32_INOVACE_04_ČR-test pro 4.třídu. Název: ČR-test pro 4.třídu první čtvrtletí  Číslo projektu: CZ.1.07/1.4.00/21.0929</vt:lpstr>
      <vt:lpstr> Test pro 4.třídu první čtvrtletí</vt:lpstr>
      <vt:lpstr>Prezentace aplikace PowerPoint</vt:lpstr>
      <vt:lpstr>1.Českou republiku tvoří tři historické země:</vt:lpstr>
      <vt:lpstr>2.Doplňte do mapky názvy států, se kterými sousedíme: </vt:lpstr>
      <vt:lpstr>3.Spojte název kraje s jeho krajským městem.</vt:lpstr>
      <vt:lpstr>4.Spojte krajská město s tím, čím je proslulé:</vt:lpstr>
      <vt:lpstr>5.Vyber jméno prvního prezidenta ČR:</vt:lpstr>
      <vt:lpstr>6.Doplňte hlavní a vedlejší světové strany:</vt:lpstr>
      <vt:lpstr> </vt:lpstr>
      <vt:lpstr>8.Napište, jak můžeme přibližně určit světové strany podle některého přírodního úkazu.</vt:lpstr>
      <vt:lpstr> </vt:lpstr>
      <vt:lpstr>11.Změřte na mapě vzdušnou vzdálenost mezi městy:</vt:lpstr>
      <vt:lpstr>Odpovědi na otázky:</vt:lpstr>
      <vt:lpstr>Odpovědi na otázky:</vt:lpstr>
      <vt:lpstr>Odpovědi na otázky:</vt:lpstr>
      <vt:lpstr>Odpovědi na otázky:</vt:lpstr>
      <vt:lpstr>Odpovědi na otázky:</vt:lpstr>
      <vt:lpstr>Odpovědi na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7</cp:revision>
  <dcterms:created xsi:type="dcterms:W3CDTF">2013-01-07T18:14:35Z</dcterms:created>
  <dcterms:modified xsi:type="dcterms:W3CDTF">2013-07-01T07:15:23Z</dcterms:modified>
</cp:coreProperties>
</file>