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c/cc/Pr%C5%AFrva_Plou%C4%8Dnic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6/69/Talsperre_Josefsthal_1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0/0c/Mohelnice_nad_Jizerou_(1)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3/Rainbow_beads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4/4b/Rape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b/b7/Panthera_tigris_in_Liberec_Zoo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6/69/Talsperre_Josefsthal_1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7/Panthera_tigris_in_Liberec_Zoo.JPG" TargetMode="External"/><Relationship Id="rId3" Type="http://schemas.openxmlformats.org/officeDocument/2006/relationships/image" Target="../media/image21.png"/><Relationship Id="rId7" Type="http://schemas.openxmlformats.org/officeDocument/2006/relationships/image" Target="../media/image2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c/cc/Pr%C5%AFrva_Plou%C4%8Dnice.jpg" TargetMode="External"/><Relationship Id="rId4" Type="http://schemas.openxmlformats.org/officeDocument/2006/relationships/image" Target="../media/image7.png"/><Relationship Id="rId9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u%C5%BEick%C3%A9_hory_Ji%C5%99et%C3%ADn_pod_Jedlovou_(6).jpg" TargetMode="External"/><Relationship Id="rId2" Type="http://schemas.openxmlformats.org/officeDocument/2006/relationships/hyperlink" Target="http://commons.wikimedia.org/wiki/File:Jizersk%C3%A9_hory_-_Sn%C4%9B%C5%BEn%C3%A9_v%C4%9B%C5%BEi%C4%8Dky2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e%C5%A1t%C4%9Bd.jpg" TargetMode="External"/><Relationship Id="rId2" Type="http://schemas.openxmlformats.org/officeDocument/2006/relationships/hyperlink" Target="http://commons.wikimedia.org/wiki/File:Karpacz_Poland_Snezka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%C5%AFrva_Plou%C4%8Dnice.jpg" TargetMode="External"/><Relationship Id="rId2" Type="http://schemas.openxmlformats.org/officeDocument/2006/relationships/hyperlink" Target="http://commons.wikimedia.org/wiki/File:Talsperre_Josefsthal_1.jp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helka_River_Hodkovice_nad_Mohelkou_CZ.jpg" TargetMode="External"/><Relationship Id="rId2" Type="http://schemas.openxmlformats.org/officeDocument/2006/relationships/hyperlink" Target="http://commons.wikimedia.org/wiki/File:Karpacz_Poland_Snezka.jp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Rainbow_beads.jp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emberk_6069.jpg" TargetMode="External"/><Relationship Id="rId2" Type="http://schemas.openxmlformats.org/officeDocument/2006/relationships/hyperlink" Target="http://commons.wikimedia.org/wiki/File:Rape.jpg?uselang=c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thera_tigris_in_Liberec_Zoo.JPG" TargetMode="External"/><Relationship Id="rId2" Type="http://schemas.openxmlformats.org/officeDocument/2006/relationships/hyperlink" Target="http://commons.wikimedia.org/wiki/File:Sychrov_Castle_(5)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imapa.info/slepa-mapa-c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>
                <a:latin typeface="Arial" pitchFamily="34" charset="0"/>
                <a:cs typeface="Arial" pitchFamily="34" charset="0"/>
              </a:rPr>
              <a:t>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VY_32_INOVACE_07_ČR-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Liberecký kraj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ČR- Liberecký kraj 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1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8190" y="3102378"/>
            <a:ext cx="5869367" cy="815598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900" b="1" dirty="0" smtClean="0">
                <a:latin typeface="Arial" pitchFamily="34" charset="0"/>
                <a:cs typeface="Arial" pitchFamily="34" charset="0"/>
              </a:rPr>
              <a:t>ČR-Liberecký kraj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4885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84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36912"/>
            <a:ext cx="3816474" cy="381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755576" y="836712"/>
            <a:ext cx="3600400" cy="2952328"/>
          </a:xfrm>
          <a:prstGeom prst="wedgeRoundRectCallout">
            <a:avLst>
              <a:gd name="adj1" fmla="val 74805"/>
              <a:gd name="adj2" fmla="val 4950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Naše další zastávka je </a:t>
            </a:r>
          </a:p>
          <a:p>
            <a:pPr algn="ctr"/>
            <a:r>
              <a:rPr lang="cs-CZ" dirty="0" smtClean="0"/>
              <a:t>v Libereckém kraji . Je to kraj, kde jsem se narodila, proto zde bude naše zastávka trvat o trochu déle. Budu Vám vyprávět o kraji </a:t>
            </a:r>
          </a:p>
          <a:p>
            <a:pPr algn="ctr"/>
            <a:r>
              <a:rPr lang="cs-CZ" dirty="0" smtClean="0"/>
              <a:t>a o jeho zajímavostech.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835696" y="6381328"/>
            <a:ext cx="53103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83349" y="5805264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62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na severu Čech</a:t>
            </a:r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e druhým nejmenším krajem</a:t>
            </a:r>
          </a:p>
          <a:p>
            <a:r>
              <a:rPr lang="cs-CZ" dirty="0"/>
              <a:t>k</a:t>
            </a:r>
            <a:r>
              <a:rPr lang="cs-CZ" dirty="0" smtClean="0"/>
              <a:t>raj sousedí s Královéhradeckým krajem,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Středočeským krajem, Ústeckým krajem,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Německou spolkovou zemí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s Polskem</a:t>
            </a:r>
            <a:endParaRPr lang="cs-CZ" dirty="0"/>
          </a:p>
        </p:txBody>
      </p:sp>
      <p:pic>
        <p:nvPicPr>
          <p:cNvPr id="2050" name="Picture 2" descr="C:\Users\hotový projekt-kraje\obrázky\Liberecký kraj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09120"/>
            <a:ext cx="2484490" cy="164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91680" y="6457890"/>
            <a:ext cx="545435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336535" y="6165571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46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libereckého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velmi členitá</a:t>
            </a:r>
          </a:p>
          <a:p>
            <a:r>
              <a:rPr lang="cs-CZ" dirty="0" smtClean="0"/>
              <a:t> výletníci zde najdou Lužické hory, Jizerské</a:t>
            </a:r>
          </a:p>
          <a:p>
            <a:pPr marL="400050" lvl="1" indent="0">
              <a:buNone/>
            </a:pPr>
            <a:r>
              <a:rPr lang="cs-CZ" sz="3200" dirty="0" smtClean="0"/>
              <a:t>hory, Krkonoše, </a:t>
            </a:r>
            <a:r>
              <a:rPr lang="cs-CZ" sz="3200" dirty="0" err="1" smtClean="0"/>
              <a:t>Ralskou</a:t>
            </a:r>
            <a:r>
              <a:rPr lang="cs-CZ" sz="3200" dirty="0" smtClean="0"/>
              <a:t> pahorkatinu,     Ještědsko-kozákovský hřeben, </a:t>
            </a:r>
            <a:r>
              <a:rPr lang="cs-CZ" sz="3200" dirty="0" err="1" smtClean="0"/>
              <a:t>Frýdlanskou</a:t>
            </a:r>
            <a:r>
              <a:rPr lang="cs-CZ" sz="3200" dirty="0" smtClean="0"/>
              <a:t> pahorkatinu, Žitavskou pánev, Jičínskou pahorkatinu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6457890"/>
            <a:ext cx="61744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838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Jizerské hory - Sn&amp;ecaron;&amp;zcaron;né v&amp;ecaron;&amp;zcaron;i&amp;ccaron;ky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5712296" cy="380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3919507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Obr.1</a:t>
            </a:r>
            <a:endParaRPr lang="cs-CZ" sz="1050" dirty="0"/>
          </a:p>
        </p:txBody>
      </p:sp>
      <p:sp>
        <p:nvSpPr>
          <p:cNvPr id="5" name="Obdélník 4"/>
          <p:cNvSpPr/>
          <p:nvPr/>
        </p:nvSpPr>
        <p:spPr>
          <a:xfrm>
            <a:off x="2616111" y="155607"/>
            <a:ext cx="31929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>
                <a:solidFill>
                  <a:schemeClr val="bg1"/>
                </a:solidFill>
              </a:rPr>
              <a:t>Jizerské hory - Sněžné </a:t>
            </a:r>
            <a:r>
              <a:rPr lang="cs-CZ" sz="2000" i="1" dirty="0" smtClean="0">
                <a:solidFill>
                  <a:schemeClr val="bg1"/>
                </a:solidFill>
              </a:rPr>
              <a:t>věžičky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2052" name="Picture 4" descr="File:Lu&amp;zcaron;ické hory Ji&amp;rcaron;etín pod Jedlovou (6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0264" y="3546995"/>
            <a:ext cx="5243736" cy="3257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452320" y="3572651"/>
            <a:ext cx="14269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 </a:t>
            </a:r>
            <a:r>
              <a:rPr lang="cs-CZ" i="1" dirty="0"/>
              <a:t>Lužické </a:t>
            </a:r>
            <a:r>
              <a:rPr lang="cs-CZ" i="1" dirty="0" smtClean="0"/>
              <a:t>hory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304945" y="5805264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Obr.2</a:t>
            </a:r>
            <a:endParaRPr lang="cs-CZ" sz="1050" dirty="0"/>
          </a:p>
        </p:txBody>
      </p:sp>
      <p:sp>
        <p:nvSpPr>
          <p:cNvPr id="2" name="Obdélník 1"/>
          <p:cNvSpPr/>
          <p:nvPr/>
        </p:nvSpPr>
        <p:spPr>
          <a:xfrm>
            <a:off x="199202" y="6298813"/>
            <a:ext cx="367240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543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47864" y="62429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Obr.3</a:t>
            </a:r>
            <a:endParaRPr lang="cs-CZ" sz="105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390" y="58633"/>
            <a:ext cx="5148064" cy="3861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137214" y="188640"/>
            <a:ext cx="1867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Krkonoše - Sněžka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361" y="4120863"/>
            <a:ext cx="3387804" cy="2540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65762" y="6286312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Obr.4</a:t>
            </a:r>
            <a:endParaRPr lang="cs-CZ" sz="1050" dirty="0"/>
          </a:p>
        </p:txBody>
      </p:sp>
      <p:sp>
        <p:nvSpPr>
          <p:cNvPr id="7" name="Obdélník 6"/>
          <p:cNvSpPr/>
          <p:nvPr/>
        </p:nvSpPr>
        <p:spPr>
          <a:xfrm>
            <a:off x="8568532" y="6300166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Obr.5</a:t>
            </a:r>
            <a:endParaRPr lang="cs-CZ" sz="1050" dirty="0"/>
          </a:p>
        </p:txBody>
      </p:sp>
      <p:sp>
        <p:nvSpPr>
          <p:cNvPr id="3" name="Obdélník 2"/>
          <p:cNvSpPr/>
          <p:nvPr/>
        </p:nvSpPr>
        <p:spPr>
          <a:xfrm>
            <a:off x="427215" y="1124744"/>
            <a:ext cx="7727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Ještěd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69330" y="4221088"/>
            <a:ext cx="781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Ralsko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47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a potoky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řeky Jizera, Ploučnice, Kamenice</a:t>
            </a:r>
          </a:p>
          <a:p>
            <a:r>
              <a:rPr lang="cs-CZ" dirty="0"/>
              <a:t>p</a:t>
            </a:r>
            <a:r>
              <a:rPr lang="cs-CZ" dirty="0" smtClean="0"/>
              <a:t>otoky  Mohelka, Svitávka</a:t>
            </a:r>
          </a:p>
          <a:p>
            <a:r>
              <a:rPr lang="cs-CZ" dirty="0" smtClean="0"/>
              <a:t>pramení zde Lužická Nisa a </a:t>
            </a:r>
            <a:r>
              <a:rPr lang="cs-CZ" dirty="0" err="1" smtClean="0"/>
              <a:t>Smědá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ody z území okresu odtékají z části do Severního moře (Ploučnice, Jizera) a z části do Baltského moře(Nisa, </a:t>
            </a:r>
            <a:r>
              <a:rPr lang="cs-CZ" dirty="0" err="1" smtClean="0"/>
              <a:t>Smědá</a:t>
            </a:r>
            <a:r>
              <a:rPr lang="cs-CZ" dirty="0" smtClean="0"/>
              <a:t>)   </a:t>
            </a:r>
          </a:p>
          <a:p>
            <a:r>
              <a:rPr lang="cs-CZ" dirty="0"/>
              <a:t>v</a:t>
            </a:r>
            <a:r>
              <a:rPr lang="cs-CZ" dirty="0" smtClean="0"/>
              <a:t> kraji také najdeme vodní nádrže </a:t>
            </a:r>
          </a:p>
          <a:p>
            <a:r>
              <a:rPr lang="cs-CZ" dirty="0" smtClean="0"/>
              <a:t>Nádrž Bedřichov, Souš, Mšeno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Harcov</a:t>
            </a:r>
            <a:r>
              <a:rPr lang="cs-CZ" dirty="0" smtClean="0"/>
              <a:t>, Josef. Důl, </a:t>
            </a:r>
            <a:r>
              <a:rPr lang="cs-CZ" dirty="0" err="1" smtClean="0"/>
              <a:t>Fojtka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Průrva Ploučn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38" y="188640"/>
            <a:ext cx="3617682" cy="482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4941168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Obr.6</a:t>
            </a:r>
            <a:endParaRPr lang="cs-CZ" sz="1050" dirty="0"/>
          </a:p>
        </p:txBody>
      </p:sp>
      <p:sp>
        <p:nvSpPr>
          <p:cNvPr id="9" name="Rectangle 5">
            <a:hlinkClick r:id="rId4"/>
          </p:cNvPr>
          <p:cNvSpPr>
            <a:spLocks noChangeArrowheads="1"/>
          </p:cNvSpPr>
          <p:nvPr/>
        </p:nvSpPr>
        <p:spPr bwMode="auto">
          <a:xfrm>
            <a:off x="4572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9" name="Rectangle 10">
            <a:hlinkClick r:id="rId4"/>
          </p:cNvPr>
          <p:cNvSpPr>
            <a:spLocks noChangeArrowheads="1"/>
          </p:cNvSpPr>
          <p:nvPr/>
        </p:nvSpPr>
        <p:spPr bwMode="auto">
          <a:xfrm>
            <a:off x="1066800" y="1066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" name="Rectangle 12">
            <a:hlinkClick r:id="rId4"/>
          </p:cNvPr>
          <p:cNvSpPr>
            <a:spLocks noChangeArrowheads="1"/>
          </p:cNvSpPr>
          <p:nvPr/>
        </p:nvSpPr>
        <p:spPr bwMode="auto">
          <a:xfrm>
            <a:off x="1371600" y="1371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" name="Rectangle 13">
            <a:hlinkClick r:id="rId4"/>
          </p:cNvPr>
          <p:cNvSpPr>
            <a:spLocks noChangeArrowheads="1"/>
          </p:cNvSpPr>
          <p:nvPr/>
        </p:nvSpPr>
        <p:spPr bwMode="auto">
          <a:xfrm>
            <a:off x="1524000" y="1524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" name="Rectangle 14">
            <a:hlinkClick r:id="rId4"/>
          </p:cNvPr>
          <p:cNvSpPr>
            <a:spLocks noChangeArrowheads="1"/>
          </p:cNvSpPr>
          <p:nvPr/>
        </p:nvSpPr>
        <p:spPr bwMode="auto">
          <a:xfrm>
            <a:off x="1676400" y="1676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9" name="Rectangle 15">
            <a:hlinkClick r:id="rId4"/>
          </p:cNvPr>
          <p:cNvSpPr>
            <a:spLocks noChangeArrowheads="1"/>
          </p:cNvSpPr>
          <p:nvPr/>
        </p:nvSpPr>
        <p:spPr bwMode="auto">
          <a:xfrm>
            <a:off x="1828800" y="1828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9" name="Rectangle 17">
            <a:hlinkClick r:id="rId4"/>
          </p:cNvPr>
          <p:cNvSpPr>
            <a:spLocks noChangeArrowheads="1"/>
          </p:cNvSpPr>
          <p:nvPr/>
        </p:nvSpPr>
        <p:spPr bwMode="auto">
          <a:xfrm>
            <a:off x="2133600" y="2133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18">
            <a:hlinkClick r:id="rId4"/>
          </p:cNvPr>
          <p:cNvSpPr>
            <a:spLocks noChangeArrowheads="1"/>
          </p:cNvSpPr>
          <p:nvPr/>
        </p:nvSpPr>
        <p:spPr bwMode="auto">
          <a:xfrm>
            <a:off x="2286000" y="2286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19">
            <a:hlinkClick r:id="rId4"/>
          </p:cNvPr>
          <p:cNvSpPr>
            <a:spLocks noChangeArrowheads="1"/>
          </p:cNvSpPr>
          <p:nvPr/>
        </p:nvSpPr>
        <p:spPr bwMode="auto">
          <a:xfrm>
            <a:off x="2438400" y="2438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20">
            <a:hlinkClick r:id="rId4"/>
          </p:cNvPr>
          <p:cNvSpPr>
            <a:spLocks noChangeArrowheads="1"/>
          </p:cNvSpPr>
          <p:nvPr/>
        </p:nvSpPr>
        <p:spPr bwMode="auto">
          <a:xfrm>
            <a:off x="2590800" y="2590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8" name="Rectangle 21">
            <a:hlinkClick r:id="rId4"/>
          </p:cNvPr>
          <p:cNvSpPr>
            <a:spLocks noChangeArrowheads="1"/>
          </p:cNvSpPr>
          <p:nvPr/>
        </p:nvSpPr>
        <p:spPr bwMode="auto">
          <a:xfrm>
            <a:off x="2743200" y="2743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6" name="Rectangle 25">
            <a:hlinkClick r:id="rId4"/>
          </p:cNvPr>
          <p:cNvSpPr>
            <a:spLocks noChangeArrowheads="1"/>
          </p:cNvSpPr>
          <p:nvPr/>
        </p:nvSpPr>
        <p:spPr bwMode="auto">
          <a:xfrm>
            <a:off x="3352800" y="3352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8" name="Rectangle 26">
            <a:hlinkClick r:id="rId4"/>
          </p:cNvPr>
          <p:cNvSpPr>
            <a:spLocks noChangeArrowheads="1"/>
          </p:cNvSpPr>
          <p:nvPr/>
        </p:nvSpPr>
        <p:spPr bwMode="auto">
          <a:xfrm>
            <a:off x="3505200" y="3505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72" name="Rectangle 28">
            <a:hlinkClick r:id="rId4"/>
          </p:cNvPr>
          <p:cNvSpPr>
            <a:spLocks noChangeArrowheads="1"/>
          </p:cNvSpPr>
          <p:nvPr/>
        </p:nvSpPr>
        <p:spPr bwMode="auto">
          <a:xfrm>
            <a:off x="3810000" y="3810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74" name="Rectangle 29">
            <a:hlinkClick r:id="rId4"/>
          </p:cNvPr>
          <p:cNvSpPr>
            <a:spLocks noChangeArrowheads="1"/>
          </p:cNvSpPr>
          <p:nvPr/>
        </p:nvSpPr>
        <p:spPr bwMode="auto">
          <a:xfrm>
            <a:off x="3962400" y="396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76" name="Rectangle 30">
            <a:hlinkClick r:id="rId4"/>
          </p:cNvPr>
          <p:cNvSpPr>
            <a:spLocks noChangeArrowheads="1"/>
          </p:cNvSpPr>
          <p:nvPr/>
        </p:nvSpPr>
        <p:spPr bwMode="auto">
          <a:xfrm>
            <a:off x="4114800" y="411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78" name="Rectangle 31">
            <a:hlinkClick r:id="rId4"/>
          </p:cNvPr>
          <p:cNvSpPr>
            <a:spLocks noChangeArrowheads="1"/>
          </p:cNvSpPr>
          <p:nvPr/>
        </p:nvSpPr>
        <p:spPr bwMode="auto">
          <a:xfrm>
            <a:off x="4267200" y="426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03" name="Picture 44" descr="http://upload.wikimedia.org/wikipedia/commons/4/45/Mohelka_River_Hodkovice_nad_Mohelkou_CZ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281" y="188640"/>
            <a:ext cx="2967037" cy="3956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2" descr="File:Talsperre Josefsthal 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657600"/>
            <a:ext cx="4615543" cy="307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04" name="Obdélník 2103"/>
          <p:cNvSpPr/>
          <p:nvPr/>
        </p:nvSpPr>
        <p:spPr>
          <a:xfrm>
            <a:off x="7857507" y="6478790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Obr.7</a:t>
            </a:r>
            <a:endParaRPr lang="cs-CZ" sz="1050" dirty="0"/>
          </a:p>
        </p:txBody>
      </p:sp>
      <p:sp>
        <p:nvSpPr>
          <p:cNvPr id="2105" name="Obdélník 2104"/>
          <p:cNvSpPr/>
          <p:nvPr/>
        </p:nvSpPr>
        <p:spPr>
          <a:xfrm>
            <a:off x="8632463" y="3863254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Obr.8</a:t>
            </a:r>
            <a:endParaRPr lang="cs-CZ" sz="1050" dirty="0"/>
          </a:p>
        </p:txBody>
      </p:sp>
      <p:sp>
        <p:nvSpPr>
          <p:cNvPr id="3" name="Obdélník 2"/>
          <p:cNvSpPr/>
          <p:nvPr/>
        </p:nvSpPr>
        <p:spPr>
          <a:xfrm>
            <a:off x="457200" y="392668"/>
            <a:ext cx="18479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růplav Ploučnice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52800" y="3805546"/>
            <a:ext cx="18561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Nádrž Josefův Důl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71658" y="3129429"/>
            <a:ext cx="1654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potok Mohelka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238" y="6405693"/>
            <a:ext cx="271292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</a:t>
            </a:r>
            <a:r>
              <a:rPr lang="cs-CZ" sz="10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Divišová</a:t>
            </a: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097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Bižuterie, strojírenský(automobilové komponenty), potravinářský,  sklářský, textilní, dřevozpracující, výroba a zpracování plastů</a:t>
            </a:r>
          </a:p>
          <a:p>
            <a:endParaRPr lang="cs-CZ" dirty="0"/>
          </a:p>
          <a:p>
            <a:r>
              <a:rPr lang="cs-CZ" dirty="0" smtClean="0"/>
              <a:t>Jablonec-výroba bižuterie, mincovna, skleněné oči</a:t>
            </a:r>
          </a:p>
          <a:p>
            <a:r>
              <a:rPr lang="cs-CZ" dirty="0" smtClean="0"/>
              <a:t>Liberec-výroba automobilových komponentů, pivovar</a:t>
            </a:r>
          </a:p>
          <a:p>
            <a:r>
              <a:rPr lang="cs-CZ" dirty="0" smtClean="0"/>
              <a:t>Česká Lípa-železniční opravny</a:t>
            </a:r>
          </a:p>
          <a:p>
            <a:r>
              <a:rPr lang="cs-CZ" dirty="0" smtClean="0"/>
              <a:t>Turnov-broušení drahokamů</a:t>
            </a:r>
          </a:p>
          <a:p>
            <a:r>
              <a:rPr lang="cs-CZ" dirty="0" smtClean="0"/>
              <a:t>Jilemnice-výroba střívek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6435242"/>
            <a:ext cx="5886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5088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Katka\fotky\mince\P10100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1" y="25492"/>
            <a:ext cx="4345990" cy="325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ile:Rainbow bead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72916"/>
            <a:ext cx="5580112" cy="418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63888" y="188640"/>
            <a:ext cx="8354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Mince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8172400" y="2964685"/>
            <a:ext cx="8432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Korále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488" y="3334017"/>
            <a:ext cx="49404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Obr.9</a:t>
            </a:r>
            <a:endParaRPr lang="cs-CZ" sz="1050" dirty="0"/>
          </a:p>
        </p:txBody>
      </p:sp>
      <p:sp>
        <p:nvSpPr>
          <p:cNvPr id="8" name="Obdélník 7"/>
          <p:cNvSpPr/>
          <p:nvPr/>
        </p:nvSpPr>
        <p:spPr>
          <a:xfrm>
            <a:off x="2946952" y="6453336"/>
            <a:ext cx="562975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Obr.10</a:t>
            </a:r>
            <a:endParaRPr lang="cs-CZ" sz="1050" dirty="0"/>
          </a:p>
        </p:txBody>
      </p:sp>
      <p:sp>
        <p:nvSpPr>
          <p:cNvPr id="2" name="Obdélník 1"/>
          <p:cNvSpPr/>
          <p:nvPr/>
        </p:nvSpPr>
        <p:spPr>
          <a:xfrm>
            <a:off x="88268" y="6304002"/>
            <a:ext cx="285868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92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ěstuje se zde pšenice, ječmen, brambory, len, řepka olejka, kukuřice, ovoce, zelenina</a:t>
            </a:r>
          </a:p>
          <a:p>
            <a:r>
              <a:rPr lang="cs-CZ" dirty="0" smtClean="0"/>
              <a:t>chov-prasat, skotu a drůbeže</a:t>
            </a:r>
          </a:p>
          <a:p>
            <a:r>
              <a:rPr lang="cs-CZ" dirty="0" smtClean="0"/>
              <a:t>drůbežárny Brniště, Příšovice </a:t>
            </a:r>
            <a:endParaRPr lang="cs-CZ" dirty="0"/>
          </a:p>
        </p:txBody>
      </p:sp>
      <p:pic>
        <p:nvPicPr>
          <p:cNvPr id="3074" name="Picture 2" descr="File:Rap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01870"/>
            <a:ext cx="3803576" cy="285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024" y="4005064"/>
            <a:ext cx="1392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Řepka Olejka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388424" y="6386615"/>
            <a:ext cx="562975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Obr.11</a:t>
            </a:r>
            <a:endParaRPr lang="cs-CZ" sz="1050" dirty="0"/>
          </a:p>
        </p:txBody>
      </p:sp>
      <p:sp>
        <p:nvSpPr>
          <p:cNvPr id="6" name="Obdélník 5"/>
          <p:cNvSpPr/>
          <p:nvPr/>
        </p:nvSpPr>
        <p:spPr>
          <a:xfrm>
            <a:off x="228110" y="6373132"/>
            <a:ext cx="411578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</a:t>
            </a:r>
            <a:r>
              <a:rPr lang="cs-CZ" sz="10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pPr algn="ctr">
              <a:defRPr/>
            </a:pPr>
            <a:r>
              <a:rPr lang="cs-CZ" sz="10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 Mgr. Gabriela </a:t>
            </a:r>
            <a:r>
              <a:rPr lang="cs-CZ" sz="10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Divišová</a:t>
            </a: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27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Nejzajímavější místa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Skalní města-</a:t>
            </a:r>
            <a:r>
              <a:rPr lang="cs-CZ" dirty="0" err="1" smtClean="0"/>
              <a:t>Hruboskalsko</a:t>
            </a:r>
            <a:r>
              <a:rPr lang="cs-CZ" dirty="0" smtClean="0"/>
              <a:t>, Prachovské skály, Suché skály</a:t>
            </a:r>
          </a:p>
          <a:p>
            <a:r>
              <a:rPr lang="cs-CZ" dirty="0" smtClean="0"/>
              <a:t>ZOO Liberec- nejstarší v ČR</a:t>
            </a:r>
          </a:p>
          <a:p>
            <a:r>
              <a:rPr lang="cs-CZ" dirty="0" smtClean="0"/>
              <a:t>Ještěd –rozhledna s vysílačkou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 descr="File:Panthera tigris in Liberec Zo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3323961" cy="234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111985" y="6237395"/>
            <a:ext cx="562975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Obr.14</a:t>
            </a:r>
            <a:endParaRPr lang="cs-CZ" sz="1050" dirty="0"/>
          </a:p>
        </p:txBody>
      </p:sp>
      <p:sp>
        <p:nvSpPr>
          <p:cNvPr id="5" name="Obdélník 4"/>
          <p:cNvSpPr/>
          <p:nvPr/>
        </p:nvSpPr>
        <p:spPr>
          <a:xfrm>
            <a:off x="6775286" y="6052729"/>
            <a:ext cx="13251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ZOO </a:t>
            </a:r>
            <a:r>
              <a:rPr lang="cs-CZ" dirty="0">
                <a:solidFill>
                  <a:schemeClr val="bg1"/>
                </a:solidFill>
              </a:rPr>
              <a:t>L</a:t>
            </a:r>
            <a:r>
              <a:rPr lang="cs-CZ" dirty="0" smtClean="0">
                <a:solidFill>
                  <a:schemeClr val="bg1"/>
                </a:solidFill>
              </a:rPr>
              <a:t>iberec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82280" y="6534821"/>
            <a:ext cx="59766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</a:t>
            </a:r>
            <a:r>
              <a:rPr lang="cs-CZ" sz="10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Divišová</a:t>
            </a: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73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404813"/>
            <a:ext cx="8229600" cy="4525962"/>
          </a:xfrm>
        </p:spPr>
        <p:txBody>
          <a:bodyPr/>
          <a:lstStyle/>
          <a:p>
            <a:r>
              <a:rPr lang="cs-CZ" dirty="0"/>
              <a:t>Zámky-</a:t>
            </a:r>
            <a:r>
              <a:rPr lang="cs-CZ" dirty="0" err="1"/>
              <a:t>Lemberk</a:t>
            </a:r>
            <a:r>
              <a:rPr lang="cs-CZ" dirty="0"/>
              <a:t>, Zákupy, Sychrov, Hrubý Rohozec</a:t>
            </a:r>
          </a:p>
        </p:txBody>
      </p:sp>
      <p:pic>
        <p:nvPicPr>
          <p:cNvPr id="4098" name="Picture 2" descr="http://upload.wikimedia.org/wikipedia/commons/8/86/Lemberk_60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3843164" cy="384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188255" y="1768347"/>
            <a:ext cx="1677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Zámek </a:t>
            </a:r>
            <a:r>
              <a:rPr lang="cs-CZ" dirty="0" err="1" smtClean="0"/>
              <a:t>Lemberk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37812" y="5218048"/>
            <a:ext cx="562975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Obr.12</a:t>
            </a:r>
            <a:endParaRPr lang="cs-CZ" sz="1050" dirty="0"/>
          </a:p>
        </p:txBody>
      </p:sp>
      <p:pic>
        <p:nvPicPr>
          <p:cNvPr id="4102" name="Picture 6" descr="http://upload.wikimedia.org/wikipedia/commons/f/f5/Sychrov_Castle_%285%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976" y="3550382"/>
            <a:ext cx="4387273" cy="292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8316416" y="6512725"/>
            <a:ext cx="562975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Obr.13</a:t>
            </a:r>
            <a:endParaRPr lang="cs-CZ" sz="1050" dirty="0"/>
          </a:p>
        </p:txBody>
      </p:sp>
      <p:sp>
        <p:nvSpPr>
          <p:cNvPr id="2" name="Obdélník 1"/>
          <p:cNvSpPr/>
          <p:nvPr/>
        </p:nvSpPr>
        <p:spPr>
          <a:xfrm>
            <a:off x="7295752" y="3625403"/>
            <a:ext cx="1583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Zámek </a:t>
            </a:r>
            <a:r>
              <a:rPr lang="cs-CZ" dirty="0" smtClean="0"/>
              <a:t>Sychrov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18610" y="6601162"/>
            <a:ext cx="509431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</a:t>
            </a:r>
            <a:r>
              <a:rPr lang="cs-CZ" sz="10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Divišová</a:t>
            </a: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46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49363" y="15949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Přiřaď jméno k obrázkům.</a:t>
            </a:r>
            <a:endParaRPr lang="cs-CZ" sz="3600" dirty="0"/>
          </a:p>
        </p:txBody>
      </p:sp>
      <p:pic>
        <p:nvPicPr>
          <p:cNvPr id="5" name="Picture 2" descr="File:Jizerské hory - Sn&amp;ecaron;&amp;zcaron;né v&amp;ecaron;&amp;zcaron;i&amp;ccaron;ky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2856148" cy="190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upload.wikimedia.org/wikipedia/commons/8/86/Lemberk_606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980727"/>
            <a:ext cx="1902909" cy="1902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File:Talsperre Josefsthal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24486"/>
            <a:ext cx="2940562" cy="195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08" y="3356992"/>
            <a:ext cx="3387804" cy="2540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 descr="http://upload.wikimedia.org/wikipedia/commons/f/f5/Sychrov_Castle_%285%2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553" y="3356991"/>
            <a:ext cx="3766169" cy="251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69686" y="6068320"/>
            <a:ext cx="1677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Zámek </a:t>
            </a:r>
            <a:r>
              <a:rPr lang="cs-CZ" dirty="0" err="1"/>
              <a:t>Lemberk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016668" y="6308439"/>
            <a:ext cx="1583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Zámek Sychrov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569852" y="6052646"/>
            <a:ext cx="18561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Nádrž Josefův Důl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54088" y="6308439"/>
            <a:ext cx="29372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Jizerské hory - Sněžné věžičky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171482" y="6068320"/>
            <a:ext cx="781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Ralsko</a:t>
            </a:r>
          </a:p>
        </p:txBody>
      </p:sp>
      <p:sp>
        <p:nvSpPr>
          <p:cNvPr id="2" name="Obdélník 1"/>
          <p:cNvSpPr/>
          <p:nvPr/>
        </p:nvSpPr>
        <p:spPr>
          <a:xfrm>
            <a:off x="2733249" y="2883637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Obr.1</a:t>
            </a:r>
          </a:p>
        </p:txBody>
      </p:sp>
      <p:sp>
        <p:nvSpPr>
          <p:cNvPr id="3" name="Obdélník 2"/>
          <p:cNvSpPr/>
          <p:nvPr/>
        </p:nvSpPr>
        <p:spPr>
          <a:xfrm>
            <a:off x="5102213" y="2883636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Obr.12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444249" y="2883637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Obr.7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782829" y="5636235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Obr.5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562102" y="5867770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Obr.13</a:t>
            </a:r>
          </a:p>
        </p:txBody>
      </p:sp>
    </p:spTree>
    <p:extLst>
      <p:ext uri="{BB962C8B-B14F-4D97-AF65-F5344CB8AC3E}">
        <p14:creationId xmlns:p14="http://schemas.microsoft.com/office/powerpoint/2010/main" val="180673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07216E-6 L 0.3993 -0.757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65" y="-3788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44126E-6 L 0.38976 -0.3938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79" y="-1970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7271E-6 L 0.29913 -0.7342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48" y="-3672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44126E-6 L -0.54236 -0.82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18" y="-41212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07216E-6 L -0.81423 -0.3589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12" y="-179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/>
              <a:t>Přiřaď jméno k obrázkům.</a:t>
            </a:r>
          </a:p>
        </p:txBody>
      </p:sp>
      <p:pic>
        <p:nvPicPr>
          <p:cNvPr id="3" name="Picture 4" descr="File:Lu&amp;zcaron;ické hory Ji&amp;rcaron;etín pod Jedlovou (6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98163"/>
            <a:ext cx="3289889" cy="204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51324"/>
            <a:ext cx="2654245" cy="1990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42008"/>
            <a:ext cx="1981994" cy="2642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File:Průrva Ploučnice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00056"/>
            <a:ext cx="1961498" cy="261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4" descr="http://upload.wikimedia.org/wikipedia/commons/4/45/Mohelka_River_Hodkovice_nad_Mohelkou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408" y="3454803"/>
            <a:ext cx="1917895" cy="2557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ile:Panthera tigris in Liberec Zoo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80264"/>
            <a:ext cx="2099825" cy="147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08756" y="6381328"/>
            <a:ext cx="13251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ZOO Liberec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64317" y="6011996"/>
            <a:ext cx="7727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Ještěd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08381" y="6381328"/>
            <a:ext cx="1867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Krkonoše - Sněžka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069361" y="6049491"/>
            <a:ext cx="18479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průplav Ploučnice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24128" y="6418823"/>
            <a:ext cx="1654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potok Mohelka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413318" y="6011996"/>
            <a:ext cx="14463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dirty="0"/>
              <a:t>Lužické hory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987872" y="3142882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Obr.2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802161" y="3125266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423930" y="2859907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Obr.14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645066" y="5653777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971325" y="5750386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Obr.8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605439" y="5750386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/>
              <a:t>Obr.4</a:t>
            </a:r>
          </a:p>
        </p:txBody>
      </p:sp>
    </p:spTree>
    <p:extLst>
      <p:ext uri="{BB962C8B-B14F-4D97-AF65-F5344CB8AC3E}">
        <p14:creationId xmlns:p14="http://schemas.microsoft.com/office/powerpoint/2010/main" val="599968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73913E-6 L 0.74045 -0.771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14" y="-3859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55227E-6 L 0.56719 -0.392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51" y="-1963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73913E-6 L 0.14965 -0.729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3649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13599E-6 L -0.36893 -0.3876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55" y="-193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8.88067E-7 L -0.19288 -0.4727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53" y="-23636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55227E-6 L -0.70469 -0.6968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43" y="-34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Přiřaď jméno k obrázkům.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539552" y="1783221"/>
            <a:ext cx="2476857" cy="343557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E:\Obrázky -Projekt-Rozhledny\P130811_13.5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19087"/>
            <a:ext cx="2576678" cy="343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SC034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732" y="1819087"/>
            <a:ext cx="2529108" cy="336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236296" y="5773478"/>
            <a:ext cx="11016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Bramberk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459741" y="5798094"/>
            <a:ext cx="8045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Proseč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91624" y="5798094"/>
            <a:ext cx="16371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Císařský Kámen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938383" y="6457890"/>
            <a:ext cx="533128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6105" y="5230529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Obr.15</a:t>
            </a:r>
            <a:endParaRPr lang="cs-CZ" sz="1100" dirty="0"/>
          </a:p>
        </p:txBody>
      </p:sp>
      <p:sp>
        <p:nvSpPr>
          <p:cNvPr id="11" name="Obdélník 10"/>
          <p:cNvSpPr/>
          <p:nvPr/>
        </p:nvSpPr>
        <p:spPr>
          <a:xfrm>
            <a:off x="5713998" y="5254658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Obr.16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8563392" y="5182925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Obr.17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93954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64385E-6 L 0.28194 -0.634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97" y="-3170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64385E-6 L 0.29132 -0.6237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-3119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65402E-6 L -0.65087 -0.6306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52" y="-315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01: </a:t>
            </a:r>
            <a:r>
              <a:rPr lang="cs-CZ" sz="1800" dirty="0" smtClean="0">
                <a:cs typeface="Arial" pitchFamily="34" charset="0"/>
              </a:rPr>
              <a:t>PRAZAK.,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/>
              <a:t>Jizerské hory - Sněžné </a:t>
            </a:r>
            <a:r>
              <a:rPr lang="cs-CZ" sz="1800" i="1" dirty="0" smtClean="0"/>
              <a:t>věžičky2.jpg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06-08-29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http://commons.wikimedia.org/wiki/File:Jizersk%C3%A9_hory_-_</a:t>
            </a:r>
            <a:r>
              <a:rPr lang="cs-CZ" sz="1800" dirty="0" smtClean="0">
                <a:hlinkClick r:id="rId2"/>
              </a:rPr>
              <a:t>Sn%C4%9B%C5%BEn%C3%A9_v%C4%9B%C5%BEi%C4%8Dky2.jpg</a:t>
            </a:r>
            <a:endParaRPr lang="cs-CZ" sz="1800" dirty="0" smtClean="0"/>
          </a:p>
          <a:p>
            <a:pPr>
              <a:lnSpc>
                <a:spcPct val="150000"/>
              </a:lnSpc>
            </a:pPr>
            <a:endParaRPr lang="cs-CZ" sz="1800" b="1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02: </a:t>
            </a:r>
            <a:r>
              <a:rPr lang="cs-CZ" sz="1800" dirty="0" smtClean="0"/>
              <a:t>HUHULENIK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smtClean="0"/>
              <a:t>Z</a:t>
            </a:r>
            <a:r>
              <a:rPr lang="cs-CZ" sz="1800" b="1" i="1" dirty="0"/>
              <a:t> </a:t>
            </a:r>
            <a:r>
              <a:rPr lang="cs-CZ" sz="1800" i="1" dirty="0"/>
              <a:t>Lužické hory Jiřetín pod Jedlovou (6).</a:t>
            </a:r>
            <a:r>
              <a:rPr lang="cs-CZ" sz="1800" i="1" dirty="0" smtClean="0"/>
              <a:t>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10-06-16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</a:t>
            </a:r>
            <a:r>
              <a:rPr lang="cs-CZ" sz="1800" dirty="0" smtClean="0"/>
              <a:t>na </a:t>
            </a:r>
            <a:r>
              <a:rPr lang="cs-CZ" sz="1800" dirty="0"/>
              <a:t>WWW: </a:t>
            </a:r>
            <a:r>
              <a:rPr lang="cs-CZ" sz="1800" dirty="0">
                <a:hlinkClick r:id="rId3"/>
              </a:rPr>
              <a:t>http://commons.wikimedia.org/wiki/File:Lu%C5%BEick%C3%A9_hory_Ji%C5%99et%C3%ADn_pod_Jedlovou_%286%29.jpg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34481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23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03: </a:t>
            </a:r>
            <a:r>
              <a:rPr lang="cs-CZ" sz="1800" dirty="0" smtClean="0">
                <a:cs typeface="Arial" pitchFamily="34" charset="0"/>
              </a:rPr>
              <a:t>KŰHN.STEFAN.,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err="1"/>
              <a:t>Karpacz</a:t>
            </a:r>
            <a:r>
              <a:rPr lang="cs-CZ" sz="1800" i="1" dirty="0"/>
              <a:t> </a:t>
            </a:r>
            <a:r>
              <a:rPr lang="cs-CZ" sz="1800" i="1" dirty="0" err="1"/>
              <a:t>Poland</a:t>
            </a:r>
            <a:r>
              <a:rPr lang="cs-CZ" sz="1800" i="1" dirty="0"/>
              <a:t> </a:t>
            </a:r>
            <a:r>
              <a:rPr lang="cs-CZ" sz="1800" i="1" dirty="0" smtClean="0"/>
              <a:t>Snezka.jpg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05-03-22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http://commons.wikimedia.org/wiki/File:Karpacz_Poland_Snezka.jpg</a:t>
            </a:r>
            <a:endParaRPr lang="cs-CZ" sz="1800" b="1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04: </a:t>
            </a:r>
            <a:r>
              <a:rPr lang="cs-CZ" sz="1800" dirty="0" smtClean="0"/>
              <a:t>ŽVÁČEK.ONDŘEJ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smtClean="0"/>
              <a:t>Ještěd.jpg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08-10-26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cs-CZ" sz="1800" dirty="0" err="1" smtClean="0"/>
              <a:t>Attribution-Share</a:t>
            </a:r>
            <a:r>
              <a:rPr lang="cs-CZ" sz="1800" dirty="0" smtClean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</a:t>
            </a:r>
            <a:r>
              <a:rPr lang="cs-CZ" sz="1800" dirty="0"/>
              <a:t>WWW: </a:t>
            </a:r>
            <a:r>
              <a:rPr lang="cs-CZ" sz="1800" dirty="0">
                <a:hlinkClick r:id="rId3"/>
              </a:rPr>
              <a:t>http://commons.wikimedia.org/wiki/File:Je%C5%A1t%C4%9Bd.jpg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7048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88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05: </a:t>
            </a:r>
            <a:r>
              <a:rPr lang="cs-CZ" sz="1800" dirty="0" smtClean="0">
                <a:cs typeface="Arial" pitchFamily="34" charset="0"/>
              </a:rPr>
              <a:t>DRESDEN.ROLF.,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smtClean="0"/>
              <a:t>Ralsko.jpg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07-10-14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 smtClean="0"/>
              <a:t>Unported</a:t>
            </a:r>
            <a:r>
              <a:rPr lang="cs-CZ" sz="1800" dirty="0"/>
              <a:t> </a:t>
            </a:r>
            <a:r>
              <a:rPr lang="cs-CZ" sz="1800" dirty="0" smtClean="0"/>
              <a:t>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http://commons.wikimedia.org/wiki/File:Talsperre_Josefsthal_1.jpg</a:t>
            </a:r>
            <a:endParaRPr lang="cs-CZ" sz="1800" b="1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06: </a:t>
            </a:r>
            <a:r>
              <a:rPr lang="cs-CZ" sz="1800" dirty="0" smtClean="0">
                <a:cs typeface="Arial" pitchFamily="34" charset="0"/>
              </a:rPr>
              <a:t>FJŮ.,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smtClean="0"/>
              <a:t>Průrva </a:t>
            </a:r>
            <a:r>
              <a:rPr lang="cs-CZ" sz="1800" i="1" dirty="0"/>
              <a:t>Ploučnice.jpg</a:t>
            </a:r>
            <a:r>
              <a:rPr lang="cs-CZ" sz="1800" i="1" dirty="0" smtClean="0"/>
              <a:t>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07-06-17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Commons Attribution-Share Alike 3.0 </a:t>
            </a:r>
            <a:r>
              <a:rPr lang="en-US" sz="1800" dirty="0" err="1" smtClean="0"/>
              <a:t>Unported</a:t>
            </a:r>
            <a:r>
              <a:rPr lang="cs-CZ" sz="1800" dirty="0" smtClean="0"/>
              <a:t>  na WWW: </a:t>
            </a:r>
            <a:r>
              <a:rPr lang="cs-CZ" sz="1800" dirty="0">
                <a:hlinkClick r:id="rId3"/>
              </a:rPr>
              <a:t>http://commons.wikimedia.org/wiki/File:Pr%C5%AFrva_Plou%C4%8Dnice.jpg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91680" y="6356350"/>
            <a:ext cx="626469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64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07: </a:t>
            </a:r>
            <a:r>
              <a:rPr lang="cs-CZ" sz="1800" dirty="0" smtClean="0">
                <a:cs typeface="Arial" pitchFamily="34" charset="0"/>
              </a:rPr>
              <a:t>KUI.,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err="1"/>
              <a:t>Talsperre</a:t>
            </a:r>
            <a:r>
              <a:rPr lang="cs-CZ" sz="1800" i="1" dirty="0"/>
              <a:t> </a:t>
            </a:r>
            <a:r>
              <a:rPr lang="cs-CZ" sz="1800" i="1" dirty="0" err="1"/>
              <a:t>Josefsthal</a:t>
            </a:r>
            <a:r>
              <a:rPr lang="cs-CZ" sz="1800" i="1" dirty="0"/>
              <a:t> 1.jpg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05-09-18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cs-CZ" sz="1800" dirty="0"/>
              <a:t>GNU Free </a:t>
            </a:r>
            <a:r>
              <a:rPr lang="cs-CZ" sz="1800" dirty="0" err="1"/>
              <a:t>Documentation</a:t>
            </a:r>
            <a:r>
              <a:rPr lang="cs-CZ" sz="1800" dirty="0"/>
              <a:t> </a:t>
            </a:r>
            <a:r>
              <a:rPr lang="cs-CZ" sz="1800" dirty="0" err="1" smtClean="0"/>
              <a:t>License</a:t>
            </a:r>
            <a:r>
              <a:rPr lang="cs-CZ" sz="1800" dirty="0" smtClean="0"/>
              <a:t> 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http://commons.wikimedia.org/wiki/File:Karpacz_Poland_Snezka.jpg</a:t>
            </a:r>
            <a:endParaRPr lang="cs-CZ" sz="1800" b="1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08: </a:t>
            </a:r>
            <a:r>
              <a:rPr lang="cs-CZ" sz="1800" dirty="0" smtClean="0"/>
              <a:t>REJHA.MIROSLAV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/>
              <a:t>Mohelka River Hodkovice nad Mohelkou CZ.jpg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09-08-09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en-US" sz="1800" dirty="0" smtClean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2.0 </a:t>
            </a:r>
            <a:r>
              <a:rPr lang="cs-CZ" sz="1800" dirty="0" err="1" smtClean="0"/>
              <a:t>Generic</a:t>
            </a:r>
            <a:r>
              <a:rPr lang="cs-CZ" sz="1800" dirty="0" smtClean="0"/>
              <a:t> na </a:t>
            </a:r>
            <a:r>
              <a:rPr lang="cs-CZ" sz="1800" dirty="0"/>
              <a:t>WWW: </a:t>
            </a:r>
            <a:r>
              <a:rPr lang="cs-CZ" sz="1800" dirty="0">
                <a:hlinkClick r:id="rId3"/>
              </a:rPr>
              <a:t>http://commons.wikimedia.org/wiki/File:Mohelka_River_Hodkovice_nad_Mohelkou_CZ.jpg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051720" y="6356350"/>
            <a:ext cx="612068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80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09: </a:t>
            </a:r>
            <a:r>
              <a:rPr lang="cs-CZ" sz="1800" dirty="0" smtClean="0">
                <a:cs typeface="Arial" pitchFamily="34" charset="0"/>
              </a:rPr>
              <a:t>Vlastní archív</a:t>
            </a:r>
            <a:r>
              <a:rPr lang="en-US" sz="1800" dirty="0">
                <a:cs typeface="Arial" pitchFamily="34" charset="0"/>
              </a:rPr>
              <a:t> 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>
                <a:cs typeface="Arial" pitchFamily="34" charset="0"/>
              </a:rPr>
              <a:t>]</a:t>
            </a:r>
            <a:endParaRPr lang="cs-CZ" sz="1800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10: </a:t>
            </a:r>
            <a:r>
              <a:rPr lang="cs-CZ" sz="1800" dirty="0" smtClean="0"/>
              <a:t>RANVEIG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err="1"/>
              <a:t>Rainbow</a:t>
            </a:r>
            <a:r>
              <a:rPr lang="cs-CZ" sz="1800" i="1" dirty="0"/>
              <a:t> </a:t>
            </a:r>
            <a:r>
              <a:rPr lang="cs-CZ" sz="1800" i="1" dirty="0" smtClean="0"/>
              <a:t>beads.jpg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05-10-05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 smtClean="0">
                <a:cs typeface="Arial" pitchFamily="34" charset="0"/>
              </a:rPr>
              <a:t>cit. 2013-03-09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 smtClean="0">
                <a:cs typeface="Arial" pitchFamily="34" charset="0"/>
              </a:rPr>
              <a:t>. </a:t>
            </a:r>
            <a:r>
              <a:rPr lang="cs-CZ" sz="1800" dirty="0">
                <a:cs typeface="Arial" pitchFamily="34" charset="0"/>
              </a:rPr>
              <a:t>Dostupný pod licencí </a:t>
            </a:r>
            <a:r>
              <a:rPr lang="en-US" sz="1800" dirty="0"/>
              <a:t>Creative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en-US" sz="1800" dirty="0" smtClean="0"/>
              <a:t> </a:t>
            </a:r>
            <a:r>
              <a:rPr lang="cs-CZ" sz="1800" dirty="0" err="1"/>
              <a:t>Attribution</a:t>
            </a:r>
            <a:r>
              <a:rPr lang="cs-CZ" sz="1800" dirty="0"/>
              <a:t> 2.0 </a:t>
            </a:r>
            <a:r>
              <a:rPr lang="cs-CZ" sz="1800" dirty="0" err="1" smtClean="0"/>
              <a:t>Generic</a:t>
            </a:r>
            <a:r>
              <a:rPr lang="cs-CZ" sz="1800" dirty="0" smtClean="0"/>
              <a:t> na </a:t>
            </a:r>
            <a:r>
              <a:rPr lang="cs-CZ" sz="1800" dirty="0"/>
              <a:t>WWW: </a:t>
            </a:r>
            <a:r>
              <a:rPr lang="cs-CZ" sz="1800" dirty="0">
                <a:hlinkClick r:id="rId2"/>
              </a:rPr>
              <a:t>http://commons.wikimedia.org/wiki/File:Rainbow_beads.jpg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10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11: </a:t>
            </a:r>
            <a:r>
              <a:rPr lang="cs-CZ" sz="1800" dirty="0" smtClean="0">
                <a:cs typeface="Arial" pitchFamily="34" charset="0"/>
              </a:rPr>
              <a:t>CAROLINEEE.1991.,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smtClean="0"/>
              <a:t>Rape.jpg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08-03-12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 smtClean="0">
                <a:hlinkClick r:id="rId2"/>
              </a:rPr>
              <a:t>http://commons.wikimedia.org/wiki/File:Rape.jpg?uselang=cs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Obr. 12: </a:t>
            </a:r>
            <a:r>
              <a:rPr lang="cs-CZ" sz="1800" dirty="0" smtClean="0"/>
              <a:t>JEDUDEDEK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 smtClean="0">
                <a:cs typeface="Arial" pitchFamily="34" charset="0"/>
              </a:rPr>
              <a:t>Commons.wikimedia.org: </a:t>
            </a:r>
            <a:r>
              <a:rPr lang="cs-CZ" sz="1800" i="1" dirty="0" err="1" smtClean="0"/>
              <a:t>Lemberk</a:t>
            </a:r>
            <a:r>
              <a:rPr lang="cs-CZ" sz="1800" i="1" dirty="0" smtClean="0"/>
              <a:t> 6069.jpg </a:t>
            </a:r>
            <a:r>
              <a:rPr lang="en-US" sz="1800" dirty="0" smtClean="0">
                <a:cs typeface="Arial" pitchFamily="34" charset="0"/>
              </a:rPr>
              <a:t>[online]. 20</a:t>
            </a:r>
            <a:r>
              <a:rPr lang="cs-CZ" sz="1800" dirty="0" smtClean="0">
                <a:cs typeface="Arial" pitchFamily="34" charset="0"/>
              </a:rPr>
              <a:t>10-09-18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 smtClean="0">
                <a:cs typeface="Arial" pitchFamily="34" charset="0"/>
              </a:rPr>
              <a:t>cit. 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 smtClean="0">
                <a:cs typeface="Arial" pitchFamily="34" charset="0"/>
              </a:rPr>
              <a:t>. Dostupný pod licencí </a:t>
            </a:r>
            <a:r>
              <a:rPr lang="en-US" sz="1800" dirty="0" smtClean="0"/>
              <a:t>Creative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en-US" sz="1800" dirty="0" smtClean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commons.wikimedia.org/wiki/File:Lemberk_6069.jpg</a:t>
            </a:r>
            <a:endParaRPr lang="cs-CZ" sz="18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267744" y="6356350"/>
            <a:ext cx="59046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67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13: </a:t>
            </a:r>
            <a:r>
              <a:rPr lang="cs-CZ" sz="1800" dirty="0" smtClean="0">
                <a:cs typeface="Arial" pitchFamily="34" charset="0"/>
              </a:rPr>
              <a:t>REJHA.MIROSLAV.,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/>
              <a:t>Sychrov </a:t>
            </a:r>
            <a:r>
              <a:rPr lang="cs-CZ" sz="1800" i="1" dirty="0" err="1"/>
              <a:t>Castle</a:t>
            </a:r>
            <a:r>
              <a:rPr lang="cs-CZ" sz="1800" i="1" dirty="0"/>
              <a:t> (5).jpg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12-08-13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en-US" sz="1800" dirty="0" smtClean="0"/>
              <a:t>Attribution-Share</a:t>
            </a:r>
            <a:r>
              <a:rPr lang="cs-CZ" sz="1800" dirty="0" smtClean="0"/>
              <a:t> </a:t>
            </a:r>
            <a:r>
              <a:rPr lang="en-US" sz="1800" dirty="0"/>
              <a:t>Alike</a:t>
            </a:r>
            <a:r>
              <a:rPr lang="cs-CZ" sz="1800" dirty="0" smtClean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http://commons.wikimedia.org/wiki/File:Sychrov_Castle_(5).jpg</a:t>
            </a:r>
            <a:endParaRPr lang="cs-CZ" sz="1800" dirty="0"/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Obr. 14: </a:t>
            </a:r>
            <a:r>
              <a:rPr lang="cs-CZ" sz="1800" dirty="0" smtClean="0"/>
              <a:t>SEDLÁČEK.JIŘÍ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 smtClean="0">
                <a:cs typeface="Arial" pitchFamily="34" charset="0"/>
              </a:rPr>
              <a:t>Commons.wikimedia.org: </a:t>
            </a:r>
            <a:r>
              <a:rPr lang="cs-CZ" sz="1800" i="1" dirty="0" err="1"/>
              <a:t>Panthera</a:t>
            </a:r>
            <a:r>
              <a:rPr lang="cs-CZ" sz="1800" i="1" dirty="0"/>
              <a:t> </a:t>
            </a:r>
            <a:r>
              <a:rPr lang="cs-CZ" sz="1800" i="1" dirty="0" err="1"/>
              <a:t>tigris</a:t>
            </a:r>
            <a:r>
              <a:rPr lang="cs-CZ" sz="1800" i="1" dirty="0"/>
              <a:t> in Liberec </a:t>
            </a:r>
            <a:r>
              <a:rPr lang="cs-CZ" sz="1800" i="1" dirty="0" smtClean="0"/>
              <a:t>Zoo.JPG</a:t>
            </a:r>
            <a:r>
              <a:rPr lang="en-US" sz="1800" dirty="0" smtClean="0">
                <a:cs typeface="Arial" pitchFamily="34" charset="0"/>
              </a:rPr>
              <a:t>[online]. 20</a:t>
            </a:r>
            <a:r>
              <a:rPr lang="cs-CZ" sz="1800" dirty="0" smtClean="0">
                <a:cs typeface="Arial" pitchFamily="34" charset="0"/>
              </a:rPr>
              <a:t>11-09-09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 smtClean="0">
                <a:cs typeface="Arial" pitchFamily="34" charset="0"/>
              </a:rPr>
              <a:t>cit. 2013-02-09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 smtClean="0">
                <a:cs typeface="Arial" pitchFamily="34" charset="0"/>
              </a:rPr>
              <a:t>. Dostupný pod licencí </a:t>
            </a:r>
            <a:r>
              <a:rPr lang="en-US" sz="1800" dirty="0"/>
              <a:t>Creative Commons Attribution-Share Alike 3.0 </a:t>
            </a:r>
            <a:r>
              <a:rPr lang="en-US" sz="1800" dirty="0" err="1" smtClean="0"/>
              <a:t>Unported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commons.wikimedia.org/wiki/File:Panthera_tigris_in_Liberec_Zoo.JPG</a:t>
            </a:r>
            <a:endParaRPr lang="cs-CZ" sz="18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39752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2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dirty="0" smtClean="0"/>
              <a:t>Obr.15: </a:t>
            </a:r>
            <a:r>
              <a:rPr lang="cs-CZ" sz="1800" dirty="0"/>
              <a:t>Vlastní archív</a:t>
            </a:r>
            <a:r>
              <a:rPr lang="en-US" sz="1800" dirty="0"/>
              <a:t>[</a:t>
            </a:r>
            <a:r>
              <a:rPr lang="cs-CZ" sz="1800" dirty="0" smtClean="0"/>
              <a:t>cit.2013-02-09</a:t>
            </a:r>
            <a:r>
              <a:rPr lang="en-US" sz="1800" dirty="0" smtClean="0"/>
              <a:t>] </a:t>
            </a:r>
            <a:endParaRPr lang="cs-CZ" sz="1800" dirty="0" smtClean="0"/>
          </a:p>
          <a:p>
            <a:r>
              <a:rPr lang="cs-CZ" sz="1800" dirty="0" smtClean="0"/>
              <a:t>Obr.16: </a:t>
            </a:r>
            <a:r>
              <a:rPr lang="cs-CZ" sz="1800" dirty="0"/>
              <a:t>Vlastní archív </a:t>
            </a:r>
            <a:r>
              <a:rPr lang="en-US" sz="1800" dirty="0"/>
              <a:t>[</a:t>
            </a:r>
            <a:r>
              <a:rPr lang="cs-CZ" sz="1800" dirty="0" smtClean="0"/>
              <a:t>cit.2013-02-09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Obr.17: Vlastní archív</a:t>
            </a:r>
            <a:r>
              <a:rPr lang="en-US" sz="1800" dirty="0" smtClean="0"/>
              <a:t>[</a:t>
            </a:r>
            <a:r>
              <a:rPr lang="cs-CZ" sz="1800" dirty="0" smtClean="0"/>
              <a:t>cit.2013-02-09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Obr.18: </a:t>
            </a:r>
            <a:r>
              <a:rPr lang="cs-CZ" sz="1800" dirty="0"/>
              <a:t>Vlastní archív</a:t>
            </a:r>
            <a:r>
              <a:rPr lang="en-US" sz="1800" dirty="0"/>
              <a:t>[</a:t>
            </a:r>
            <a:r>
              <a:rPr lang="cs-CZ" sz="1800" dirty="0" smtClean="0"/>
              <a:t>cit.2013-02-09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Obr.19:</a:t>
            </a:r>
            <a:r>
              <a:rPr lang="cs-CZ" sz="1800" dirty="0" smtClean="0">
                <a:hlinkClick r:id="rId2" action="ppaction://hlinkfile"/>
              </a:rPr>
              <a:t>imapa.info/</a:t>
            </a:r>
            <a:r>
              <a:rPr lang="cs-CZ" sz="1800" dirty="0" err="1" smtClean="0">
                <a:hlinkClick r:id="rId2" action="ppaction://hlinkfile"/>
              </a:rPr>
              <a:t>slepa</a:t>
            </a:r>
            <a:r>
              <a:rPr lang="cs-CZ" sz="1800" dirty="0" smtClean="0">
                <a:hlinkClick r:id="rId2" action="ppaction://hlinkfile"/>
              </a:rPr>
              <a:t>-mapa-</a:t>
            </a:r>
            <a:r>
              <a:rPr lang="cs-CZ" sz="1800" dirty="0" err="1" smtClean="0">
                <a:hlinkClick r:id="rId2" action="ppaction://hlinkfile"/>
              </a:rPr>
              <a:t>cr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2013-02-09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800" dirty="0"/>
          </a:p>
          <a:p>
            <a:endParaRPr lang="cs-CZ" sz="1800" dirty="0"/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39752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11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1322</Words>
  <Application>Microsoft Office PowerPoint</Application>
  <PresentationFormat>Předvádění na obrazovce (4:3)</PresentationFormat>
  <Paragraphs>164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Acrobat Document</vt:lpstr>
      <vt:lpstr>Název školy: Svobodná základní škola, o.p.s. Autor: Gabriela Divišová Název materiálu: VY_32_INOVACE_07_ČR- Liberecký kraj Název: ČR- Liberecký kraj   Číslo projektu: CZ.1.07/1.4.00/21.0929</vt:lpstr>
      <vt:lpstr>Prezentace aplikace PowerPoint</vt:lpstr>
      <vt:lpstr>Prezentace aplikace PowerPoint</vt:lpstr>
      <vt:lpstr>Liberecký kraj</vt:lpstr>
      <vt:lpstr>Krajina libereckého kraje</vt:lpstr>
      <vt:lpstr>Prezentace aplikace PowerPoint</vt:lpstr>
      <vt:lpstr>Prezentace aplikace PowerPoint</vt:lpstr>
      <vt:lpstr>Řeky a potoky</vt:lpstr>
      <vt:lpstr>Prezentace aplikace PowerPoint</vt:lpstr>
      <vt:lpstr>Průmysl</vt:lpstr>
      <vt:lpstr>Prezentace aplikace PowerPoint</vt:lpstr>
      <vt:lpstr>Zemědělství</vt:lpstr>
      <vt:lpstr>Nejzajímavější místa kraje</vt:lpstr>
      <vt:lpstr> </vt:lpstr>
      <vt:lpstr>Přiřaď jméno k obrázkům.</vt:lpstr>
      <vt:lpstr>Přiřaď jméno k obrázkům.</vt:lpstr>
      <vt:lpstr>Přiřaď jméno k obrázkům.</vt:lpstr>
      <vt:lpstr>Použité zdroje:</vt:lpstr>
      <vt:lpstr>Použité zdroje:</vt:lpstr>
      <vt:lpstr>Použité zdroje:</vt:lpstr>
      <vt:lpstr>Použité zdroje:</vt:lpstr>
      <vt:lpstr>Použité zdroje: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20</cp:revision>
  <dcterms:created xsi:type="dcterms:W3CDTF">2013-01-07T18:14:35Z</dcterms:created>
  <dcterms:modified xsi:type="dcterms:W3CDTF">2013-07-15T19:14:32Z</dcterms:modified>
</cp:coreProperties>
</file>