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C49F01-8773-4665-846F-158F7C8ABC5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983C63-5D3E-4949-AE49-E652522269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63562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2"/>
          <p:cNvSpPr txBox="1">
            <a:spLocks noGrp="1"/>
          </p:cNvSpPr>
          <p:nvPr>
            <p:ph type="dt" idx="1"/>
          </p:nvPr>
        </p:nvSpPr>
        <p:spPr>
          <a:ln/>
        </p:spPr>
        <p:txBody>
          <a:bodyPr wrap="square" lIns="91440" tIns="45720" rIns="91440" bIns="45720" anchor="t" anchorCtr="0"/>
          <a:lstStyle/>
          <a:p>
            <a:pPr lvl="0"/>
            <a:fld id="{5D98CE82-F033-43CA-9B98-5898662C7F4C}" type="datetime1">
              <a:rPr lang="cs-CZ"/>
              <a:pPr lvl="0"/>
              <a:t>1.7.2013</a:t>
            </a:fld>
            <a:endParaRPr lang="cs-CZ"/>
          </a:p>
        </p:txBody>
      </p:sp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60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811040"/>
          </a:xfrm>
        </p:spPr>
        <p:txBody>
          <a:bodyPr lIns="0" tIns="0" rIns="0" bIns="0"/>
          <a:lstStyle/>
          <a:p>
            <a:pPr marL="216000" indent="-216000" hangingPunct="0"/>
            <a:endParaRPr lang="cs-CZ" sz="2000">
              <a:latin typeface="Arial" pitchFamily="18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2"/>
          <p:cNvSpPr txBox="1">
            <a:spLocks noGrp="1"/>
          </p:cNvSpPr>
          <p:nvPr>
            <p:ph type="dt" idx="1"/>
          </p:nvPr>
        </p:nvSpPr>
        <p:spPr>
          <a:ln/>
        </p:spPr>
        <p:txBody>
          <a:bodyPr wrap="square" lIns="91440" tIns="45720" rIns="91440" bIns="45720" anchor="t" anchorCtr="0"/>
          <a:lstStyle/>
          <a:p>
            <a:pPr lvl="0"/>
            <a:fld id="{5D98CE82-F033-43CA-9B98-5898662C7F4C}" type="datetime1">
              <a:rPr lang="cs-CZ"/>
              <a:pPr lvl="0"/>
              <a:t>1.7.2013</a:t>
            </a:fld>
            <a:endParaRPr lang="cs-CZ"/>
          </a:p>
        </p:txBody>
      </p:sp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rgbClr val="4F81BD"/>
          </a:solidFill>
          <a:ln w="25560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799" y="4343400"/>
            <a:ext cx="5486399" cy="4115159"/>
          </a:xfrm>
        </p:spPr>
        <p:txBody>
          <a:bodyPr lIns="0" tIns="0" rIns="0" bIns="0"/>
          <a:lstStyle/>
          <a:p>
            <a:pPr marL="216000" indent="-216000" hangingPunct="0"/>
            <a:endParaRPr lang="cs-CZ" sz="2000">
              <a:latin typeface="Arial" pitchFamily="18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2"/>
          <p:cNvSpPr txBox="1">
            <a:spLocks noGrp="1"/>
          </p:cNvSpPr>
          <p:nvPr>
            <p:ph type="dt" idx="1"/>
          </p:nvPr>
        </p:nvSpPr>
        <p:spPr>
          <a:ln/>
        </p:spPr>
        <p:txBody>
          <a:bodyPr wrap="square" lIns="91440" tIns="45720" rIns="91440" bIns="45720" anchor="t" anchorCtr="0"/>
          <a:lstStyle/>
          <a:p>
            <a:pPr lvl="0"/>
            <a:fld id="{5D98CE82-F033-43CA-9B98-5898662C7F4C}" type="datetime1">
              <a:rPr lang="cs-CZ"/>
              <a:pPr lvl="0"/>
              <a:t>1.7.2013</a:t>
            </a:fld>
            <a:endParaRPr lang="cs-CZ"/>
          </a:p>
        </p:txBody>
      </p:sp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rgbClr val="4F81BD"/>
          </a:solidFill>
          <a:ln w="25560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799" y="4343400"/>
            <a:ext cx="5486399" cy="4115159"/>
          </a:xfrm>
        </p:spPr>
        <p:txBody>
          <a:bodyPr lIns="0" tIns="0" rIns="0" bIns="0"/>
          <a:lstStyle/>
          <a:p>
            <a:pPr marL="216000" indent="-216000" hangingPunct="0"/>
            <a:endParaRPr lang="cs-CZ" sz="2000">
              <a:latin typeface="Arial" pitchFamily="18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2"/>
          <p:cNvSpPr txBox="1">
            <a:spLocks noGrp="1"/>
          </p:cNvSpPr>
          <p:nvPr>
            <p:ph type="dt" idx="1"/>
          </p:nvPr>
        </p:nvSpPr>
        <p:spPr>
          <a:ln/>
        </p:spPr>
        <p:txBody>
          <a:bodyPr wrap="square" lIns="91440" tIns="45720" rIns="91440" bIns="45720" anchor="t" anchorCtr="0"/>
          <a:lstStyle/>
          <a:p>
            <a:pPr lvl="0"/>
            <a:fld id="{5D98CE82-F033-43CA-9B98-5898662C7F4C}" type="datetime1">
              <a:rPr lang="cs-CZ"/>
              <a:pPr lvl="0"/>
              <a:t>1.7.2013</a:t>
            </a:fld>
            <a:endParaRPr lang="cs-CZ"/>
          </a:p>
        </p:txBody>
      </p:sp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4F81BD"/>
          </a:solidFill>
          <a:ln w="25560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799" y="4343400"/>
            <a:ext cx="5486399" cy="4115159"/>
          </a:xfrm>
        </p:spPr>
        <p:txBody>
          <a:bodyPr lIns="0" tIns="0" rIns="0" bIns="0"/>
          <a:lstStyle/>
          <a:p>
            <a:pPr marL="216000" indent="-216000" hangingPunct="0"/>
            <a:endParaRPr lang="cs-CZ" sz="2000">
              <a:latin typeface="Arial" pitchFamily="18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2"/>
          <p:cNvSpPr txBox="1">
            <a:spLocks noGrp="1"/>
          </p:cNvSpPr>
          <p:nvPr>
            <p:ph type="dt" idx="1"/>
          </p:nvPr>
        </p:nvSpPr>
        <p:spPr>
          <a:ln/>
        </p:spPr>
        <p:txBody>
          <a:bodyPr wrap="square" lIns="91440" tIns="45720" rIns="91440" bIns="45720" anchor="t" anchorCtr="0"/>
          <a:lstStyle/>
          <a:p>
            <a:pPr lvl="0"/>
            <a:fld id="{5D98CE82-F033-43CA-9B98-5898662C7F4C}" type="datetime1">
              <a:rPr lang="cs-CZ"/>
              <a:pPr lvl="0"/>
              <a:t>1.7.2013</a:t>
            </a:fld>
            <a:endParaRPr lang="cs-CZ"/>
          </a:p>
        </p:txBody>
      </p:sp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rgbClr val="4F81BD"/>
          </a:solidFill>
          <a:ln w="25560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799" y="4343400"/>
            <a:ext cx="5486399" cy="4115159"/>
          </a:xfrm>
        </p:spPr>
        <p:txBody>
          <a:bodyPr lIns="0" tIns="0" rIns="0" bIns="0"/>
          <a:lstStyle/>
          <a:p>
            <a:pPr marL="216000" indent="-216000" hangingPunct="0"/>
            <a:endParaRPr lang="cs-CZ" sz="2000">
              <a:latin typeface="Arial" pitchFamily="18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2"/>
          <p:cNvSpPr txBox="1">
            <a:spLocks noGrp="1"/>
          </p:cNvSpPr>
          <p:nvPr>
            <p:ph type="dt" idx="1"/>
          </p:nvPr>
        </p:nvSpPr>
        <p:spPr>
          <a:ln/>
        </p:spPr>
        <p:txBody>
          <a:bodyPr wrap="square" lIns="91440" tIns="45720" rIns="91440" bIns="45720" anchor="t" anchorCtr="0"/>
          <a:lstStyle/>
          <a:p>
            <a:pPr lvl="0"/>
            <a:fld id="{5D98CE82-F033-43CA-9B98-5898662C7F4C}" type="datetime1">
              <a:rPr lang="cs-CZ"/>
              <a:pPr lvl="0"/>
              <a:t>1.7.2013</a:t>
            </a:fld>
            <a:endParaRPr lang="cs-CZ"/>
          </a:p>
        </p:txBody>
      </p:sp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rgbClr val="4F81BD"/>
          </a:solidFill>
          <a:ln w="25560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799" y="4343400"/>
            <a:ext cx="5486399" cy="4115159"/>
          </a:xfrm>
        </p:spPr>
        <p:txBody>
          <a:bodyPr lIns="0" tIns="0" rIns="0" bIns="0"/>
          <a:lstStyle/>
          <a:p>
            <a:pPr marL="216000" indent="-216000" hangingPunct="0"/>
            <a:endParaRPr lang="cs-CZ" sz="2000">
              <a:latin typeface="Arial" pitchFamily="18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2"/>
          <p:cNvSpPr txBox="1">
            <a:spLocks noGrp="1"/>
          </p:cNvSpPr>
          <p:nvPr>
            <p:ph type="dt" idx="1"/>
          </p:nvPr>
        </p:nvSpPr>
        <p:spPr>
          <a:ln/>
        </p:spPr>
        <p:txBody>
          <a:bodyPr wrap="square" lIns="91440" tIns="45720" rIns="91440" bIns="45720" anchor="t" anchorCtr="0"/>
          <a:lstStyle/>
          <a:p>
            <a:pPr lvl="0"/>
            <a:fld id="{5D98CE82-F033-43CA-9B98-5898662C7F4C}" type="datetime1">
              <a:rPr lang="cs-CZ"/>
              <a:pPr lvl="0"/>
              <a:t>1.7.2013</a:t>
            </a:fld>
            <a:endParaRPr lang="cs-CZ"/>
          </a:p>
        </p:txBody>
      </p:sp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rgbClr val="4F81BD"/>
          </a:solidFill>
          <a:ln w="25560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799" y="4343400"/>
            <a:ext cx="5486399" cy="4115159"/>
          </a:xfrm>
        </p:spPr>
        <p:txBody>
          <a:bodyPr lIns="0" tIns="0" rIns="0" bIns="0"/>
          <a:lstStyle/>
          <a:p>
            <a:pPr marL="216000" indent="-216000" hangingPunct="0"/>
            <a:endParaRPr lang="cs-CZ" sz="2000">
              <a:latin typeface="Arial" pitchFamily="18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2"/>
          <p:cNvSpPr txBox="1">
            <a:spLocks noGrp="1"/>
          </p:cNvSpPr>
          <p:nvPr>
            <p:ph type="dt" idx="1"/>
          </p:nvPr>
        </p:nvSpPr>
        <p:spPr>
          <a:ln/>
        </p:spPr>
        <p:txBody>
          <a:bodyPr wrap="square" lIns="91440" tIns="45720" rIns="91440" bIns="45720" anchor="t" anchorCtr="0"/>
          <a:lstStyle/>
          <a:p>
            <a:pPr lvl="0"/>
            <a:fld id="{5D98CE82-F033-43CA-9B98-5898662C7F4C}" type="datetime1">
              <a:rPr lang="cs-CZ"/>
              <a:pPr lvl="0"/>
              <a:t>1.7.2013</a:t>
            </a:fld>
            <a:endParaRPr lang="cs-CZ"/>
          </a:p>
        </p:txBody>
      </p:sp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4F81BD"/>
          </a:solidFill>
          <a:ln w="25560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799" y="4343400"/>
            <a:ext cx="5486399" cy="4115159"/>
          </a:xfrm>
        </p:spPr>
        <p:txBody>
          <a:bodyPr lIns="0" tIns="0" rIns="0" bIns="0"/>
          <a:lstStyle/>
          <a:p>
            <a:pPr marL="216000" indent="-216000" hangingPunct="0"/>
            <a:endParaRPr lang="cs-CZ" sz="2000">
              <a:latin typeface="Arial" pitchFamily="18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datum 2"/>
          <p:cNvSpPr txBox="1">
            <a:spLocks noGrp="1"/>
          </p:cNvSpPr>
          <p:nvPr>
            <p:ph type="dt" idx="1"/>
          </p:nvPr>
        </p:nvSpPr>
        <p:spPr>
          <a:ln/>
        </p:spPr>
        <p:txBody>
          <a:bodyPr wrap="square" lIns="91440" tIns="45720" rIns="91440" bIns="45720" anchor="t" anchorCtr="0"/>
          <a:lstStyle/>
          <a:p>
            <a:pPr lvl="0"/>
            <a:fld id="{5D98CE82-F033-43CA-9B98-5898662C7F4C}" type="datetime1">
              <a:rPr lang="cs-CZ"/>
              <a:pPr lvl="0"/>
              <a:t>1.7.2013</a:t>
            </a:fld>
            <a:endParaRPr lang="cs-CZ"/>
          </a:p>
        </p:txBody>
      </p:sp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rgbClr val="4F81BD"/>
          </a:solidFill>
          <a:ln w="25560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marL="216000" indent="-216000" hangingPunct="0"/>
            <a:endParaRPr lang="cs-CZ" sz="2000">
              <a:latin typeface="Arial" pitchFamily="18"/>
            </a:endParaRPr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3884759" y="868536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0"/>
          <a:lstStyle/>
          <a:p>
            <a:pPr marL="0" marR="0" lvl="0" indent="0" algn="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fld id="{3A3E4D5A-0B73-4F38-AAA7-CE6F88323A75}" type="slidenum">
              <a:t>9</a:t>
            </a:fld>
            <a:endParaRPr lang="cs-CZ" sz="1200" b="0" i="0" u="none" strike="noStrike" kern="1200" spc="0" baseline="0">
              <a:ln>
                <a:noFill/>
              </a:ln>
              <a:solidFill>
                <a:srgbClr val="000000"/>
              </a:solidFill>
              <a:latin typeface="Calibri" pitchFamily="18"/>
              <a:ea typeface="Microsoft YaHei" pitchFamily="2"/>
              <a:cs typeface="Mangal" pitchFamily="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2"/>
          <p:cNvSpPr txBox="1">
            <a:spLocks noGrp="1"/>
          </p:cNvSpPr>
          <p:nvPr>
            <p:ph type="dt" idx="1"/>
          </p:nvPr>
        </p:nvSpPr>
        <p:spPr>
          <a:ln/>
        </p:spPr>
        <p:txBody>
          <a:bodyPr wrap="square" lIns="91440" tIns="45720" rIns="91440" bIns="45720" anchor="t" anchorCtr="0"/>
          <a:lstStyle/>
          <a:p>
            <a:pPr lvl="0"/>
            <a:fld id="{5D98CE82-F033-43CA-9B98-5898662C7F4C}" type="datetime1">
              <a:rPr lang="cs-CZ"/>
              <a:pPr lvl="0"/>
              <a:t>1.7.2013</a:t>
            </a:fld>
            <a:endParaRPr lang="cs-CZ"/>
          </a:p>
        </p:txBody>
      </p:sp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4F81BD"/>
          </a:solidFill>
          <a:ln w="25560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799" y="4343400"/>
            <a:ext cx="5486399" cy="4115159"/>
          </a:xfrm>
        </p:spPr>
        <p:txBody>
          <a:bodyPr lIns="0" tIns="0" rIns="0" bIns="0"/>
          <a:lstStyle/>
          <a:p>
            <a:pPr marL="216000" indent="-216000" hangingPunct="0"/>
            <a:endParaRPr lang="cs-CZ" sz="2000">
              <a:latin typeface="Arial" pitchFamily="18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2"/>
          <p:cNvSpPr txBox="1">
            <a:spLocks noGrp="1"/>
          </p:cNvSpPr>
          <p:nvPr>
            <p:ph type="dt" idx="1"/>
          </p:nvPr>
        </p:nvSpPr>
        <p:spPr>
          <a:ln/>
        </p:spPr>
        <p:txBody>
          <a:bodyPr wrap="square" lIns="91440" tIns="45720" rIns="91440" bIns="45720" anchor="t" anchorCtr="0"/>
          <a:lstStyle/>
          <a:p>
            <a:pPr lvl="0"/>
            <a:fld id="{5D98CE82-F033-43CA-9B98-5898662C7F4C}" type="datetime1">
              <a:rPr lang="cs-CZ"/>
              <a:pPr lvl="0"/>
              <a:t>1.7.2013</a:t>
            </a:fld>
            <a:endParaRPr lang="cs-CZ"/>
          </a:p>
        </p:txBody>
      </p:sp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rgbClr val="4F81BD"/>
          </a:solidFill>
          <a:ln w="25560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799" y="4343400"/>
            <a:ext cx="5486399" cy="4115159"/>
          </a:xfrm>
        </p:spPr>
        <p:txBody>
          <a:bodyPr lIns="0" tIns="0" rIns="0" bIns="0"/>
          <a:lstStyle/>
          <a:p>
            <a:pPr marL="216000" indent="-216000" hangingPunct="0"/>
            <a:endParaRPr lang="cs-CZ" sz="2000">
              <a:latin typeface="Arial" pitchFamily="18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2"/>
          <p:cNvSpPr txBox="1">
            <a:spLocks noGrp="1"/>
          </p:cNvSpPr>
          <p:nvPr>
            <p:ph type="dt" idx="1"/>
          </p:nvPr>
        </p:nvSpPr>
        <p:spPr>
          <a:ln/>
        </p:spPr>
        <p:txBody>
          <a:bodyPr wrap="square" lIns="91440" tIns="45720" rIns="91440" bIns="45720" anchor="t" anchorCtr="0"/>
          <a:lstStyle/>
          <a:p>
            <a:pPr lvl="0"/>
            <a:fld id="{5D98CE82-F033-43CA-9B98-5898662C7F4C}" type="datetime1">
              <a:rPr lang="cs-CZ"/>
              <a:pPr lvl="0"/>
              <a:t>1.7.2013</a:t>
            </a:fld>
            <a:endParaRPr lang="cs-CZ"/>
          </a:p>
        </p:txBody>
      </p:sp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rgbClr val="4F81BD"/>
          </a:solidFill>
          <a:ln w="25560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799" y="4343400"/>
            <a:ext cx="5486399" cy="4115159"/>
          </a:xfrm>
        </p:spPr>
        <p:txBody>
          <a:bodyPr lIns="0" tIns="0" rIns="0" bIns="0"/>
          <a:lstStyle/>
          <a:p>
            <a:pPr marL="216000" indent="-216000" hangingPunct="0"/>
            <a:endParaRPr lang="cs-CZ" sz="2000">
              <a:latin typeface="Arial" pitchFamily="18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2"/>
          <p:cNvSpPr txBox="1">
            <a:spLocks noGrp="1"/>
          </p:cNvSpPr>
          <p:nvPr>
            <p:ph type="dt" idx="1"/>
          </p:nvPr>
        </p:nvSpPr>
        <p:spPr>
          <a:ln/>
        </p:spPr>
        <p:txBody>
          <a:bodyPr wrap="square" lIns="91440" tIns="45720" rIns="91440" bIns="45720" anchor="t" anchorCtr="0"/>
          <a:lstStyle/>
          <a:p>
            <a:pPr lvl="0"/>
            <a:fld id="{5D98CE82-F033-43CA-9B98-5898662C7F4C}" type="datetime1">
              <a:rPr lang="cs-CZ"/>
              <a:pPr lvl="0"/>
              <a:t>1.7.2013</a:t>
            </a:fld>
            <a:endParaRPr lang="cs-CZ"/>
          </a:p>
        </p:txBody>
      </p:sp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rgbClr val="4F81BD"/>
          </a:solidFill>
          <a:ln w="25560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799" y="4343400"/>
            <a:ext cx="5486399" cy="4115159"/>
          </a:xfrm>
        </p:spPr>
        <p:txBody>
          <a:bodyPr lIns="0" tIns="0" rIns="0" bIns="0"/>
          <a:lstStyle/>
          <a:p>
            <a:pPr marL="216000" indent="-216000" hangingPunct="0"/>
            <a:endParaRPr lang="cs-CZ" sz="2000">
              <a:latin typeface="Arial" pitchFamily="18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2"/>
          <p:cNvSpPr txBox="1">
            <a:spLocks noGrp="1"/>
          </p:cNvSpPr>
          <p:nvPr>
            <p:ph type="dt" idx="1"/>
          </p:nvPr>
        </p:nvSpPr>
        <p:spPr>
          <a:ln/>
        </p:spPr>
        <p:txBody>
          <a:bodyPr wrap="square" lIns="91440" tIns="45720" rIns="91440" bIns="45720" anchor="t" anchorCtr="0"/>
          <a:lstStyle/>
          <a:p>
            <a:pPr lvl="0"/>
            <a:fld id="{5D98CE82-F033-43CA-9B98-5898662C7F4C}" type="datetime1">
              <a:rPr lang="cs-CZ"/>
              <a:pPr lvl="0"/>
              <a:t>1.7.2013</a:t>
            </a:fld>
            <a:endParaRPr lang="cs-CZ"/>
          </a:p>
        </p:txBody>
      </p:sp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rgbClr val="4F81BD"/>
          </a:solidFill>
          <a:ln w="25560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799" y="4343400"/>
            <a:ext cx="5486399" cy="4115159"/>
          </a:xfrm>
        </p:spPr>
        <p:txBody>
          <a:bodyPr lIns="0" tIns="0" rIns="0" bIns="0"/>
          <a:lstStyle/>
          <a:p>
            <a:pPr marL="216000" indent="-216000" hangingPunct="0"/>
            <a:endParaRPr lang="cs-CZ" sz="2000">
              <a:latin typeface="Arial" pitchFamily="18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2"/>
          <p:cNvSpPr txBox="1">
            <a:spLocks noGrp="1"/>
          </p:cNvSpPr>
          <p:nvPr>
            <p:ph type="dt" idx="1"/>
          </p:nvPr>
        </p:nvSpPr>
        <p:spPr>
          <a:ln/>
        </p:spPr>
        <p:txBody>
          <a:bodyPr wrap="square" lIns="91440" tIns="45720" rIns="91440" bIns="45720" anchor="t" anchorCtr="0"/>
          <a:lstStyle/>
          <a:p>
            <a:pPr lvl="0"/>
            <a:fld id="{5D98CE82-F033-43CA-9B98-5898662C7F4C}" type="datetime1">
              <a:rPr lang="cs-CZ"/>
              <a:pPr lvl="0"/>
              <a:t>1.7.2013</a:t>
            </a:fld>
            <a:endParaRPr lang="cs-CZ"/>
          </a:p>
        </p:txBody>
      </p:sp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rgbClr val="4F81BD"/>
          </a:solidFill>
          <a:ln w="25560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799" y="4343400"/>
            <a:ext cx="5486399" cy="4115159"/>
          </a:xfrm>
        </p:spPr>
        <p:txBody>
          <a:bodyPr lIns="0" tIns="0" rIns="0" bIns="0"/>
          <a:lstStyle/>
          <a:p>
            <a:pPr marL="216000" indent="-216000" hangingPunct="0"/>
            <a:endParaRPr lang="cs-CZ" sz="2000">
              <a:latin typeface="Arial" pitchFamily="18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2"/>
          <p:cNvSpPr txBox="1">
            <a:spLocks noGrp="1"/>
          </p:cNvSpPr>
          <p:nvPr>
            <p:ph type="dt" idx="1"/>
          </p:nvPr>
        </p:nvSpPr>
        <p:spPr>
          <a:ln/>
        </p:spPr>
        <p:txBody>
          <a:bodyPr wrap="square" lIns="91440" tIns="45720" rIns="91440" bIns="45720" anchor="t" anchorCtr="0"/>
          <a:lstStyle/>
          <a:p>
            <a:pPr lvl="0"/>
            <a:fld id="{5D98CE82-F033-43CA-9B98-5898662C7F4C}" type="datetime1">
              <a:rPr lang="cs-CZ"/>
              <a:pPr lvl="0"/>
              <a:t>1.7.2013</a:t>
            </a:fld>
            <a:endParaRPr lang="cs-CZ"/>
          </a:p>
        </p:txBody>
      </p:sp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rgbClr val="4F81BD"/>
          </a:solidFill>
          <a:ln w="25560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799" y="4343400"/>
            <a:ext cx="5486399" cy="4115159"/>
          </a:xfrm>
        </p:spPr>
        <p:txBody>
          <a:bodyPr lIns="0" tIns="0" rIns="0" bIns="0"/>
          <a:lstStyle/>
          <a:p>
            <a:pPr marL="216000" indent="-216000" hangingPunct="0"/>
            <a:endParaRPr lang="cs-CZ" sz="2000">
              <a:latin typeface="Arial" pitchFamily="18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2"/>
          <p:cNvSpPr txBox="1">
            <a:spLocks noGrp="1"/>
          </p:cNvSpPr>
          <p:nvPr>
            <p:ph type="dt" idx="1"/>
          </p:nvPr>
        </p:nvSpPr>
        <p:spPr>
          <a:ln/>
        </p:spPr>
        <p:txBody>
          <a:bodyPr wrap="square" lIns="91440" tIns="45720" rIns="91440" bIns="45720" anchor="t" anchorCtr="0"/>
          <a:lstStyle/>
          <a:p>
            <a:pPr lvl="0"/>
            <a:fld id="{5D98CE82-F033-43CA-9B98-5898662C7F4C}" type="datetime1">
              <a:rPr lang="cs-CZ"/>
              <a:pPr lvl="0"/>
              <a:t>1.7.2013</a:t>
            </a:fld>
            <a:endParaRPr lang="cs-CZ"/>
          </a:p>
        </p:txBody>
      </p:sp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rgbClr val="4F81BD"/>
          </a:solidFill>
          <a:ln w="25560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799" y="4343400"/>
            <a:ext cx="5486399" cy="4115159"/>
          </a:xfrm>
        </p:spPr>
        <p:txBody>
          <a:bodyPr lIns="0" tIns="0" rIns="0" bIns="0"/>
          <a:lstStyle/>
          <a:p>
            <a:pPr marL="216000" indent="-216000" hangingPunct="0"/>
            <a:endParaRPr lang="cs-CZ" sz="2000">
              <a:latin typeface="Arial" pitchFamily="18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19702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1805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95430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412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72653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1643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64214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67830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01214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0336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43989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799" y="2130480"/>
            <a:ext cx="7772400" cy="146988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599" y="3886200"/>
            <a:ext cx="6400799" cy="1752479"/>
          </a:xfrm>
        </p:spPr>
        <p:txBody>
          <a:bodyPr anchorCtr="1"/>
          <a:lstStyle>
            <a:lvl1pPr marL="0" indent="0" algn="ctr">
              <a:buNone/>
              <a:defRPr>
                <a:ln>
                  <a:noFill/>
                </a:ln>
                <a:solidFill>
                  <a:srgbClr val="898989"/>
                </a:solidFill>
                <a:latin typeface="Calibri" pitchFamily="18"/>
                <a:ea typeface="Microsoft YaHei" pitchFamily="2"/>
                <a:cs typeface="Mangal" pitchFamily="2"/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8.5.2013</a:t>
            </a:r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Autorem materiálu a všech jeho částí, není-li uvedeno jinak, je Mgr. Gabriela Divišová</a:t>
            </a:r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70BC406-5663-483E-8828-EF4BD862515E}" type="slidenum">
              <a:t>‹#›</a:t>
            </a:fld>
            <a:endParaRPr lang="cs-CZ"/>
          </a:p>
        </p:txBody>
      </p:sp>
      <p:sp>
        <p:nvSpPr>
          <p:cNvPr id="7" name="Zástupný symbol pro text 6"/>
          <p:cNvSpPr txBox="1">
            <a:spLocks noGrp="1"/>
          </p:cNvSpPr>
          <p:nvPr>
            <p:ph type="body" idx="4294967295"/>
          </p:nvPr>
        </p:nvSpPr>
        <p:spPr>
          <a:xfrm>
            <a:off x="457200" y="1604520"/>
            <a:ext cx="8229240" cy="4525920"/>
          </a:xfrm>
        </p:spPr>
        <p:txBody>
          <a:bodyPr lIns="0" tIns="0" rIns="0" bIns="0"/>
          <a:lstStyle>
            <a:lvl1pPr hangingPunct="0">
              <a:spcBef>
                <a:spcPts val="0"/>
              </a:spcBef>
              <a:spcAft>
                <a:spcPts val="1417"/>
              </a:spcAft>
              <a:defRPr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754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1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8.5.2013</a:t>
            </a:r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Autorem materiálu a všech jeho částí, není-li uvedeno jinak, je Mgr. Gabriela Divišová</a:t>
            </a:r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7318FB0-108F-432C-90E0-202FBBA04113}" type="slidenum">
              <a:t>‹#›</a:t>
            </a:fld>
            <a:endParaRPr lang="cs-CZ"/>
          </a:p>
        </p:txBody>
      </p:sp>
      <p:sp>
        <p:nvSpPr>
          <p:cNvPr id="5" name="Nadpis 4"/>
          <p:cNvSpPr txBox="1">
            <a:spLocks noGrp="1"/>
          </p:cNvSpPr>
          <p:nvPr>
            <p:ph type="title" idx="4294967295"/>
          </p:nvPr>
        </p:nvSpPr>
        <p:spPr>
          <a:xfrm>
            <a:off x="457200" y="273600"/>
            <a:ext cx="8229240" cy="1144800"/>
          </a:xfrm>
        </p:spPr>
        <p:txBody>
          <a:bodyPr lIns="0" tIns="0" rIns="0" bIns="0"/>
          <a:lstStyle>
            <a:lvl1pPr hangingPunct="0">
              <a:defRPr>
                <a:latin typeface="Arial" pitchFamily="18"/>
              </a:defRPr>
            </a:lvl1pPr>
          </a:lstStyle>
          <a:p>
            <a:endParaRPr lang="cs-CZ"/>
          </a:p>
        </p:txBody>
      </p:sp>
      <p:sp>
        <p:nvSpPr>
          <p:cNvPr id="6" name="Zástupný symbol pro text 5"/>
          <p:cNvSpPr txBox="1">
            <a:spLocks noGrp="1"/>
          </p:cNvSpPr>
          <p:nvPr>
            <p:ph type="body" idx="4294967295"/>
          </p:nvPr>
        </p:nvSpPr>
        <p:spPr>
          <a:xfrm>
            <a:off x="457200" y="1604520"/>
            <a:ext cx="8229240" cy="4525920"/>
          </a:xfrm>
        </p:spPr>
        <p:txBody>
          <a:bodyPr lIns="0" tIns="0" rIns="0" bIns="0"/>
          <a:lstStyle>
            <a:lvl1pPr hangingPunct="0">
              <a:spcBef>
                <a:spcPts val="0"/>
              </a:spcBef>
              <a:spcAft>
                <a:spcPts val="1417"/>
              </a:spcAft>
              <a:defRPr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9230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1_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8.5.2013</a:t>
            </a: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Autorem materiálu a všech jeho částí, není-li uvedeno jinak, je Mgr. Gabriela Divišová</a:t>
            </a: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2FE610C-7044-4CFC-BD3E-B5C40B08CE8F}" type="slidenum">
              <a:t>‹#›</a:t>
            </a:fld>
            <a:endParaRPr lang="cs-CZ"/>
          </a:p>
        </p:txBody>
      </p:sp>
      <p:sp>
        <p:nvSpPr>
          <p:cNvPr id="6" name="Zástupný symbol pro text 5"/>
          <p:cNvSpPr txBox="1">
            <a:spLocks noGrp="1"/>
          </p:cNvSpPr>
          <p:nvPr>
            <p:ph type="body" idx="4294967295"/>
          </p:nvPr>
        </p:nvSpPr>
        <p:spPr>
          <a:xfrm>
            <a:off x="457200" y="1604520"/>
            <a:ext cx="8229240" cy="4525920"/>
          </a:xfrm>
        </p:spPr>
        <p:txBody>
          <a:bodyPr lIns="0" tIns="0" rIns="0" bIns="0"/>
          <a:lstStyle>
            <a:lvl1pPr hangingPunct="0">
              <a:spcBef>
                <a:spcPts val="0"/>
              </a:spcBef>
              <a:spcAft>
                <a:spcPts val="1417"/>
              </a:spcAft>
              <a:defRPr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1308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8229600" cy="4525920"/>
          </a:xfrm>
        </p:spPr>
        <p:txBody>
          <a:bodyPr anchor="t" anchorCtr="0"/>
          <a:lstStyle>
            <a:lvl1pPr marL="343080" indent="-343080" algn="l">
              <a:spcBef>
                <a:spcPts val="799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8.5.2013</a:t>
            </a:r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Autorem materiálu a všech jeho částí, není-li uvedeno jinak, je Mgr. Gabriela Divišová</a:t>
            </a:r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EE934B0-4E01-484E-BCF3-20FB32ED30AD}" type="slidenum">
              <a:t>‹#›</a:t>
            </a:fld>
            <a:endParaRPr lang="cs-CZ"/>
          </a:p>
        </p:txBody>
      </p:sp>
      <p:sp>
        <p:nvSpPr>
          <p:cNvPr id="7" name="Zástupný symbol pro obsah 6"/>
          <p:cNvSpPr txBox="1">
            <a:spLocks noGrp="1"/>
          </p:cNvSpPr>
          <p:nvPr>
            <p:ph idx="1"/>
          </p:nvPr>
        </p:nvSpPr>
        <p:spPr>
          <a:xfrm>
            <a:off x="457200" y="1604520"/>
            <a:ext cx="8229240" cy="4525920"/>
          </a:xfrm>
        </p:spPr>
        <p:txBody>
          <a:bodyPr lIns="0" tIns="0" rIns="0" bIns="0"/>
          <a:lstStyle>
            <a:lvl1pPr hangingPunct="0">
              <a:spcBef>
                <a:spcPts val="0"/>
              </a:spcBef>
              <a:spcAft>
                <a:spcPts val="1417"/>
              </a:spcAft>
              <a:defRPr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0341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95534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Relationship Id="rId6" Type="http://schemas.openxmlformats.org/officeDocument/2006/relationships/hyperlink" Target="http://dumy.cz/" TargetMode="External"/><Relationship Id="rId5" Type="http://schemas.openxmlformats.org/officeDocument/2006/relationships/image" Target="../media/image1.png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imapa.info/slepa-mapa-cr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539640" y="773640"/>
            <a:ext cx="8064719" cy="2232360"/>
          </a:xfrm>
        </p:spPr>
        <p:txBody>
          <a:bodyPr anchorCtr="0">
            <a:normAutofit fontScale="90000"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 algn="l">
              <a:lnSpc>
                <a:spcPct val="150000"/>
              </a:lnSpc>
              <a:buNone/>
            </a:pPr>
            <a:r>
              <a:rPr lang="cs-CZ" sz="2000" dirty="0">
                <a:latin typeface="Arial" pitchFamily="34"/>
                <a:cs typeface="Arial" pitchFamily="34"/>
              </a:rPr>
              <a:t>Název školy: Svobodná základní škola, o.p.s.</a:t>
            </a:r>
            <a:br>
              <a:rPr lang="cs-CZ" sz="2000" dirty="0">
                <a:latin typeface="Arial" pitchFamily="34"/>
                <a:cs typeface="Arial" pitchFamily="34"/>
              </a:rPr>
            </a:br>
            <a:r>
              <a:rPr lang="cs-CZ" sz="2000">
                <a:latin typeface="Arial" pitchFamily="34"/>
                <a:cs typeface="Arial" pitchFamily="34"/>
              </a:rPr>
              <a:t>Autor: Gabriela Divišová</a:t>
            </a:r>
            <a:br>
              <a:rPr lang="cs-CZ" sz="2000">
                <a:latin typeface="Arial" pitchFamily="34"/>
                <a:cs typeface="Arial" pitchFamily="34"/>
              </a:rPr>
            </a:br>
            <a:r>
              <a:rPr lang="cs-CZ" sz="2000">
                <a:latin typeface="Arial" pitchFamily="34"/>
                <a:cs typeface="Arial" pitchFamily="34"/>
              </a:rPr>
              <a:t>Název materiálu: </a:t>
            </a:r>
            <a:r>
              <a:rPr lang="cs-CZ" sz="1800" smtClean="0">
                <a:latin typeface="Arial" pitchFamily="34"/>
                <a:cs typeface="Arial" pitchFamily="34"/>
              </a:rPr>
              <a:t>VY_32_INOVACE_08_ </a:t>
            </a:r>
            <a:r>
              <a:rPr lang="cs-CZ" sz="1800">
                <a:latin typeface="Arial" pitchFamily="34"/>
                <a:cs typeface="Arial" pitchFamily="34"/>
              </a:rPr>
              <a:t>ČR- slavní rodáci 1. </a:t>
            </a:r>
            <a:r>
              <a:rPr lang="cs-CZ" sz="2000">
                <a:latin typeface="Arial" pitchFamily="34"/>
                <a:cs typeface="Arial" pitchFamily="34"/>
              </a:rPr>
              <a:t/>
            </a:r>
            <a:br>
              <a:rPr lang="cs-CZ" sz="2000">
                <a:latin typeface="Arial" pitchFamily="34"/>
                <a:cs typeface="Arial" pitchFamily="34"/>
              </a:rPr>
            </a:br>
            <a:r>
              <a:rPr lang="cs-CZ" sz="2000" dirty="0">
                <a:latin typeface="Arial" pitchFamily="34"/>
                <a:cs typeface="Arial" pitchFamily="34"/>
              </a:rPr>
              <a:t>Název: ČR- slavní rodáci 1</a:t>
            </a:r>
            <a:br>
              <a:rPr lang="cs-CZ" sz="2000" dirty="0">
                <a:latin typeface="Arial" pitchFamily="34"/>
                <a:cs typeface="Arial" pitchFamily="34"/>
              </a:rPr>
            </a:br>
            <a:r>
              <a:rPr lang="cs-CZ" sz="2000" dirty="0">
                <a:latin typeface="Arial" pitchFamily="34"/>
                <a:cs typeface="Arial" pitchFamily="34"/>
              </a:rPr>
              <a:t>Číslo projektu: CZ.1.07/1.4.00/21.0929</a:t>
            </a:r>
          </a:p>
        </p:txBody>
      </p:sp>
      <p:sp>
        <p:nvSpPr>
          <p:cNvPr id="3" name="Zástupný symbol pro zápatí 4"/>
          <p:cNvSpPr txBox="1"/>
          <p:nvPr/>
        </p:nvSpPr>
        <p:spPr>
          <a:xfrm>
            <a:off x="1313640" y="6492600"/>
            <a:ext cx="6516720" cy="368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100" b="0" i="0" u="none" strike="noStrike" kern="1200" spc="0" baseline="0">
                <a:ln>
                  <a:noFill/>
                </a:ln>
                <a:solidFill>
                  <a:srgbClr val="898989"/>
                </a:solidFill>
                <a:latin typeface="Arial" pitchFamily="34"/>
                <a:ea typeface="Microsoft YaHei" pitchFamily="2"/>
                <a:cs typeface="Arial" pitchFamily="34"/>
              </a:rPr>
              <a:t>Autorem materiálu a všech jeho částí, není-li uvedeno jinak, je Mgr. Gabriela Divišová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190320" y="3102479"/>
            <a:ext cx="5869440" cy="5184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0">
            <a:spAutoFit/>
          </a:bodyPr>
          <a:lstStyle/>
          <a:p>
            <a: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800" b="1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Arial" pitchFamily="34"/>
                <a:ea typeface="Microsoft YaHei" pitchFamily="2"/>
                <a:cs typeface="Arial" pitchFamily="34"/>
              </a:rPr>
              <a:t> ČR-slavní rodáci 1</a:t>
            </a:r>
          </a:p>
        </p:txBody>
      </p:sp>
      <p:sp>
        <p:nvSpPr>
          <p:cNvPr id="5" name="Rectangle 2"/>
          <p:cNvSpPr/>
          <p:nvPr/>
        </p:nvSpPr>
        <p:spPr>
          <a:xfrm>
            <a:off x="0" y="-184680"/>
            <a:ext cx="184680" cy="36936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ctr" anchorCtr="0" compatLnSpc="0">
            <a:spAutoFit/>
          </a:bodyPr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graphicFrame>
        <p:nvGraphicFramePr>
          <p:cNvPr id="6" name="Object 1"/>
          <p:cNvGraphicFramePr/>
          <p:nvPr/>
        </p:nvGraphicFramePr>
        <p:xfrm>
          <a:off x="7668000" y="548640"/>
          <a:ext cx="900360" cy="720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5" r:id="rId4" imgW="9523810" imgH="7621064" progId="AcroExch.Document.7">
                  <p:embed/>
                </p:oleObj>
              </mc:Choice>
              <mc:Fallback>
                <p:oleObj r:id="rId4" imgW="9523810" imgH="7621064" progId="AcroExch.Document.7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7668000" y="548640"/>
                        <a:ext cx="900360" cy="720000"/>
                      </a:xfrm>
                      <a:prstGeom prst="rect">
                        <a:avLst/>
                      </a:prstGeom>
                      <a:solidFill>
                        <a:srgbClr val="99CCFF"/>
                      </a:solidFill>
                      <a:ln w="0">
                        <a:solidFill>
                          <a:srgbClr val="000000"/>
                        </a:solidFill>
                        <a:prstDash val="solid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TextovéPole 2"/>
          <p:cNvSpPr txBox="1"/>
          <p:nvPr/>
        </p:nvSpPr>
        <p:spPr>
          <a:xfrm>
            <a:off x="5131800" y="6092640"/>
            <a:ext cx="3519360" cy="27432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2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Arial" pitchFamily="34"/>
                <a:ea typeface="Microsoft YaHei" pitchFamily="2"/>
                <a:cs typeface="Arial" pitchFamily="34"/>
              </a:rPr>
              <a:t>Dostupné na portálu </a:t>
            </a:r>
            <a:r>
              <a:rPr lang="cs-CZ" sz="12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Arial" pitchFamily="34"/>
                <a:ea typeface="Microsoft YaHei" pitchFamily="2"/>
                <a:cs typeface="Arial" pitchFamily="34"/>
                <a:hlinkClick r:id="rId6"/>
              </a:rPr>
              <a:t>http://dumy.cz/</a:t>
            </a:r>
          </a:p>
        </p:txBody>
      </p:sp>
      <p:pic>
        <p:nvPicPr>
          <p:cNvPr id="8" name="Picture 28" descr="http://www.zssvat.cz/wp-content/uploads/2010/10/logo-eu-2.png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1476360" y="4284000"/>
            <a:ext cx="6191280" cy="135252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22328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000" y="597240"/>
            <a:ext cx="8964000" cy="606276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600" b="1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Anotace: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6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Materiál je určen pro žáky 4. třídy.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6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Žáci hravou formou poznávají zajímavá místa v České republice. Lépe si zapamatují novou látku, protože zde vidí názorné ukázky.  Pro některé žáky je takto připravený materiál motivací ke zdokonalení svých znalostí. Dále se naučí vyhledávat podrobnější informace o těchto místech a pracovat s počítačovou technikou. Soubor obsahuje kontrolní otázky a správné odpovědi.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6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 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600" b="1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Pomůcky:</a:t>
            </a:r>
            <a:r>
              <a:rPr lang="cs-CZ" sz="26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 tabulka na psaní + fix (papír a tužka),mapa České republiky,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6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fixy na tabuli (možnost využití popisovače v programu Microsoft PowerPoint)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 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 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 </a:t>
            </a:r>
          </a:p>
        </p:txBody>
      </p:sp>
      <p:sp>
        <p:nvSpPr>
          <p:cNvPr id="3" name="Zástupný symbol pro zápatí 3"/>
          <p:cNvSpPr txBox="1"/>
          <p:nvPr/>
        </p:nvSpPr>
        <p:spPr>
          <a:xfrm>
            <a:off x="683640" y="6356520"/>
            <a:ext cx="6480720" cy="365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200" b="0" i="0" u="none" strike="noStrike" kern="1200" spc="0" baseline="0">
                <a:ln>
                  <a:noFill/>
                </a:ln>
                <a:solidFill>
                  <a:srgbClr val="898989"/>
                </a:solidFill>
                <a:latin typeface="Calibri" pitchFamily="18"/>
                <a:ea typeface="Microsoft YaHei" pitchFamily="2"/>
                <a:cs typeface="Mangal" pitchFamily="2"/>
              </a:rPr>
              <a:t>Autorem materiálu a všech jeho částí, není-li uvedeno jinak, je Mgr. Gabriela Divišová</a:t>
            </a:r>
          </a:p>
        </p:txBody>
      </p:sp>
    </p:spTree>
    <p:extLst>
      <p:ext uri="{BB962C8B-B14F-4D97-AF65-F5344CB8AC3E}">
        <p14:creationId xmlns:p14="http://schemas.microsoft.com/office/powerpoint/2010/main" val="1015890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F:\hotový projekt-kraje\obrázky\housenka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5220000" y="2613240"/>
            <a:ext cx="3600360" cy="360036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Zaoblený obdélníkový popisek 1"/>
          <p:cNvSpPr/>
          <p:nvPr/>
        </p:nvSpPr>
        <p:spPr>
          <a:xfrm>
            <a:off x="971640" y="2204999"/>
            <a:ext cx="3384360" cy="2520360"/>
          </a:xfrm>
          <a:custGeom>
            <a:avLst>
              <a:gd name="f0" fmla="val 26554"/>
              <a:gd name="f1" fmla="val 15887"/>
            </a:avLst>
            <a:gdLst>
              <a:gd name="f2" fmla="val 10800000"/>
              <a:gd name="f3" fmla="val 5400000"/>
              <a:gd name="f4" fmla="val 16200000"/>
              <a:gd name="f5" fmla="val 180"/>
              <a:gd name="f6" fmla="val w"/>
              <a:gd name="f7" fmla="val h"/>
              <a:gd name="f8" fmla="val 0"/>
              <a:gd name="f9" fmla="val 21600"/>
              <a:gd name="f10" fmla="+- 0 0 1"/>
              <a:gd name="f11" fmla="val 2147483647"/>
              <a:gd name="f12" fmla="val 3590"/>
              <a:gd name="f13" fmla="val 8970"/>
              <a:gd name="f14" fmla="val 12630"/>
              <a:gd name="f15" fmla="val 18010"/>
              <a:gd name="f16" fmla="val -2147483647"/>
              <a:gd name="f17" fmla="+- 0 0 0"/>
              <a:gd name="f18" fmla="*/ f6 1 21600"/>
              <a:gd name="f19" fmla="*/ f7 1 21600"/>
              <a:gd name="f20" fmla="val f8"/>
              <a:gd name="f21" fmla="val f9"/>
              <a:gd name="f22" fmla="+- 0 0 f12"/>
              <a:gd name="f23" fmla="+- 3590 0 f8"/>
              <a:gd name="f24" fmla="+- 0 0 f3"/>
              <a:gd name="f25" fmla="+- 21600 0 f15"/>
              <a:gd name="f26" fmla="+- 18010 0 f9"/>
              <a:gd name="f27" fmla="pin -2147483647 f0 2147483647"/>
              <a:gd name="f28" fmla="pin -2147483647 f1 2147483647"/>
              <a:gd name="f29" fmla="*/ f17 f2 1"/>
              <a:gd name="f30" fmla="+- f21 0 f20"/>
              <a:gd name="f31" fmla="val f27"/>
              <a:gd name="f32" fmla="val f28"/>
              <a:gd name="f33" fmla="abs f22"/>
              <a:gd name="f34" fmla="abs f23"/>
              <a:gd name="f35" fmla="?: f22 f24 f3"/>
              <a:gd name="f36" fmla="?: f22 f3 f24"/>
              <a:gd name="f37" fmla="?: f22 f4 f3"/>
              <a:gd name="f38" fmla="?: f22 f3 f4"/>
              <a:gd name="f39" fmla="abs f25"/>
              <a:gd name="f40" fmla="?: f23 f24 f3"/>
              <a:gd name="f41" fmla="?: f23 f3 f24"/>
              <a:gd name="f42" fmla="?: f25 0 f2"/>
              <a:gd name="f43" fmla="?: f25 f2 0"/>
              <a:gd name="f44" fmla="abs f26"/>
              <a:gd name="f45" fmla="?: f25 f24 f3"/>
              <a:gd name="f46" fmla="?: f25 f3 f24"/>
              <a:gd name="f47" fmla="?: f25 f4 f3"/>
              <a:gd name="f48" fmla="?: f25 f3 f4"/>
              <a:gd name="f49" fmla="?: f26 f24 f3"/>
              <a:gd name="f50" fmla="?: f26 f3 f24"/>
              <a:gd name="f51" fmla="?: f22 0 f2"/>
              <a:gd name="f52" fmla="?: f22 f2 0"/>
              <a:gd name="f53" fmla="*/ f27 f18 1"/>
              <a:gd name="f54" fmla="*/ f28 f19 1"/>
              <a:gd name="f55" fmla="*/ f29 1 f5"/>
              <a:gd name="f56" fmla="*/ f30 1 21600"/>
              <a:gd name="f57" fmla="+- f31 0 10800"/>
              <a:gd name="f58" fmla="+- f32 0 10800"/>
              <a:gd name="f59" fmla="+- f32 0 21600"/>
              <a:gd name="f60" fmla="+- f31 0 21600"/>
              <a:gd name="f61" fmla="?: f22 f38 f37"/>
              <a:gd name="f62" fmla="?: f22 f37 f38"/>
              <a:gd name="f63" fmla="?: f23 f36 f35"/>
              <a:gd name="f64" fmla="?: f23 f43 f42"/>
              <a:gd name="f65" fmla="?: f23 f42 f43"/>
              <a:gd name="f66" fmla="?: f25 f40 f41"/>
              <a:gd name="f67" fmla="?: f25 f48 f47"/>
              <a:gd name="f68" fmla="?: f25 f47 f48"/>
              <a:gd name="f69" fmla="?: f26 f46 f45"/>
              <a:gd name="f70" fmla="?: f26 f52 f51"/>
              <a:gd name="f71" fmla="?: f26 f51 f52"/>
              <a:gd name="f72" fmla="?: f22 f49 f50"/>
              <a:gd name="f73" fmla="*/ f31 f18 1"/>
              <a:gd name="f74" fmla="*/ f32 f19 1"/>
              <a:gd name="f75" fmla="+- f55 0 f3"/>
              <a:gd name="f76" fmla="*/ 800 f56 1"/>
              <a:gd name="f77" fmla="*/ 20800 f56 1"/>
              <a:gd name="f78" fmla="abs f57"/>
              <a:gd name="f79" fmla="abs f58"/>
              <a:gd name="f80" fmla="?: f23 f62 f61"/>
              <a:gd name="f81" fmla="?: f25 f64 f65"/>
              <a:gd name="f82" fmla="?: f26 f68 f67"/>
              <a:gd name="f83" fmla="?: f22 f70 f71"/>
              <a:gd name="f84" fmla="+- f78 0 f79"/>
              <a:gd name="f85" fmla="+- f79 0 f78"/>
              <a:gd name="f86" fmla="*/ f76 1 f56"/>
              <a:gd name="f87" fmla="*/ f77 1 f56"/>
              <a:gd name="f88" fmla="?: f58 f10 f84"/>
              <a:gd name="f89" fmla="?: f58 f84 f10"/>
              <a:gd name="f90" fmla="?: f57 f10 f85"/>
              <a:gd name="f91" fmla="?: f57 f85 f10"/>
              <a:gd name="f92" fmla="*/ f86 f18 1"/>
              <a:gd name="f93" fmla="*/ f87 f18 1"/>
              <a:gd name="f94" fmla="*/ f87 f19 1"/>
              <a:gd name="f95" fmla="*/ f86 f19 1"/>
              <a:gd name="f96" fmla="?: f31 f10 f88"/>
              <a:gd name="f97" fmla="?: f31 f10 f89"/>
              <a:gd name="f98" fmla="?: f59 f90 f10"/>
              <a:gd name="f99" fmla="?: f59 f91 f10"/>
              <a:gd name="f100" fmla="?: f60 f89 f10"/>
              <a:gd name="f101" fmla="?: f60 f88 f10"/>
              <a:gd name="f102" fmla="?: f32 f10 f91"/>
              <a:gd name="f103" fmla="?: f32 f10 f90"/>
              <a:gd name="f104" fmla="?: f96 f31 0"/>
              <a:gd name="f105" fmla="?: f96 f32 6280"/>
              <a:gd name="f106" fmla="?: f97 f31 0"/>
              <a:gd name="f107" fmla="?: f97 f32 15320"/>
              <a:gd name="f108" fmla="?: f98 f31 6280"/>
              <a:gd name="f109" fmla="?: f98 f32 21600"/>
              <a:gd name="f110" fmla="?: f99 f31 15320"/>
              <a:gd name="f111" fmla="?: f99 f32 21600"/>
              <a:gd name="f112" fmla="?: f100 f31 21600"/>
              <a:gd name="f113" fmla="?: f100 f32 15320"/>
              <a:gd name="f114" fmla="?: f101 f31 21600"/>
              <a:gd name="f115" fmla="?: f101 f32 6280"/>
              <a:gd name="f116" fmla="?: f102 f31 15320"/>
              <a:gd name="f117" fmla="?: f102 f32 0"/>
              <a:gd name="f118" fmla="?: f103 f31 6280"/>
              <a:gd name="f119" fmla="?: f103 f32 0"/>
            </a:gdLst>
            <a:ahLst>
              <a:ahXY gdRefX="f0" minX="f16" maxX="f11" gdRefY="f1" minY="f16" maxY="f11">
                <a:pos x="f53" y="f54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75">
                <a:pos x="f73" y="f74"/>
              </a:cxn>
            </a:cxnLst>
            <a:rect l="f92" t="f95" r="f93" b="f94"/>
            <a:pathLst>
              <a:path w="21600" h="21600">
                <a:moveTo>
                  <a:pt x="f12" y="f8"/>
                </a:moveTo>
                <a:arcTo wR="f33" hR="f34" stAng="f80" swAng="f63"/>
                <a:lnTo>
                  <a:pt x="f104" y="f105"/>
                </a:lnTo>
                <a:lnTo>
                  <a:pt x="f8" y="f13"/>
                </a:lnTo>
                <a:lnTo>
                  <a:pt x="f8" y="f14"/>
                </a:lnTo>
                <a:lnTo>
                  <a:pt x="f106" y="f107"/>
                </a:lnTo>
                <a:lnTo>
                  <a:pt x="f8" y="f15"/>
                </a:lnTo>
                <a:arcTo wR="f34" hR="f39" stAng="f81" swAng="f66"/>
                <a:lnTo>
                  <a:pt x="f108" y="f109"/>
                </a:lnTo>
                <a:lnTo>
                  <a:pt x="f13" y="f9"/>
                </a:lnTo>
                <a:lnTo>
                  <a:pt x="f14" y="f9"/>
                </a:lnTo>
                <a:lnTo>
                  <a:pt x="f110" y="f111"/>
                </a:lnTo>
                <a:lnTo>
                  <a:pt x="f15" y="f9"/>
                </a:lnTo>
                <a:arcTo wR="f39" hR="f44" stAng="f82" swAng="f69"/>
                <a:lnTo>
                  <a:pt x="f112" y="f113"/>
                </a:lnTo>
                <a:lnTo>
                  <a:pt x="f9" y="f14"/>
                </a:lnTo>
                <a:lnTo>
                  <a:pt x="f9" y="f13"/>
                </a:lnTo>
                <a:lnTo>
                  <a:pt x="f114" y="f115"/>
                </a:lnTo>
                <a:lnTo>
                  <a:pt x="f9" y="f12"/>
                </a:lnTo>
                <a:arcTo wR="f44" hR="f33" stAng="f83" swAng="f72"/>
                <a:lnTo>
                  <a:pt x="f116" y="f117"/>
                </a:lnTo>
                <a:lnTo>
                  <a:pt x="f14" y="f8"/>
                </a:lnTo>
                <a:lnTo>
                  <a:pt x="f13" y="f8"/>
                </a:lnTo>
                <a:lnTo>
                  <a:pt x="f118" y="f119"/>
                </a:lnTo>
                <a:close/>
              </a:path>
            </a:pathLst>
          </a:custGeom>
          <a:solidFill>
            <a:srgbClr val="4F81BD"/>
          </a:solidFill>
          <a:ln w="25560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FFFFFF"/>
                </a:solidFill>
                <a:latin typeface="Calibri" pitchFamily="18"/>
                <a:ea typeface="Microsoft YaHei" pitchFamily="2"/>
                <a:cs typeface="Mangal" pitchFamily="2"/>
              </a:rPr>
              <a:t>V dnešním úkolu máme</a:t>
            </a:r>
          </a:p>
          <a:p>
            <a: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FFFFFF"/>
                </a:solidFill>
                <a:latin typeface="Calibri" pitchFamily="18"/>
                <a:ea typeface="Microsoft YaHei" pitchFamily="2"/>
                <a:cs typeface="Mangal" pitchFamily="2"/>
              </a:rPr>
              <a:t> z obrázku vyškrtat jména slavných rodáků a ze zbylých písmen sestavit kraj v kterém se narodili. Připrav si fixu a začni.</a:t>
            </a:r>
          </a:p>
        </p:txBody>
      </p:sp>
      <p:sp>
        <p:nvSpPr>
          <p:cNvPr id="4" name="Zástupný symbol pro zápatí 3"/>
          <p:cNvSpPr txBox="1"/>
          <p:nvPr/>
        </p:nvSpPr>
        <p:spPr>
          <a:xfrm>
            <a:off x="755639" y="6356520"/>
            <a:ext cx="6912719" cy="365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200" b="0" i="0" u="none" strike="noStrike" kern="1200" spc="0" baseline="0">
                <a:ln>
                  <a:noFill/>
                </a:ln>
                <a:solidFill>
                  <a:srgbClr val="898989"/>
                </a:solidFill>
                <a:latin typeface="Calibri" pitchFamily="18"/>
                <a:ea typeface="Microsoft YaHei" pitchFamily="2"/>
                <a:cs typeface="Mangal" pitchFamily="2"/>
              </a:rPr>
              <a:t>Autorem materiálu a všech jeho částí, není-li uvedeno jinak, je Mgr. Gabriela Divišová</a:t>
            </a:r>
          </a:p>
        </p:txBody>
      </p:sp>
      <p:sp>
        <p:nvSpPr>
          <p:cNvPr id="5" name="Obdélník 4"/>
          <p:cNvSpPr/>
          <p:nvPr/>
        </p:nvSpPr>
        <p:spPr>
          <a:xfrm>
            <a:off x="8385480" y="5835600"/>
            <a:ext cx="685079" cy="366119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Obr.1</a:t>
            </a:r>
          </a:p>
        </p:txBody>
      </p:sp>
    </p:spTree>
    <p:extLst>
      <p:ext uri="{BB962C8B-B14F-4D97-AF65-F5344CB8AC3E}">
        <p14:creationId xmlns:p14="http://schemas.microsoft.com/office/powerpoint/2010/main" val="3797537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F:\hotový projekt-kraje\obrázky\šnek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395460" y="-113351"/>
            <a:ext cx="8497080" cy="671472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 rot="16554487">
            <a:off x="2061875" y="4115900"/>
            <a:ext cx="1769040" cy="457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400" b="0" i="0" u="none" strike="noStrike" kern="1200" spc="0" baseline="0" dirty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VLASTALIBU</a:t>
            </a:r>
          </a:p>
        </p:txBody>
      </p:sp>
      <p:sp>
        <p:nvSpPr>
          <p:cNvPr id="4" name="TextovéPole 3"/>
          <p:cNvSpPr txBox="1"/>
          <p:nvPr/>
        </p:nvSpPr>
        <p:spPr>
          <a:xfrm rot="17318389">
            <a:off x="2292175" y="2499982"/>
            <a:ext cx="2119680" cy="457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400" b="0" i="0" u="none" strike="noStrike" kern="1200" spc="0" baseline="0" dirty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RIANBE</a:t>
            </a:r>
          </a:p>
        </p:txBody>
      </p:sp>
      <p:sp>
        <p:nvSpPr>
          <p:cNvPr id="5" name="TextovéPole 4"/>
          <p:cNvSpPr txBox="1"/>
          <p:nvPr/>
        </p:nvSpPr>
        <p:spPr>
          <a:xfrm rot="18758807">
            <a:off x="2916133" y="1661627"/>
            <a:ext cx="2606400" cy="457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400" b="0" i="0" u="none" strike="noStrike" kern="1200" spc="0" baseline="0" dirty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VÁCLAV</a:t>
            </a:r>
          </a:p>
        </p:txBody>
      </p:sp>
      <p:sp>
        <p:nvSpPr>
          <p:cNvPr id="6" name="TextovéPole 5"/>
          <p:cNvSpPr txBox="1"/>
          <p:nvPr/>
        </p:nvSpPr>
        <p:spPr>
          <a:xfrm rot="20516175">
            <a:off x="3954485" y="1601631"/>
            <a:ext cx="1512000" cy="457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400" b="0" i="0" u="none" strike="noStrike" kern="1200" spc="0" baseline="0" dirty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RELA</a:t>
            </a:r>
          </a:p>
        </p:txBody>
      </p:sp>
      <p:sp>
        <p:nvSpPr>
          <p:cNvPr id="7" name="TextovéPole 8"/>
          <p:cNvSpPr txBox="1"/>
          <p:nvPr/>
        </p:nvSpPr>
        <p:spPr>
          <a:xfrm>
            <a:off x="4644000" y="1618200"/>
            <a:ext cx="1079280" cy="457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4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URIN</a:t>
            </a:r>
          </a:p>
        </p:txBody>
      </p:sp>
      <p:sp>
        <p:nvSpPr>
          <p:cNvPr id="8" name="TextovéPole 9"/>
          <p:cNvSpPr txBox="1"/>
          <p:nvPr/>
        </p:nvSpPr>
        <p:spPr>
          <a:xfrm rot="1000800">
            <a:off x="5290473" y="1738263"/>
            <a:ext cx="921239" cy="457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4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CKÉF</a:t>
            </a:r>
          </a:p>
        </p:txBody>
      </p:sp>
      <p:sp>
        <p:nvSpPr>
          <p:cNvPr id="9" name="TextovéPole 10"/>
          <p:cNvSpPr txBox="1"/>
          <p:nvPr/>
        </p:nvSpPr>
        <p:spPr>
          <a:xfrm rot="1914000">
            <a:off x="5848502" y="2008437"/>
            <a:ext cx="936000" cy="457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4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RANT</a:t>
            </a:r>
          </a:p>
        </p:txBody>
      </p:sp>
      <p:sp>
        <p:nvSpPr>
          <p:cNvPr id="10" name="TextovéPole 11"/>
          <p:cNvSpPr txBox="1"/>
          <p:nvPr/>
        </p:nvSpPr>
        <p:spPr>
          <a:xfrm rot="3072000">
            <a:off x="6226300" y="2638602"/>
            <a:ext cx="1368000" cy="457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4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IŠE</a:t>
            </a:r>
          </a:p>
        </p:txBody>
      </p:sp>
      <p:sp>
        <p:nvSpPr>
          <p:cNvPr id="11" name="TextovéPole 12"/>
          <p:cNvSpPr txBox="1"/>
          <p:nvPr/>
        </p:nvSpPr>
        <p:spPr>
          <a:xfrm rot="3366000">
            <a:off x="6496937" y="2825141"/>
            <a:ext cx="1047599" cy="457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4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KHO</a:t>
            </a:r>
          </a:p>
        </p:txBody>
      </p:sp>
      <p:sp>
        <p:nvSpPr>
          <p:cNvPr id="12" name="TextovéPole 13"/>
          <p:cNvSpPr txBox="1"/>
          <p:nvPr/>
        </p:nvSpPr>
        <p:spPr>
          <a:xfrm rot="4104000">
            <a:off x="6747455" y="3230845"/>
            <a:ext cx="865080" cy="457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4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XAV</a:t>
            </a:r>
          </a:p>
        </p:txBody>
      </p:sp>
      <p:sp>
        <p:nvSpPr>
          <p:cNvPr id="13" name="TextovéPole 14"/>
          <p:cNvSpPr txBox="1"/>
          <p:nvPr/>
        </p:nvSpPr>
        <p:spPr>
          <a:xfrm rot="5400000">
            <a:off x="6394860" y="4318740"/>
            <a:ext cx="1714319" cy="457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4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RKRŠAL</a:t>
            </a:r>
          </a:p>
        </p:txBody>
      </p:sp>
      <p:sp>
        <p:nvSpPr>
          <p:cNvPr id="14" name="TextovéPole 15"/>
          <p:cNvSpPr txBox="1"/>
          <p:nvPr/>
        </p:nvSpPr>
        <p:spPr>
          <a:xfrm rot="4827600">
            <a:off x="7088817" y="3462088"/>
            <a:ext cx="360000" cy="457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4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E</a:t>
            </a:r>
          </a:p>
        </p:txBody>
      </p:sp>
      <p:sp>
        <p:nvSpPr>
          <p:cNvPr id="15" name="TextovéPole 16"/>
          <p:cNvSpPr txBox="1"/>
          <p:nvPr/>
        </p:nvSpPr>
        <p:spPr>
          <a:xfrm rot="11132276">
            <a:off x="4536159" y="5196228"/>
            <a:ext cx="2323440" cy="457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400" b="0" i="0" u="none" strike="noStrike" kern="1200" spc="0" baseline="0" dirty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ÍJŠLITRE</a:t>
            </a:r>
          </a:p>
        </p:txBody>
      </p:sp>
      <p:sp>
        <p:nvSpPr>
          <p:cNvPr id="16" name="TextovéPole 17"/>
          <p:cNvSpPr txBox="1"/>
          <p:nvPr/>
        </p:nvSpPr>
        <p:spPr>
          <a:xfrm rot="6171000">
            <a:off x="6636615" y="4954707"/>
            <a:ext cx="1066320" cy="457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4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DAA</a:t>
            </a:r>
          </a:p>
        </p:txBody>
      </p:sp>
      <p:sp>
        <p:nvSpPr>
          <p:cNvPr id="17" name="TextovéPole 18"/>
          <p:cNvSpPr txBox="1"/>
          <p:nvPr/>
        </p:nvSpPr>
        <p:spPr>
          <a:xfrm rot="8903400">
            <a:off x="6564089" y="5290397"/>
            <a:ext cx="731159" cy="457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4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JIŘ</a:t>
            </a:r>
          </a:p>
        </p:txBody>
      </p:sp>
      <p:sp>
        <p:nvSpPr>
          <p:cNvPr id="18" name="TextovéPole 19"/>
          <p:cNvSpPr txBox="1"/>
          <p:nvPr/>
        </p:nvSpPr>
        <p:spPr>
          <a:xfrm>
            <a:off x="899639" y="260640"/>
            <a:ext cx="7416720" cy="701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0">
            <a:spAutoFit/>
          </a:bodyPr>
          <a:lstStyle/>
          <a:p>
            <a: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40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Slavní rodáci</a:t>
            </a:r>
          </a:p>
        </p:txBody>
      </p:sp>
      <p:sp>
        <p:nvSpPr>
          <p:cNvPr id="19" name="TextovéPole 20"/>
          <p:cNvSpPr txBox="1"/>
          <p:nvPr/>
        </p:nvSpPr>
        <p:spPr>
          <a:xfrm>
            <a:off x="1115640" y="6093359"/>
            <a:ext cx="7200720" cy="457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4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Patříme mezi slavné rodáky z   . . . . . . . . . . .      . . . . .  .</a:t>
            </a:r>
          </a:p>
        </p:txBody>
      </p:sp>
      <p:sp>
        <p:nvSpPr>
          <p:cNvPr id="20" name="Zástupný symbol pro zápatí 19"/>
          <p:cNvSpPr txBox="1"/>
          <p:nvPr/>
        </p:nvSpPr>
        <p:spPr>
          <a:xfrm>
            <a:off x="683640" y="6497279"/>
            <a:ext cx="6868440" cy="365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200" b="0" i="0" u="none" strike="noStrike" kern="1200" spc="0" baseline="0">
                <a:ln>
                  <a:noFill/>
                </a:ln>
                <a:solidFill>
                  <a:srgbClr val="898989"/>
                </a:solidFill>
                <a:latin typeface="Calibri" pitchFamily="18"/>
                <a:ea typeface="Microsoft YaHei" pitchFamily="2"/>
                <a:cs typeface="Mangal" pitchFamily="2"/>
              </a:rPr>
              <a:t>Autorem materiálu a všech jeho částí, není-li uvedeno jinak, je Mgr. Gabriela Divišová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7812360" y="5220360"/>
            <a:ext cx="685079" cy="366119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Obr.2</a:t>
            </a:r>
          </a:p>
        </p:txBody>
      </p:sp>
    </p:spTree>
    <p:extLst>
      <p:ext uri="{BB962C8B-B14F-4D97-AF65-F5344CB8AC3E}">
        <p14:creationId xmlns:p14="http://schemas.microsoft.com/office/powerpoint/2010/main" val="1006293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>Slavní rodáci LIBERECKÉHO KRAJE</a:t>
            </a:r>
          </a:p>
        </p:txBody>
      </p:sp>
      <p:pic>
        <p:nvPicPr>
          <p:cNvPr id="3" name="Picture 2" descr="F:\hotový projekt-kraje\obrázky\Liberecký kraj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3204000" y="2636999"/>
            <a:ext cx="2592360" cy="1715039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3"/>
          <p:cNvSpPr txBox="1"/>
          <p:nvPr/>
        </p:nvSpPr>
        <p:spPr>
          <a:xfrm>
            <a:off x="539640" y="1916999"/>
            <a:ext cx="2232360" cy="9147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VLASTA BURIAN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*Liberec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 Herec „Král komiků“</a:t>
            </a:r>
          </a:p>
        </p:txBody>
      </p:sp>
      <p:sp>
        <p:nvSpPr>
          <p:cNvPr id="5" name="TextovéPole 5"/>
          <p:cNvSpPr txBox="1"/>
          <p:nvPr/>
        </p:nvSpPr>
        <p:spPr>
          <a:xfrm>
            <a:off x="6258960" y="1988999"/>
            <a:ext cx="2088360" cy="118908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JIŘÍ ŠLITR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*Zálesní Lhota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-Hudební skladatel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-Klavírista</a:t>
            </a:r>
          </a:p>
        </p:txBody>
      </p:sp>
      <p:sp>
        <p:nvSpPr>
          <p:cNvPr id="6" name="TextovéPole 6"/>
          <p:cNvSpPr txBox="1"/>
          <p:nvPr/>
        </p:nvSpPr>
        <p:spPr>
          <a:xfrm>
            <a:off x="827640" y="4797000"/>
            <a:ext cx="2664360" cy="146339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FRANTIŠEK XAVER ŠALDA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*Liberec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-Literární kritik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-Novinář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-Spisovatel</a:t>
            </a:r>
          </a:p>
        </p:txBody>
      </p:sp>
      <p:sp>
        <p:nvSpPr>
          <p:cNvPr id="7" name="TextovéPole 7"/>
          <p:cNvSpPr txBox="1"/>
          <p:nvPr/>
        </p:nvSpPr>
        <p:spPr>
          <a:xfrm>
            <a:off x="6042959" y="4797000"/>
            <a:ext cx="2993400" cy="146339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just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VÁCLAV LAURIN</a:t>
            </a:r>
          </a:p>
          <a:p>
            <a:pPr marL="0" marR="0" lvl="0" indent="0" algn="just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*Kamení u Pěnčína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-Jeden ze zakladatelů českého motocyklového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a automobilového průmyslu</a:t>
            </a:r>
          </a:p>
        </p:txBody>
      </p:sp>
      <p:sp>
        <p:nvSpPr>
          <p:cNvPr id="8" name="Zástupný symbol pro zápatí 7"/>
          <p:cNvSpPr txBox="1"/>
          <p:nvPr/>
        </p:nvSpPr>
        <p:spPr>
          <a:xfrm>
            <a:off x="971640" y="6356520"/>
            <a:ext cx="6568199" cy="365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200" b="0" i="0" u="none" strike="noStrike" kern="1200" spc="0" baseline="0">
                <a:ln>
                  <a:noFill/>
                </a:ln>
                <a:solidFill>
                  <a:srgbClr val="898989"/>
                </a:solidFill>
                <a:latin typeface="Calibri" pitchFamily="18"/>
                <a:ea typeface="Microsoft YaHei" pitchFamily="2"/>
                <a:cs typeface="Mangal" pitchFamily="2"/>
              </a:rPr>
              <a:t>Autorem materiálu a všech jeho částí, není-li uvedeno jinak, je Mgr. Gabriela Divišová</a:t>
            </a:r>
          </a:p>
        </p:txBody>
      </p:sp>
      <p:sp>
        <p:nvSpPr>
          <p:cNvPr id="9" name="Obdélník 8"/>
          <p:cNvSpPr/>
          <p:nvPr/>
        </p:nvSpPr>
        <p:spPr>
          <a:xfrm>
            <a:off x="8347320" y="6381360"/>
            <a:ext cx="685079" cy="366119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Obr.3</a:t>
            </a:r>
          </a:p>
        </p:txBody>
      </p:sp>
    </p:spTree>
    <p:extLst>
      <p:ext uri="{BB962C8B-B14F-4D97-AF65-F5344CB8AC3E}">
        <p14:creationId xmlns:p14="http://schemas.microsoft.com/office/powerpoint/2010/main" val="3529014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525240" y="761040"/>
            <a:ext cx="7848720" cy="4896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Obdélník 1"/>
          <p:cNvSpPr/>
          <p:nvPr/>
        </p:nvSpPr>
        <p:spPr>
          <a:xfrm>
            <a:off x="3289319" y="407160"/>
            <a:ext cx="2771280" cy="70128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1" compatLnSpc="0">
            <a:spAutoFit/>
          </a:bodyPr>
          <a:lstStyle/>
          <a:p>
            <a: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40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Slavní rodáci</a:t>
            </a:r>
          </a:p>
        </p:txBody>
      </p:sp>
      <p:sp>
        <p:nvSpPr>
          <p:cNvPr id="4" name="Obdélník 2"/>
          <p:cNvSpPr/>
          <p:nvPr/>
        </p:nvSpPr>
        <p:spPr>
          <a:xfrm>
            <a:off x="251640" y="5805360"/>
            <a:ext cx="8641080" cy="457559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4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Patříme mezi slavné rodáky z   . . . . . . . . .     . . . . .  .</a:t>
            </a:r>
          </a:p>
        </p:txBody>
      </p:sp>
      <p:sp>
        <p:nvSpPr>
          <p:cNvPr id="5" name="TextovéPole 3"/>
          <p:cNvSpPr txBox="1"/>
          <p:nvPr/>
        </p:nvSpPr>
        <p:spPr>
          <a:xfrm>
            <a:off x="2843640" y="2177640"/>
            <a:ext cx="4824360" cy="457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400" b="0" i="0" u="none" strike="noStrike" kern="1200" spc="0" baseline="0">
                <a:ln>
                  <a:noFill/>
                </a:ln>
                <a:solidFill>
                  <a:srgbClr val="FF0000"/>
                </a:solidFill>
                <a:latin typeface="Calibri" pitchFamily="18"/>
                <a:ea typeface="Microsoft YaHei" pitchFamily="2"/>
                <a:cs typeface="Mangal" pitchFamily="2"/>
              </a:rPr>
              <a:t>ÚJANSEVANGELISTATECPURKYNĚK</a:t>
            </a:r>
          </a:p>
        </p:txBody>
      </p:sp>
      <p:sp>
        <p:nvSpPr>
          <p:cNvPr id="6" name="TextovéPole 8"/>
          <p:cNvSpPr txBox="1"/>
          <p:nvPr/>
        </p:nvSpPr>
        <p:spPr>
          <a:xfrm>
            <a:off x="2988000" y="3429000"/>
            <a:ext cx="4536360" cy="457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400" b="0" i="0" u="none" strike="noStrike" kern="1200" spc="0" baseline="0">
                <a:ln>
                  <a:noFill/>
                </a:ln>
                <a:solidFill>
                  <a:srgbClr val="FF0000"/>
                </a:solidFill>
                <a:latin typeface="Calibri" pitchFamily="18"/>
                <a:ea typeface="Microsoft YaHei" pitchFamily="2"/>
                <a:cs typeface="Mangal" pitchFamily="2"/>
              </a:rPr>
              <a:t>AKNILHRNAVIKŠRYTOHÉVALSORIM</a:t>
            </a:r>
          </a:p>
        </p:txBody>
      </p:sp>
      <p:sp>
        <p:nvSpPr>
          <p:cNvPr id="7" name="TextovéPole 9"/>
          <p:cNvSpPr txBox="1"/>
          <p:nvPr/>
        </p:nvSpPr>
        <p:spPr>
          <a:xfrm>
            <a:off x="3131999" y="4811760"/>
            <a:ext cx="3456359" cy="457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400" b="0" i="0" u="none" strike="noStrike" kern="1200" spc="0" baseline="0">
                <a:ln>
                  <a:noFill/>
                </a:ln>
                <a:solidFill>
                  <a:srgbClr val="FF0000"/>
                </a:solidFill>
                <a:latin typeface="Calibri" pitchFamily="18"/>
                <a:ea typeface="Microsoft YaHei" pitchFamily="2"/>
                <a:cs typeface="Mangal" pitchFamily="2"/>
              </a:rPr>
              <a:t>VLASTIMILAHARAPESJE</a:t>
            </a:r>
          </a:p>
        </p:txBody>
      </p:sp>
      <p:sp>
        <p:nvSpPr>
          <p:cNvPr id="8" name="Zástupný symbol pro zápatí 7"/>
          <p:cNvSpPr txBox="1"/>
          <p:nvPr/>
        </p:nvSpPr>
        <p:spPr>
          <a:xfrm>
            <a:off x="683640" y="6356520"/>
            <a:ext cx="8064719" cy="365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200" b="0" i="0" u="none" strike="noStrike" kern="1200" spc="0" baseline="0">
                <a:ln>
                  <a:noFill/>
                </a:ln>
                <a:solidFill>
                  <a:srgbClr val="898989"/>
                </a:solidFill>
                <a:latin typeface="Calibri" pitchFamily="18"/>
                <a:ea typeface="Microsoft YaHei" pitchFamily="2"/>
                <a:cs typeface="Mangal" pitchFamily="2"/>
              </a:rPr>
              <a:t>Autorem materiálu a všech jeho částí, není-li uvedeno jinak, je Mgr. Gabriela Divišová</a:t>
            </a:r>
          </a:p>
        </p:txBody>
      </p:sp>
      <p:sp>
        <p:nvSpPr>
          <p:cNvPr id="9" name="Obdélník 8"/>
          <p:cNvSpPr/>
          <p:nvPr/>
        </p:nvSpPr>
        <p:spPr>
          <a:xfrm>
            <a:off x="8228160" y="5304600"/>
            <a:ext cx="685079" cy="366119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Obr.4</a:t>
            </a:r>
          </a:p>
        </p:txBody>
      </p:sp>
    </p:spTree>
    <p:extLst>
      <p:ext uri="{BB962C8B-B14F-4D97-AF65-F5344CB8AC3E}">
        <p14:creationId xmlns:p14="http://schemas.microsoft.com/office/powerpoint/2010/main" val="3744101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>Slavní rodáci ÚSTECKÉHO KRAJE</a:t>
            </a:r>
          </a:p>
        </p:txBody>
      </p:sp>
      <p:sp>
        <p:nvSpPr>
          <p:cNvPr id="3" name="TextovéPole 3"/>
          <p:cNvSpPr txBox="1"/>
          <p:nvPr/>
        </p:nvSpPr>
        <p:spPr>
          <a:xfrm>
            <a:off x="395640" y="1916999"/>
            <a:ext cx="2808360" cy="146339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JAN EVANGELISTA PURKYNĚ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*Libochovice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-Biolog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-Anatom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-Fyziolog</a:t>
            </a:r>
          </a:p>
        </p:txBody>
      </p:sp>
      <p:sp>
        <p:nvSpPr>
          <p:cNvPr id="4" name="TextovéPole 5"/>
          <p:cNvSpPr txBox="1"/>
          <p:nvPr/>
        </p:nvSpPr>
        <p:spPr>
          <a:xfrm>
            <a:off x="6258960" y="1916999"/>
            <a:ext cx="2777400" cy="173771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MIROSLAV TYRŠ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*Děčín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-Spoluzakladatel organizovaného tělovýchovného hnutí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-Kritik a historik umění</a:t>
            </a:r>
          </a:p>
        </p:txBody>
      </p:sp>
      <p:sp>
        <p:nvSpPr>
          <p:cNvPr id="5" name="TextovéPole 6"/>
          <p:cNvSpPr txBox="1"/>
          <p:nvPr/>
        </p:nvSpPr>
        <p:spPr>
          <a:xfrm>
            <a:off x="539640" y="4797000"/>
            <a:ext cx="2664360" cy="9147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IVAN HLINKA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*Most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-Hokejista a trenér</a:t>
            </a:r>
          </a:p>
        </p:txBody>
      </p:sp>
      <p:sp>
        <p:nvSpPr>
          <p:cNvPr id="6" name="TextovéPole 7"/>
          <p:cNvSpPr txBox="1"/>
          <p:nvPr/>
        </p:nvSpPr>
        <p:spPr>
          <a:xfrm>
            <a:off x="6042959" y="4797000"/>
            <a:ext cx="2993400" cy="173771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just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VLASTIMIL HARAPES</a:t>
            </a:r>
          </a:p>
          <a:p>
            <a:pPr marL="0" marR="0" lvl="0" indent="0" algn="just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*Droužkovice u Chomutova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-Tanečník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-Herec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-Režisér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-Pedagog</a:t>
            </a:r>
          </a:p>
        </p:txBody>
      </p:sp>
      <p:pic>
        <p:nvPicPr>
          <p:cNvPr id="7" name="Picture 2" descr="F:\hotový projekt-kraje\obrázky\Ustecký kraj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3232440" y="3045600"/>
            <a:ext cx="2592360" cy="1715039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Zástupný symbol pro zápatí 7"/>
          <p:cNvSpPr txBox="1"/>
          <p:nvPr/>
        </p:nvSpPr>
        <p:spPr>
          <a:xfrm>
            <a:off x="676080" y="6492960"/>
            <a:ext cx="7704719" cy="365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200" b="0" i="0" u="none" strike="noStrike" kern="1200" spc="0" baseline="0">
                <a:ln>
                  <a:noFill/>
                </a:ln>
                <a:solidFill>
                  <a:srgbClr val="898989"/>
                </a:solidFill>
                <a:latin typeface="Calibri" pitchFamily="18"/>
                <a:ea typeface="Microsoft YaHei" pitchFamily="2"/>
                <a:cs typeface="Mangal" pitchFamily="2"/>
              </a:rPr>
              <a:t>Autorem materiálu a všech jeho částí, není-li uvedeno jinak, je Mgr. Gabriela Divišová</a:t>
            </a:r>
          </a:p>
        </p:txBody>
      </p:sp>
      <p:sp>
        <p:nvSpPr>
          <p:cNvPr id="9" name="Obdélník 8"/>
          <p:cNvSpPr/>
          <p:nvPr/>
        </p:nvSpPr>
        <p:spPr>
          <a:xfrm>
            <a:off x="8345880" y="6366960"/>
            <a:ext cx="685079" cy="366119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Obr.5</a:t>
            </a:r>
          </a:p>
        </p:txBody>
      </p:sp>
    </p:spTree>
    <p:extLst>
      <p:ext uri="{BB962C8B-B14F-4D97-AF65-F5344CB8AC3E}">
        <p14:creationId xmlns:p14="http://schemas.microsoft.com/office/powerpoint/2010/main" val="3819784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F:\hotový projekt-kraje\obrázky\hory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467640" y="349560"/>
            <a:ext cx="7560720" cy="597492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Obdélník 1"/>
          <p:cNvSpPr/>
          <p:nvPr/>
        </p:nvSpPr>
        <p:spPr>
          <a:xfrm>
            <a:off x="2640960" y="188640"/>
            <a:ext cx="2771280" cy="70128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1" compatLnSpc="0">
            <a:spAutoFit/>
          </a:bodyPr>
          <a:lstStyle/>
          <a:p>
            <a: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40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Slavní rodáci</a:t>
            </a:r>
          </a:p>
        </p:txBody>
      </p:sp>
      <p:sp>
        <p:nvSpPr>
          <p:cNvPr id="4" name="Obdélník 2"/>
          <p:cNvSpPr/>
          <p:nvPr/>
        </p:nvSpPr>
        <p:spPr>
          <a:xfrm>
            <a:off x="728640" y="6237360"/>
            <a:ext cx="7038360" cy="457559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4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Patříme mezi slavné rodáky z   . . . . . . . . . . . .     . . . . .  .</a:t>
            </a:r>
          </a:p>
        </p:txBody>
      </p:sp>
      <p:sp>
        <p:nvSpPr>
          <p:cNvPr id="5" name="TextovéPole 3"/>
          <p:cNvSpPr txBox="1"/>
          <p:nvPr/>
        </p:nvSpPr>
        <p:spPr>
          <a:xfrm rot="17582665">
            <a:off x="-566977" y="4052159"/>
            <a:ext cx="4142879" cy="36611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 dirty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BEDŘICHPARSMETANADUJOSEFBRESSEL</a:t>
            </a:r>
          </a:p>
        </p:txBody>
      </p:sp>
      <p:sp>
        <p:nvSpPr>
          <p:cNvPr id="6" name="TextovéPole 4"/>
          <p:cNvSpPr txBox="1"/>
          <p:nvPr/>
        </p:nvSpPr>
        <p:spPr>
          <a:xfrm rot="3596400">
            <a:off x="2556866" y="3225833"/>
            <a:ext cx="1994400" cy="36611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IVÁCLAVCPROKOP</a:t>
            </a:r>
          </a:p>
        </p:txBody>
      </p:sp>
      <p:sp>
        <p:nvSpPr>
          <p:cNvPr id="7" name="TextovéPole 5"/>
          <p:cNvSpPr txBox="1"/>
          <p:nvPr/>
        </p:nvSpPr>
        <p:spPr>
          <a:xfrm rot="17998022">
            <a:off x="3451674" y="3213994"/>
            <a:ext cx="2304360" cy="36611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 dirty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KÉHODIVIŠKRROMAN</a:t>
            </a:r>
          </a:p>
        </p:txBody>
      </p:sp>
      <p:sp>
        <p:nvSpPr>
          <p:cNvPr id="8" name="TextovéPole 6"/>
          <p:cNvSpPr txBox="1"/>
          <p:nvPr/>
        </p:nvSpPr>
        <p:spPr>
          <a:xfrm rot="4036800">
            <a:off x="4906602" y="3476077"/>
            <a:ext cx="2520360" cy="36611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AŠEBRLEJE</a:t>
            </a:r>
          </a:p>
        </p:txBody>
      </p:sp>
      <p:sp>
        <p:nvSpPr>
          <p:cNvPr id="9" name="Zástupný symbol pro zápatí 8"/>
          <p:cNvSpPr txBox="1"/>
          <p:nvPr/>
        </p:nvSpPr>
        <p:spPr>
          <a:xfrm>
            <a:off x="1142640" y="6516360"/>
            <a:ext cx="6624719" cy="365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200" b="0" i="0" u="none" strike="noStrike" kern="1200" spc="0" baseline="0">
                <a:ln>
                  <a:noFill/>
                </a:ln>
                <a:solidFill>
                  <a:srgbClr val="898989"/>
                </a:solidFill>
                <a:latin typeface="Calibri" pitchFamily="18"/>
                <a:ea typeface="Microsoft YaHei" pitchFamily="2"/>
                <a:cs typeface="Mangal" pitchFamily="2"/>
              </a:rPr>
              <a:t>Autorem materiálu a všech jeho částí, není-li uvedeno jinak, je Mgr. Gabriela Divišová</a:t>
            </a:r>
          </a:p>
        </p:txBody>
      </p:sp>
      <p:sp>
        <p:nvSpPr>
          <p:cNvPr id="10" name="Obdélník 9"/>
          <p:cNvSpPr/>
          <p:nvPr/>
        </p:nvSpPr>
        <p:spPr>
          <a:xfrm>
            <a:off x="7422120" y="5858280"/>
            <a:ext cx="685079" cy="366119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Obr.6</a:t>
            </a:r>
          </a:p>
        </p:txBody>
      </p:sp>
    </p:spTree>
    <p:extLst>
      <p:ext uri="{BB962C8B-B14F-4D97-AF65-F5344CB8AC3E}">
        <p14:creationId xmlns:p14="http://schemas.microsoft.com/office/powerpoint/2010/main" val="844227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sz="4000"/>
              <a:t>Slavní rodáci PARDUBICKÉHO KRAJE</a:t>
            </a:r>
          </a:p>
        </p:txBody>
      </p:sp>
      <p:sp>
        <p:nvSpPr>
          <p:cNvPr id="3" name="TextovéPole 3"/>
          <p:cNvSpPr txBox="1"/>
          <p:nvPr/>
        </p:nvSpPr>
        <p:spPr>
          <a:xfrm>
            <a:off x="395640" y="1916999"/>
            <a:ext cx="2808360" cy="9147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BEDŘICH SMETANA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*Litomyšl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-Hudební skladatel</a:t>
            </a:r>
          </a:p>
        </p:txBody>
      </p:sp>
      <p:sp>
        <p:nvSpPr>
          <p:cNvPr id="4" name="TextovéPole 5"/>
          <p:cNvSpPr txBox="1"/>
          <p:nvPr/>
        </p:nvSpPr>
        <p:spPr>
          <a:xfrm>
            <a:off x="6258960" y="1916999"/>
            <a:ext cx="2777400" cy="9147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JOSEF RESSEL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*Chrudim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-Vynálezce lodního šroubu</a:t>
            </a:r>
          </a:p>
        </p:txBody>
      </p:sp>
      <p:sp>
        <p:nvSpPr>
          <p:cNvPr id="5" name="TextovéPole 6"/>
          <p:cNvSpPr txBox="1"/>
          <p:nvPr/>
        </p:nvSpPr>
        <p:spPr>
          <a:xfrm>
            <a:off x="539640" y="4797000"/>
            <a:ext cx="2664360" cy="146339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VÁCLAV PROKOP DIVIŠ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*Helvíkovice u Znojma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-Kněz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-Přírodovědec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-Vynálezce bleskosvodu</a:t>
            </a:r>
          </a:p>
        </p:txBody>
      </p:sp>
      <p:sp>
        <p:nvSpPr>
          <p:cNvPr id="6" name="TextovéPole 7"/>
          <p:cNvSpPr txBox="1"/>
          <p:nvPr/>
        </p:nvSpPr>
        <p:spPr>
          <a:xfrm>
            <a:off x="6042959" y="4797000"/>
            <a:ext cx="2993400" cy="118908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just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ROMAN ŠEBRLE</a:t>
            </a:r>
          </a:p>
          <a:p>
            <a:pPr marL="0" marR="0" lvl="0" indent="0" algn="just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*Lanškroun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-Atlet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-Olympijský vítěz</a:t>
            </a:r>
          </a:p>
        </p:txBody>
      </p:sp>
      <p:pic>
        <p:nvPicPr>
          <p:cNvPr id="7" name="Picture 2" descr="F:\hotový projekt-kraje\obrázky\Pardubický kraj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3200760" y="3213000"/>
            <a:ext cx="2615400" cy="1730519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Zástupný symbol pro zápatí 7"/>
          <p:cNvSpPr txBox="1"/>
          <p:nvPr/>
        </p:nvSpPr>
        <p:spPr>
          <a:xfrm>
            <a:off x="546840" y="6478199"/>
            <a:ext cx="8057519" cy="365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200" b="0" i="0" u="none" strike="noStrike" kern="1200" spc="0" baseline="0">
                <a:ln>
                  <a:noFill/>
                </a:ln>
                <a:solidFill>
                  <a:srgbClr val="898989"/>
                </a:solidFill>
                <a:latin typeface="Calibri" pitchFamily="18"/>
                <a:ea typeface="Microsoft YaHei" pitchFamily="2"/>
                <a:cs typeface="Mangal" pitchFamily="2"/>
              </a:rPr>
              <a:t>Autorem materiálu a všech jeho částí, není-li uvedeno jinak, je Mgr. Gabriela Divišová</a:t>
            </a:r>
          </a:p>
        </p:txBody>
      </p:sp>
      <p:sp>
        <p:nvSpPr>
          <p:cNvPr id="9" name="Obdélník 8"/>
          <p:cNvSpPr/>
          <p:nvPr/>
        </p:nvSpPr>
        <p:spPr>
          <a:xfrm>
            <a:off x="8479440" y="6381360"/>
            <a:ext cx="685079" cy="366119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Obr.7</a:t>
            </a:r>
          </a:p>
        </p:txBody>
      </p:sp>
    </p:spTree>
    <p:extLst>
      <p:ext uri="{BB962C8B-B14F-4D97-AF65-F5344CB8AC3E}">
        <p14:creationId xmlns:p14="http://schemas.microsoft.com/office/powerpoint/2010/main" val="1300261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F:\hotový projekt-kraje\obrázky\auto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-11880" y="476640"/>
            <a:ext cx="9166319" cy="547272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Obdélník 1"/>
          <p:cNvSpPr/>
          <p:nvPr/>
        </p:nvSpPr>
        <p:spPr>
          <a:xfrm>
            <a:off x="2856960" y="692640"/>
            <a:ext cx="2771280" cy="70128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1" compatLnSpc="0">
            <a:spAutoFit/>
          </a:bodyPr>
          <a:lstStyle/>
          <a:p>
            <a: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40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Slavní rodáci</a:t>
            </a:r>
          </a:p>
        </p:txBody>
      </p:sp>
      <p:sp>
        <p:nvSpPr>
          <p:cNvPr id="4" name="Obdélník 2"/>
          <p:cNvSpPr/>
          <p:nvPr/>
        </p:nvSpPr>
        <p:spPr>
          <a:xfrm>
            <a:off x="539640" y="5718600"/>
            <a:ext cx="7848720" cy="457559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4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Patříme mezi slavné rodáky z   . . . . . . . . . . .      . . . . .  .</a:t>
            </a:r>
          </a:p>
        </p:txBody>
      </p:sp>
      <p:sp>
        <p:nvSpPr>
          <p:cNvPr id="5" name="TextovéPole 3"/>
          <p:cNvSpPr txBox="1"/>
          <p:nvPr/>
        </p:nvSpPr>
        <p:spPr>
          <a:xfrm rot="18072599">
            <a:off x="175171" y="3565424"/>
            <a:ext cx="1872360" cy="36611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 dirty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OTTOOLO</a:t>
            </a:r>
          </a:p>
        </p:txBody>
      </p:sp>
      <p:sp>
        <p:nvSpPr>
          <p:cNvPr id="6" name="TextovéPole 4"/>
          <p:cNvSpPr txBox="1"/>
          <p:nvPr/>
        </p:nvSpPr>
        <p:spPr>
          <a:xfrm>
            <a:off x="1132920" y="3429000"/>
            <a:ext cx="4663440" cy="36611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WICHTERLEMOUJOSEFCKÉKAINARHOJIŘÍKR</a:t>
            </a:r>
          </a:p>
        </p:txBody>
      </p:sp>
      <p:sp>
        <p:nvSpPr>
          <p:cNvPr id="7" name="TextovéPole 5"/>
          <p:cNvSpPr txBox="1"/>
          <p:nvPr/>
        </p:nvSpPr>
        <p:spPr>
          <a:xfrm rot="16779632">
            <a:off x="4632646" y="2504804"/>
            <a:ext cx="2232360" cy="36611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 dirty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WOLKERAELIŠKA</a:t>
            </a:r>
          </a:p>
        </p:txBody>
      </p:sp>
      <p:sp>
        <p:nvSpPr>
          <p:cNvPr id="8" name="TextovéPole 6"/>
          <p:cNvSpPr txBox="1"/>
          <p:nvPr/>
        </p:nvSpPr>
        <p:spPr>
          <a:xfrm>
            <a:off x="5868000" y="1988999"/>
            <a:ext cx="1872360" cy="36611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JJUNKOVÁ</a:t>
            </a:r>
          </a:p>
        </p:txBody>
      </p:sp>
      <p:sp>
        <p:nvSpPr>
          <p:cNvPr id="9" name="Zástupný symbol pro zápatí 8"/>
          <p:cNvSpPr txBox="1"/>
          <p:nvPr/>
        </p:nvSpPr>
        <p:spPr>
          <a:xfrm>
            <a:off x="1331640" y="6356520"/>
            <a:ext cx="6768720" cy="365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200" b="0" i="0" u="none" strike="noStrike" kern="1200" spc="0" baseline="0">
                <a:ln>
                  <a:noFill/>
                </a:ln>
                <a:solidFill>
                  <a:srgbClr val="898989"/>
                </a:solidFill>
                <a:latin typeface="Calibri" pitchFamily="18"/>
                <a:ea typeface="Microsoft YaHei" pitchFamily="2"/>
                <a:cs typeface="Mangal" pitchFamily="2"/>
              </a:rPr>
              <a:t>Autorem materiálu a všech jeho částí, není-li uvedeno jinak, je Mgr. Gabriela Divišová</a:t>
            </a:r>
          </a:p>
        </p:txBody>
      </p:sp>
      <p:sp>
        <p:nvSpPr>
          <p:cNvPr id="10" name="Obdélník 9"/>
          <p:cNvSpPr/>
          <p:nvPr/>
        </p:nvSpPr>
        <p:spPr>
          <a:xfrm>
            <a:off x="8043120" y="5157360"/>
            <a:ext cx="685079" cy="366119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Obr.8</a:t>
            </a:r>
          </a:p>
        </p:txBody>
      </p:sp>
    </p:spTree>
    <p:extLst>
      <p:ext uri="{BB962C8B-B14F-4D97-AF65-F5344CB8AC3E}">
        <p14:creationId xmlns:p14="http://schemas.microsoft.com/office/powerpoint/2010/main" val="3751649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sz="4000"/>
              <a:t>Slavní rodáci OLOMOUCKÉHO KRAJE</a:t>
            </a:r>
          </a:p>
        </p:txBody>
      </p:sp>
      <p:sp>
        <p:nvSpPr>
          <p:cNvPr id="3" name="TextovéPole 3"/>
          <p:cNvSpPr txBox="1"/>
          <p:nvPr/>
        </p:nvSpPr>
        <p:spPr>
          <a:xfrm>
            <a:off x="395640" y="1916999"/>
            <a:ext cx="3096359" cy="173771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OTTO WICHTERLE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*Prostějov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-Chemik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-Vědec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-Vynálezce kontaktních čoček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 a silonu</a:t>
            </a:r>
          </a:p>
        </p:txBody>
      </p:sp>
      <p:sp>
        <p:nvSpPr>
          <p:cNvPr id="4" name="TextovéPole 5"/>
          <p:cNvSpPr txBox="1"/>
          <p:nvPr/>
        </p:nvSpPr>
        <p:spPr>
          <a:xfrm>
            <a:off x="6258960" y="1916999"/>
            <a:ext cx="2777400" cy="173771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JOSEF KAINAR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*Přerov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-Básník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-Dramatik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-Hudebník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-Výtvarník</a:t>
            </a:r>
          </a:p>
        </p:txBody>
      </p:sp>
      <p:sp>
        <p:nvSpPr>
          <p:cNvPr id="5" name="TextovéPole 6"/>
          <p:cNvSpPr txBox="1"/>
          <p:nvPr/>
        </p:nvSpPr>
        <p:spPr>
          <a:xfrm>
            <a:off x="539640" y="4797000"/>
            <a:ext cx="2664360" cy="9147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JIŘÍ WOLKER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*Prostějov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-Básník</a:t>
            </a:r>
          </a:p>
        </p:txBody>
      </p:sp>
      <p:sp>
        <p:nvSpPr>
          <p:cNvPr id="6" name="TextovéPole 7"/>
          <p:cNvSpPr txBox="1"/>
          <p:nvPr/>
        </p:nvSpPr>
        <p:spPr>
          <a:xfrm>
            <a:off x="6042959" y="4797000"/>
            <a:ext cx="2993400" cy="118908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just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ELIŠKA JUNKOVÁ</a:t>
            </a:r>
          </a:p>
          <a:p>
            <a:pPr marL="0" marR="0" lvl="0" indent="0" algn="just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*Olomouc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-První československá automobilová závodnice</a:t>
            </a:r>
          </a:p>
        </p:txBody>
      </p:sp>
      <p:pic>
        <p:nvPicPr>
          <p:cNvPr id="7" name="Picture 2" descr="F:\hotový projekt-kraje\obrázky\Olomocký kraj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3414240" y="3076200"/>
            <a:ext cx="2601000" cy="1721160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Zástupný symbol pro zápatí 7"/>
          <p:cNvSpPr txBox="1"/>
          <p:nvPr/>
        </p:nvSpPr>
        <p:spPr>
          <a:xfrm>
            <a:off x="683640" y="6356520"/>
            <a:ext cx="7272719" cy="365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200" b="0" i="0" u="none" strike="noStrike" kern="1200" spc="0" baseline="0">
                <a:ln>
                  <a:noFill/>
                </a:ln>
                <a:solidFill>
                  <a:srgbClr val="898989"/>
                </a:solidFill>
                <a:latin typeface="Calibri" pitchFamily="18"/>
                <a:ea typeface="Microsoft YaHei" pitchFamily="2"/>
                <a:cs typeface="Mangal" pitchFamily="2"/>
              </a:rPr>
              <a:t>Autorem materiálu a všech jeho částí, není-li uvedeno jinak, je Mgr. Gabriela Divišová</a:t>
            </a:r>
          </a:p>
        </p:txBody>
      </p:sp>
      <p:sp>
        <p:nvSpPr>
          <p:cNvPr id="9" name="Obdélník 8"/>
          <p:cNvSpPr/>
          <p:nvPr/>
        </p:nvSpPr>
        <p:spPr>
          <a:xfrm>
            <a:off x="8345880" y="6309360"/>
            <a:ext cx="685079" cy="366119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Obr.9</a:t>
            </a:r>
          </a:p>
        </p:txBody>
      </p:sp>
    </p:spTree>
    <p:extLst>
      <p:ext uri="{BB962C8B-B14F-4D97-AF65-F5344CB8AC3E}">
        <p14:creationId xmlns:p14="http://schemas.microsoft.com/office/powerpoint/2010/main" val="3449114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F:\hotový projekt-kraje\obrázky\mašinka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043639" y="828359"/>
            <a:ext cx="7056720" cy="520236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Obdélník 1"/>
          <p:cNvSpPr/>
          <p:nvPr/>
        </p:nvSpPr>
        <p:spPr>
          <a:xfrm>
            <a:off x="2784960" y="260640"/>
            <a:ext cx="2788200" cy="70128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1" compatLnSpc="0">
            <a:spAutoFit/>
          </a:bodyPr>
          <a:lstStyle/>
          <a:p>
            <a: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4000" b="0" i="0" u="none" strike="noStrike" kern="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Slavní rodáci</a:t>
            </a:r>
          </a:p>
        </p:txBody>
      </p:sp>
      <p:sp>
        <p:nvSpPr>
          <p:cNvPr id="4" name="Obdélník 2"/>
          <p:cNvSpPr/>
          <p:nvPr/>
        </p:nvSpPr>
        <p:spPr>
          <a:xfrm>
            <a:off x="323640" y="6172200"/>
            <a:ext cx="8353080" cy="457559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400" b="0" i="0" u="none" strike="noStrike" kern="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Patříme mezi slavné rodáky z   . . . . . . . . . .      . . . . .  .</a:t>
            </a:r>
          </a:p>
        </p:txBody>
      </p:sp>
      <p:sp>
        <p:nvSpPr>
          <p:cNvPr id="5" name="TextovéPole 3"/>
          <p:cNvSpPr txBox="1"/>
          <p:nvPr/>
        </p:nvSpPr>
        <p:spPr>
          <a:xfrm rot="16200000">
            <a:off x="488554" y="3786008"/>
            <a:ext cx="3096359" cy="36611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700" b="0" i="0" u="none" strike="noStrike" kern="1200" spc="0" baseline="0" dirty="0">
                <a:ln>
                  <a:noFill/>
                </a:ln>
                <a:solidFill>
                  <a:srgbClr val="FFFFFF"/>
                </a:solidFill>
                <a:latin typeface="Calibri" pitchFamily="18"/>
                <a:ea typeface="Microsoft YaHei" pitchFamily="2"/>
                <a:cs typeface="Mangal" pitchFamily="2"/>
              </a:rPr>
              <a:t>PLZEDVARDEŇBENEŠSKÉ</a:t>
            </a:r>
          </a:p>
        </p:txBody>
      </p:sp>
      <p:sp>
        <p:nvSpPr>
          <p:cNvPr id="6" name="TextovéPole 4"/>
          <p:cNvSpPr txBox="1"/>
          <p:nvPr/>
        </p:nvSpPr>
        <p:spPr>
          <a:xfrm>
            <a:off x="2204999" y="3141000"/>
            <a:ext cx="4959360" cy="36611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FFFFFF"/>
                </a:solidFill>
                <a:latin typeface="Calibri" pitchFamily="18"/>
                <a:ea typeface="Microsoft YaHei" pitchFamily="2"/>
                <a:cs typeface="Mangal" pitchFamily="2"/>
              </a:rPr>
              <a:t>JIŘÍTRNKAHOJIŘÍKRASUCHÝJKARELEGOTT</a:t>
            </a:r>
          </a:p>
        </p:txBody>
      </p:sp>
      <p:sp>
        <p:nvSpPr>
          <p:cNvPr id="7" name="Zástupný symbol pro zápatí 5"/>
          <p:cNvSpPr txBox="1"/>
          <p:nvPr/>
        </p:nvSpPr>
        <p:spPr>
          <a:xfrm>
            <a:off x="1312200" y="6483960"/>
            <a:ext cx="5912279" cy="365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200" b="0" i="0" u="none" strike="noStrike" kern="1200" spc="0" baseline="0">
                <a:ln>
                  <a:noFill/>
                </a:ln>
                <a:solidFill>
                  <a:srgbClr val="898989"/>
                </a:solidFill>
                <a:latin typeface="Calibri" pitchFamily="18"/>
                <a:ea typeface="Microsoft YaHei" pitchFamily="2"/>
                <a:cs typeface="Mangal" pitchFamily="2"/>
              </a:rPr>
              <a:t>Autorem materiálu a všech jeho částí, není-li uvedeno jinak, je Mgr. Gabriela Divišová</a:t>
            </a:r>
          </a:p>
        </p:txBody>
      </p:sp>
      <p:sp>
        <p:nvSpPr>
          <p:cNvPr id="8" name="Obdélník 6"/>
          <p:cNvSpPr/>
          <p:nvPr/>
        </p:nvSpPr>
        <p:spPr>
          <a:xfrm>
            <a:off x="8331120" y="6447240"/>
            <a:ext cx="801000" cy="366119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Obr.10</a:t>
            </a:r>
          </a:p>
        </p:txBody>
      </p:sp>
    </p:spTree>
    <p:extLst>
      <p:ext uri="{BB962C8B-B14F-4D97-AF65-F5344CB8AC3E}">
        <p14:creationId xmlns:p14="http://schemas.microsoft.com/office/powerpoint/2010/main" val="2933325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sz="4000"/>
              <a:t>Slavní rodáci PLZEŇSKÉHO KRAJE</a:t>
            </a:r>
          </a:p>
        </p:txBody>
      </p:sp>
      <p:sp>
        <p:nvSpPr>
          <p:cNvPr id="3" name="TextovéPole 3"/>
          <p:cNvSpPr txBox="1"/>
          <p:nvPr/>
        </p:nvSpPr>
        <p:spPr>
          <a:xfrm>
            <a:off x="395640" y="1916999"/>
            <a:ext cx="3528360" cy="9147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EDVARD BENEŠ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*Kožlany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-Druhý československý prezident</a:t>
            </a:r>
          </a:p>
        </p:txBody>
      </p:sp>
      <p:sp>
        <p:nvSpPr>
          <p:cNvPr id="4" name="TextovéPole 5"/>
          <p:cNvSpPr txBox="1"/>
          <p:nvPr/>
        </p:nvSpPr>
        <p:spPr>
          <a:xfrm>
            <a:off x="6258960" y="1916999"/>
            <a:ext cx="2777400" cy="146339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JIŘÍ TRNKA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*</a:t>
            </a:r>
            <a:r>
              <a:rPr lang="cs-CZ" sz="1800" b="0" i="0" u="none" strike="noStrike" kern="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Plzeň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-Výtvarník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</a:t>
            </a:r>
            <a:r>
              <a:rPr lang="cs-CZ" sz="1800" b="0" i="0" u="none" strike="noStrike" kern="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Ilustrátor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</a:t>
            </a:r>
            <a:r>
              <a:rPr lang="cs-CZ" sz="1800" b="0" i="0" u="none" strike="noStrike" kern="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Režisér animovaných filmů</a:t>
            </a:r>
          </a:p>
        </p:txBody>
      </p:sp>
      <p:sp>
        <p:nvSpPr>
          <p:cNvPr id="5" name="TextovéPole 6"/>
          <p:cNvSpPr txBox="1"/>
          <p:nvPr/>
        </p:nvSpPr>
        <p:spPr>
          <a:xfrm>
            <a:off x="539640" y="4797000"/>
            <a:ext cx="2664360" cy="146339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JIŘÍ SUCHÝ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*</a:t>
            </a:r>
            <a:r>
              <a:rPr lang="cs-CZ" sz="1800" b="0" i="0" u="none" strike="noStrike" kern="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Plzeň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</a:t>
            </a:r>
            <a:r>
              <a:rPr lang="cs-CZ" sz="1800" b="0" i="0" u="none" strike="noStrike" kern="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Divadelník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-Textař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-Spisovatel</a:t>
            </a:r>
          </a:p>
        </p:txBody>
      </p:sp>
      <p:sp>
        <p:nvSpPr>
          <p:cNvPr id="6" name="TextovéPole 7"/>
          <p:cNvSpPr txBox="1"/>
          <p:nvPr/>
        </p:nvSpPr>
        <p:spPr>
          <a:xfrm>
            <a:off x="6042959" y="4797000"/>
            <a:ext cx="2993400" cy="9147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just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KAREL GOTT</a:t>
            </a:r>
          </a:p>
          <a:p>
            <a:pPr marL="0" marR="0" lvl="0" indent="0" algn="just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*Plze</a:t>
            </a:r>
            <a:r>
              <a:rPr lang="cs-CZ" sz="1800" b="0" i="0" u="none" strike="noStrike" kern="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ň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-Zpěvák populární hudby</a:t>
            </a:r>
          </a:p>
        </p:txBody>
      </p:sp>
      <p:pic>
        <p:nvPicPr>
          <p:cNvPr id="7" name="Picture 2" descr="F:\hotový projekt-kraje\obrázky\Plzeňský kraj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3236400" y="2840040"/>
            <a:ext cx="2536200" cy="1677959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Zástupný symbol pro zápatí 7"/>
          <p:cNvSpPr txBox="1"/>
          <p:nvPr/>
        </p:nvSpPr>
        <p:spPr>
          <a:xfrm>
            <a:off x="539640" y="6356520"/>
            <a:ext cx="8064719" cy="365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200" b="0" i="0" u="none" strike="noStrike" kern="1200" spc="0" baseline="0">
                <a:ln>
                  <a:noFill/>
                </a:ln>
                <a:solidFill>
                  <a:srgbClr val="898989"/>
                </a:solidFill>
                <a:latin typeface="Calibri" pitchFamily="18"/>
                <a:ea typeface="Microsoft YaHei" pitchFamily="2"/>
                <a:cs typeface="Mangal" pitchFamily="2"/>
              </a:rPr>
              <a:t>Autorem materiálu a všech jeho částí, není-li uvedeno jinak, je Mgr. Gabriela Divišová</a:t>
            </a:r>
          </a:p>
        </p:txBody>
      </p:sp>
      <p:sp>
        <p:nvSpPr>
          <p:cNvPr id="9" name="Obdélník 6"/>
          <p:cNvSpPr/>
          <p:nvPr/>
        </p:nvSpPr>
        <p:spPr>
          <a:xfrm>
            <a:off x="8214840" y="6305040"/>
            <a:ext cx="801000" cy="366119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Obr.11</a:t>
            </a:r>
          </a:p>
        </p:txBody>
      </p:sp>
    </p:spTree>
    <p:extLst>
      <p:ext uri="{BB962C8B-B14F-4D97-AF65-F5344CB8AC3E}">
        <p14:creationId xmlns:p14="http://schemas.microsoft.com/office/powerpoint/2010/main" val="3860380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F:\hotový projekt-kraje\obrázky\housenka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5076000" y="2781000"/>
            <a:ext cx="3600360" cy="360036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Zaoblený obdélníkový popisek 1"/>
          <p:cNvSpPr/>
          <p:nvPr/>
        </p:nvSpPr>
        <p:spPr>
          <a:xfrm>
            <a:off x="982440" y="2204999"/>
            <a:ext cx="3384360" cy="2952359"/>
          </a:xfrm>
          <a:custGeom>
            <a:avLst>
              <a:gd name="f0" fmla="val 26382"/>
              <a:gd name="f1" fmla="val 13723"/>
            </a:avLst>
            <a:gdLst>
              <a:gd name="f2" fmla="val 10800000"/>
              <a:gd name="f3" fmla="val 5400000"/>
              <a:gd name="f4" fmla="val 16200000"/>
              <a:gd name="f5" fmla="val 180"/>
              <a:gd name="f6" fmla="val w"/>
              <a:gd name="f7" fmla="val h"/>
              <a:gd name="f8" fmla="val 0"/>
              <a:gd name="f9" fmla="val 21600"/>
              <a:gd name="f10" fmla="+- 0 0 1"/>
              <a:gd name="f11" fmla="val 2147483647"/>
              <a:gd name="f12" fmla="val 3590"/>
              <a:gd name="f13" fmla="val 8970"/>
              <a:gd name="f14" fmla="val 12630"/>
              <a:gd name="f15" fmla="val 18010"/>
              <a:gd name="f16" fmla="val -2147483647"/>
              <a:gd name="f17" fmla="+- 0 0 0"/>
              <a:gd name="f18" fmla="*/ f6 1 21600"/>
              <a:gd name="f19" fmla="*/ f7 1 21600"/>
              <a:gd name="f20" fmla="val f8"/>
              <a:gd name="f21" fmla="val f9"/>
              <a:gd name="f22" fmla="+- 0 0 f12"/>
              <a:gd name="f23" fmla="+- 3590 0 f8"/>
              <a:gd name="f24" fmla="+- 0 0 f3"/>
              <a:gd name="f25" fmla="+- 21600 0 f15"/>
              <a:gd name="f26" fmla="+- 18010 0 f9"/>
              <a:gd name="f27" fmla="pin -2147483647 f0 2147483647"/>
              <a:gd name="f28" fmla="pin -2147483647 f1 2147483647"/>
              <a:gd name="f29" fmla="*/ f17 f2 1"/>
              <a:gd name="f30" fmla="+- f21 0 f20"/>
              <a:gd name="f31" fmla="val f27"/>
              <a:gd name="f32" fmla="val f28"/>
              <a:gd name="f33" fmla="abs f22"/>
              <a:gd name="f34" fmla="abs f23"/>
              <a:gd name="f35" fmla="?: f22 f24 f3"/>
              <a:gd name="f36" fmla="?: f22 f3 f24"/>
              <a:gd name="f37" fmla="?: f22 f4 f3"/>
              <a:gd name="f38" fmla="?: f22 f3 f4"/>
              <a:gd name="f39" fmla="abs f25"/>
              <a:gd name="f40" fmla="?: f23 f24 f3"/>
              <a:gd name="f41" fmla="?: f23 f3 f24"/>
              <a:gd name="f42" fmla="?: f25 0 f2"/>
              <a:gd name="f43" fmla="?: f25 f2 0"/>
              <a:gd name="f44" fmla="abs f26"/>
              <a:gd name="f45" fmla="?: f25 f24 f3"/>
              <a:gd name="f46" fmla="?: f25 f3 f24"/>
              <a:gd name="f47" fmla="?: f25 f4 f3"/>
              <a:gd name="f48" fmla="?: f25 f3 f4"/>
              <a:gd name="f49" fmla="?: f26 f24 f3"/>
              <a:gd name="f50" fmla="?: f26 f3 f24"/>
              <a:gd name="f51" fmla="?: f22 0 f2"/>
              <a:gd name="f52" fmla="?: f22 f2 0"/>
              <a:gd name="f53" fmla="*/ f27 f18 1"/>
              <a:gd name="f54" fmla="*/ f28 f19 1"/>
              <a:gd name="f55" fmla="*/ f29 1 f5"/>
              <a:gd name="f56" fmla="*/ f30 1 21600"/>
              <a:gd name="f57" fmla="+- f31 0 10800"/>
              <a:gd name="f58" fmla="+- f32 0 10800"/>
              <a:gd name="f59" fmla="+- f32 0 21600"/>
              <a:gd name="f60" fmla="+- f31 0 21600"/>
              <a:gd name="f61" fmla="?: f22 f38 f37"/>
              <a:gd name="f62" fmla="?: f22 f37 f38"/>
              <a:gd name="f63" fmla="?: f23 f36 f35"/>
              <a:gd name="f64" fmla="?: f23 f43 f42"/>
              <a:gd name="f65" fmla="?: f23 f42 f43"/>
              <a:gd name="f66" fmla="?: f25 f40 f41"/>
              <a:gd name="f67" fmla="?: f25 f48 f47"/>
              <a:gd name="f68" fmla="?: f25 f47 f48"/>
              <a:gd name="f69" fmla="?: f26 f46 f45"/>
              <a:gd name="f70" fmla="?: f26 f52 f51"/>
              <a:gd name="f71" fmla="?: f26 f51 f52"/>
              <a:gd name="f72" fmla="?: f22 f49 f50"/>
              <a:gd name="f73" fmla="*/ f31 f18 1"/>
              <a:gd name="f74" fmla="*/ f32 f19 1"/>
              <a:gd name="f75" fmla="+- f55 0 f3"/>
              <a:gd name="f76" fmla="*/ 800 f56 1"/>
              <a:gd name="f77" fmla="*/ 20800 f56 1"/>
              <a:gd name="f78" fmla="abs f57"/>
              <a:gd name="f79" fmla="abs f58"/>
              <a:gd name="f80" fmla="?: f23 f62 f61"/>
              <a:gd name="f81" fmla="?: f25 f64 f65"/>
              <a:gd name="f82" fmla="?: f26 f68 f67"/>
              <a:gd name="f83" fmla="?: f22 f70 f71"/>
              <a:gd name="f84" fmla="+- f78 0 f79"/>
              <a:gd name="f85" fmla="+- f79 0 f78"/>
              <a:gd name="f86" fmla="*/ f76 1 f56"/>
              <a:gd name="f87" fmla="*/ f77 1 f56"/>
              <a:gd name="f88" fmla="?: f58 f10 f84"/>
              <a:gd name="f89" fmla="?: f58 f84 f10"/>
              <a:gd name="f90" fmla="?: f57 f10 f85"/>
              <a:gd name="f91" fmla="?: f57 f85 f10"/>
              <a:gd name="f92" fmla="*/ f86 f18 1"/>
              <a:gd name="f93" fmla="*/ f87 f18 1"/>
              <a:gd name="f94" fmla="*/ f87 f19 1"/>
              <a:gd name="f95" fmla="*/ f86 f19 1"/>
              <a:gd name="f96" fmla="?: f31 f10 f88"/>
              <a:gd name="f97" fmla="?: f31 f10 f89"/>
              <a:gd name="f98" fmla="?: f59 f90 f10"/>
              <a:gd name="f99" fmla="?: f59 f91 f10"/>
              <a:gd name="f100" fmla="?: f60 f89 f10"/>
              <a:gd name="f101" fmla="?: f60 f88 f10"/>
              <a:gd name="f102" fmla="?: f32 f10 f91"/>
              <a:gd name="f103" fmla="?: f32 f10 f90"/>
              <a:gd name="f104" fmla="?: f96 f31 0"/>
              <a:gd name="f105" fmla="?: f96 f32 6280"/>
              <a:gd name="f106" fmla="?: f97 f31 0"/>
              <a:gd name="f107" fmla="?: f97 f32 15320"/>
              <a:gd name="f108" fmla="?: f98 f31 6280"/>
              <a:gd name="f109" fmla="?: f98 f32 21600"/>
              <a:gd name="f110" fmla="?: f99 f31 15320"/>
              <a:gd name="f111" fmla="?: f99 f32 21600"/>
              <a:gd name="f112" fmla="?: f100 f31 21600"/>
              <a:gd name="f113" fmla="?: f100 f32 15320"/>
              <a:gd name="f114" fmla="?: f101 f31 21600"/>
              <a:gd name="f115" fmla="?: f101 f32 6280"/>
              <a:gd name="f116" fmla="?: f102 f31 15320"/>
              <a:gd name="f117" fmla="?: f102 f32 0"/>
              <a:gd name="f118" fmla="?: f103 f31 6280"/>
              <a:gd name="f119" fmla="?: f103 f32 0"/>
            </a:gdLst>
            <a:ahLst>
              <a:ahXY gdRefX="f0" minX="f16" maxX="f11" gdRefY="f1" minY="f16" maxY="f11">
                <a:pos x="f53" y="f54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75">
                <a:pos x="f73" y="f74"/>
              </a:cxn>
            </a:cxnLst>
            <a:rect l="f92" t="f95" r="f93" b="f94"/>
            <a:pathLst>
              <a:path w="21600" h="21600">
                <a:moveTo>
                  <a:pt x="f12" y="f8"/>
                </a:moveTo>
                <a:arcTo wR="f33" hR="f34" stAng="f80" swAng="f63"/>
                <a:lnTo>
                  <a:pt x="f104" y="f105"/>
                </a:lnTo>
                <a:lnTo>
                  <a:pt x="f8" y="f13"/>
                </a:lnTo>
                <a:lnTo>
                  <a:pt x="f8" y="f14"/>
                </a:lnTo>
                <a:lnTo>
                  <a:pt x="f106" y="f107"/>
                </a:lnTo>
                <a:lnTo>
                  <a:pt x="f8" y="f15"/>
                </a:lnTo>
                <a:arcTo wR="f34" hR="f39" stAng="f81" swAng="f66"/>
                <a:lnTo>
                  <a:pt x="f108" y="f109"/>
                </a:lnTo>
                <a:lnTo>
                  <a:pt x="f13" y="f9"/>
                </a:lnTo>
                <a:lnTo>
                  <a:pt x="f14" y="f9"/>
                </a:lnTo>
                <a:lnTo>
                  <a:pt x="f110" y="f111"/>
                </a:lnTo>
                <a:lnTo>
                  <a:pt x="f15" y="f9"/>
                </a:lnTo>
                <a:arcTo wR="f39" hR="f44" stAng="f82" swAng="f69"/>
                <a:lnTo>
                  <a:pt x="f112" y="f113"/>
                </a:lnTo>
                <a:lnTo>
                  <a:pt x="f9" y="f14"/>
                </a:lnTo>
                <a:lnTo>
                  <a:pt x="f9" y="f13"/>
                </a:lnTo>
                <a:lnTo>
                  <a:pt x="f114" y="f115"/>
                </a:lnTo>
                <a:lnTo>
                  <a:pt x="f9" y="f12"/>
                </a:lnTo>
                <a:arcTo wR="f44" hR="f33" stAng="f83" swAng="f72"/>
                <a:lnTo>
                  <a:pt x="f116" y="f117"/>
                </a:lnTo>
                <a:lnTo>
                  <a:pt x="f14" y="f8"/>
                </a:lnTo>
                <a:lnTo>
                  <a:pt x="f13" y="f8"/>
                </a:lnTo>
                <a:lnTo>
                  <a:pt x="f118" y="f119"/>
                </a:lnTo>
                <a:close/>
              </a:path>
            </a:pathLst>
          </a:custGeom>
          <a:solidFill>
            <a:srgbClr val="4F81BD"/>
          </a:solidFill>
          <a:ln w="25560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0" spc="0" baseline="0">
                <a:ln>
                  <a:noFill/>
                </a:ln>
                <a:solidFill>
                  <a:srgbClr val="FFFFFF"/>
                </a:solidFill>
                <a:latin typeface="Calibri" pitchFamily="18"/>
                <a:ea typeface="Microsoft YaHei" pitchFamily="2"/>
                <a:cs typeface="Mangal" pitchFamily="2"/>
              </a:rPr>
              <a:t>Výborně, tleskám, úkoly jste splnili, proto mám pro vás další úkol.  Dostanete papír, jména rodáků a jejich rodiště, sami podle mapy vyhledejte kraj</a:t>
            </a:r>
          </a:p>
          <a:p>
            <a: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0" spc="0" baseline="0">
                <a:ln>
                  <a:noFill/>
                </a:ln>
                <a:solidFill>
                  <a:srgbClr val="FFFFFF"/>
                </a:solidFill>
                <a:latin typeface="Calibri" pitchFamily="18"/>
                <a:ea typeface="Microsoft YaHei" pitchFamily="2"/>
                <a:cs typeface="Mangal" pitchFamily="2"/>
              </a:rPr>
              <a:t> z kterého pochází a zašifrujte jejich jména a kraj do šifry,</a:t>
            </a:r>
          </a:p>
          <a:p>
            <a: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0" spc="0" baseline="0">
                <a:ln>
                  <a:noFill/>
                </a:ln>
                <a:solidFill>
                  <a:srgbClr val="FFFFFF"/>
                </a:solidFill>
                <a:latin typeface="Calibri" pitchFamily="18"/>
                <a:ea typeface="Microsoft YaHei" pitchFamily="2"/>
                <a:cs typeface="Mangal" pitchFamily="2"/>
              </a:rPr>
              <a:t> pro své kamarády. </a:t>
            </a:r>
            <a:r>
              <a:rPr lang="cs-CZ" sz="1800" b="0" i="0" u="none" strike="noStrike" kern="1200" spc="0" baseline="0">
                <a:ln>
                  <a:noFill/>
                </a:ln>
                <a:solidFill>
                  <a:srgbClr val="FFFFFF"/>
                </a:solidFill>
                <a:latin typeface="Calibri" pitchFamily="18"/>
                <a:ea typeface="Microsoft YaHei" pitchFamily="2"/>
                <a:cs typeface="Mangal" pitchFamily="2"/>
              </a:rPr>
              <a:t> </a:t>
            </a:r>
          </a:p>
        </p:txBody>
      </p:sp>
      <p:sp>
        <p:nvSpPr>
          <p:cNvPr id="4" name="Zástupný symbol pro zápatí 3"/>
          <p:cNvSpPr txBox="1"/>
          <p:nvPr/>
        </p:nvSpPr>
        <p:spPr>
          <a:xfrm>
            <a:off x="539640" y="6356520"/>
            <a:ext cx="8281080" cy="365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200" b="0" i="0" u="none" strike="noStrike" kern="1200" spc="0" baseline="0">
                <a:ln>
                  <a:noFill/>
                </a:ln>
                <a:solidFill>
                  <a:srgbClr val="898989"/>
                </a:solidFill>
                <a:latin typeface="Calibri" pitchFamily="18"/>
                <a:ea typeface="Microsoft YaHei" pitchFamily="2"/>
                <a:cs typeface="Mangal" pitchFamily="2"/>
              </a:rPr>
              <a:t>Autorem materiálu a všech jeho částí, není-li uvedeno jinak, je Mgr. Gabriela Divišová</a:t>
            </a:r>
          </a:p>
        </p:txBody>
      </p:sp>
      <p:sp>
        <p:nvSpPr>
          <p:cNvPr id="5" name="Obdélník 4"/>
          <p:cNvSpPr/>
          <p:nvPr/>
        </p:nvSpPr>
        <p:spPr>
          <a:xfrm>
            <a:off x="7985880" y="6196680"/>
            <a:ext cx="685079" cy="366119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Obr.1</a:t>
            </a:r>
          </a:p>
        </p:txBody>
      </p:sp>
    </p:spTree>
    <p:extLst>
      <p:ext uri="{BB962C8B-B14F-4D97-AF65-F5344CB8AC3E}">
        <p14:creationId xmlns:p14="http://schemas.microsoft.com/office/powerpoint/2010/main" val="3297463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61320" y="332640"/>
            <a:ext cx="2788200" cy="70128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1" compatLnSpc="0">
            <a:spAutoFit/>
          </a:bodyPr>
          <a:lstStyle/>
          <a:p>
            <a: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4000" b="0" i="0" u="none" strike="noStrike" kern="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Slavní rodáci</a:t>
            </a:r>
          </a:p>
        </p:txBody>
      </p:sp>
      <p:pic>
        <p:nvPicPr>
          <p:cNvPr id="3" name="Picture 2" descr="F:\hotový projekt-kraje\obrázky\slepá mapa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395640" y="319680"/>
            <a:ext cx="2809800" cy="1628639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2"/>
          <p:cNvSpPr txBox="1"/>
          <p:nvPr/>
        </p:nvSpPr>
        <p:spPr>
          <a:xfrm>
            <a:off x="755639" y="2421000"/>
            <a:ext cx="2592360" cy="9147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JIŘÍ VOSKOVEC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*Sázava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-Divadelní a filmový herec</a:t>
            </a:r>
          </a:p>
        </p:txBody>
      </p:sp>
      <p:sp>
        <p:nvSpPr>
          <p:cNvPr id="5" name="TextovéPole 3"/>
          <p:cNvSpPr txBox="1"/>
          <p:nvPr/>
        </p:nvSpPr>
        <p:spPr>
          <a:xfrm>
            <a:off x="874080" y="3645000"/>
            <a:ext cx="2448360" cy="9147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JAROMÍR JÁGR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*Kladno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-Hokejista</a:t>
            </a:r>
          </a:p>
        </p:txBody>
      </p:sp>
      <p:sp>
        <p:nvSpPr>
          <p:cNvPr id="6" name="TextovéPole 4"/>
          <p:cNvSpPr txBox="1"/>
          <p:nvPr/>
        </p:nvSpPr>
        <p:spPr>
          <a:xfrm>
            <a:off x="874080" y="4797000"/>
            <a:ext cx="2473920" cy="146339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JOSEF LADA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*Hrusice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-Malíř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-Ilustrátor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-Spisovatel</a:t>
            </a:r>
          </a:p>
        </p:txBody>
      </p:sp>
      <p:sp>
        <p:nvSpPr>
          <p:cNvPr id="7" name="Obdélník 5"/>
          <p:cNvSpPr/>
          <p:nvPr/>
        </p:nvSpPr>
        <p:spPr>
          <a:xfrm>
            <a:off x="3786840" y="1700639"/>
            <a:ext cx="4752360" cy="4573800"/>
          </a:xfrm>
          <a:prstGeom prst="rect">
            <a:avLst/>
          </a:prstGeom>
          <a:solidFill>
            <a:srgbClr val="FFFFFF"/>
          </a:solidFill>
          <a:ln w="25560">
            <a:solidFill>
              <a:srgbClr val="000000"/>
            </a:solidFill>
            <a:prstDash val="solid"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8" name="Zástupný symbol pro zápatí 6"/>
          <p:cNvSpPr txBox="1"/>
          <p:nvPr/>
        </p:nvSpPr>
        <p:spPr>
          <a:xfrm>
            <a:off x="874080" y="6356520"/>
            <a:ext cx="7665480" cy="365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200" b="0" i="0" u="none" strike="noStrike" kern="1200" spc="0" baseline="0">
                <a:ln>
                  <a:noFill/>
                </a:ln>
                <a:solidFill>
                  <a:srgbClr val="898989"/>
                </a:solidFill>
                <a:latin typeface="Calibri" pitchFamily="18"/>
                <a:ea typeface="Microsoft YaHei" pitchFamily="2"/>
                <a:cs typeface="Mangal" pitchFamily="2"/>
              </a:rPr>
              <a:t>Autorem materiálu a všech jeho částí, není-li uvedeno jinak, je Mgr. Gabriela Divišová</a:t>
            </a:r>
          </a:p>
        </p:txBody>
      </p:sp>
      <p:sp>
        <p:nvSpPr>
          <p:cNvPr id="9" name="Obdélník 7"/>
          <p:cNvSpPr/>
          <p:nvPr/>
        </p:nvSpPr>
        <p:spPr>
          <a:xfrm>
            <a:off x="8336520" y="6532560"/>
            <a:ext cx="801000" cy="366119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Obr.12</a:t>
            </a:r>
          </a:p>
        </p:txBody>
      </p:sp>
    </p:spTree>
    <p:extLst>
      <p:ext uri="{BB962C8B-B14F-4D97-AF65-F5344CB8AC3E}">
        <p14:creationId xmlns:p14="http://schemas.microsoft.com/office/powerpoint/2010/main" val="3634301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61320" y="332640"/>
            <a:ext cx="2788200" cy="70128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1" compatLnSpc="0">
            <a:spAutoFit/>
          </a:bodyPr>
          <a:lstStyle/>
          <a:p>
            <a: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4000" b="0" i="0" u="none" strike="noStrike" kern="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Slavní rodáci</a:t>
            </a:r>
          </a:p>
        </p:txBody>
      </p:sp>
      <p:pic>
        <p:nvPicPr>
          <p:cNvPr id="3" name="Picture 2" descr="F:\hotový projekt-kraje\obrázky\slepá mapa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395640" y="319680"/>
            <a:ext cx="2809800" cy="1628639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2"/>
          <p:cNvSpPr txBox="1"/>
          <p:nvPr/>
        </p:nvSpPr>
        <p:spPr>
          <a:xfrm>
            <a:off x="755639" y="2421000"/>
            <a:ext cx="3031200" cy="9147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TOMÁŠ BAŤA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*Zlín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-Zakladatel obuvnické firmy</a:t>
            </a:r>
          </a:p>
        </p:txBody>
      </p:sp>
      <p:sp>
        <p:nvSpPr>
          <p:cNvPr id="5" name="TextovéPole 3"/>
          <p:cNvSpPr txBox="1"/>
          <p:nvPr/>
        </p:nvSpPr>
        <p:spPr>
          <a:xfrm>
            <a:off x="793080" y="3655440"/>
            <a:ext cx="2448360" cy="173771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JAN ÁMOS KOMENSKÝ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*Uherský Brod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-Biskup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-Pedagog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-Spisovatel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 spc="0" baseline="0">
              <a:ln>
                <a:noFill/>
              </a:ln>
              <a:solidFill>
                <a:srgbClr val="000000"/>
              </a:solidFill>
              <a:latin typeface="Calibri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TextovéPole 4"/>
          <p:cNvSpPr txBox="1"/>
          <p:nvPr/>
        </p:nvSpPr>
        <p:spPr>
          <a:xfrm>
            <a:off x="793080" y="5229360"/>
            <a:ext cx="2473920" cy="118908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MAX ŠVABINSKÝ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*Kroměříž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-Malíř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-Grafik</a:t>
            </a:r>
          </a:p>
        </p:txBody>
      </p:sp>
      <p:sp>
        <p:nvSpPr>
          <p:cNvPr id="7" name="Obdélník 5"/>
          <p:cNvSpPr/>
          <p:nvPr/>
        </p:nvSpPr>
        <p:spPr>
          <a:xfrm>
            <a:off x="3786840" y="1700639"/>
            <a:ext cx="4752360" cy="4573800"/>
          </a:xfrm>
          <a:prstGeom prst="rect">
            <a:avLst/>
          </a:prstGeom>
          <a:solidFill>
            <a:srgbClr val="FFFFFF"/>
          </a:solidFill>
          <a:ln w="25560">
            <a:solidFill>
              <a:srgbClr val="000000"/>
            </a:solidFill>
            <a:prstDash val="solid"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8" name="Zástupný symbol pro zápatí 6"/>
          <p:cNvSpPr txBox="1"/>
          <p:nvPr/>
        </p:nvSpPr>
        <p:spPr>
          <a:xfrm>
            <a:off x="899639" y="6356520"/>
            <a:ext cx="7920720" cy="365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200" b="0" i="0" u="none" strike="noStrike" kern="1200" spc="0" baseline="0">
                <a:ln>
                  <a:noFill/>
                </a:ln>
                <a:solidFill>
                  <a:srgbClr val="898989"/>
                </a:solidFill>
                <a:latin typeface="Calibri" pitchFamily="18"/>
                <a:ea typeface="Microsoft YaHei" pitchFamily="2"/>
                <a:cs typeface="Mangal" pitchFamily="2"/>
              </a:rPr>
              <a:t>Autorem materiálu a všech jeho částí, není-li uvedeno jinak, je Mgr. Gabriela Divišová</a:t>
            </a:r>
          </a:p>
        </p:txBody>
      </p:sp>
      <p:sp>
        <p:nvSpPr>
          <p:cNvPr id="9" name="Obdélník 7"/>
          <p:cNvSpPr/>
          <p:nvPr/>
        </p:nvSpPr>
        <p:spPr>
          <a:xfrm>
            <a:off x="8135640" y="6406199"/>
            <a:ext cx="801000" cy="366119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pc="0" baseline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Obr.12</a:t>
            </a:r>
          </a:p>
        </p:txBody>
      </p:sp>
    </p:spTree>
    <p:extLst>
      <p:ext uri="{BB962C8B-B14F-4D97-AF65-F5344CB8AC3E}">
        <p14:creationId xmlns:p14="http://schemas.microsoft.com/office/powerpoint/2010/main" val="3029380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>Použité zdroje: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4709160"/>
          </a:xfrm>
        </p:spPr>
        <p:txBody>
          <a:bodyPr lIns="91440" tIns="45720" rIns="91440" bIns="45720">
            <a:normAutofit/>
          </a:bodyPr>
          <a:lstStyle>
            <a:def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lvl="1" indent="-324000">
              <a:spcBef>
                <a:spcPts val="0"/>
              </a:spcBef>
              <a:spcAft>
                <a:spcPts val="1134"/>
              </a:spcAft>
              <a:buSzPct val="45000"/>
              <a:buFont typeface="StarSymbol"/>
              <a:buChar char="●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lvl="2" indent="-288000">
              <a:spcBef>
                <a:spcPts val="0"/>
              </a:spcBef>
              <a:spcAft>
                <a:spcPts val="850"/>
              </a:spcAft>
              <a:buSzPct val="75000"/>
              <a:buFont typeface="StarSymbol"/>
              <a:buChar char="–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lvl="3" indent="-216000">
              <a:spcBef>
                <a:spcPts val="0"/>
              </a:spcBef>
              <a:spcAft>
                <a:spcPts val="567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lvl="4" indent="-216000">
              <a:spcBef>
                <a:spcPts val="0"/>
              </a:spcBef>
              <a:spcAft>
                <a:spcPts val="283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marL="343080" lvl="0" indent="-343080" hangingPunct="1">
              <a:lnSpc>
                <a:spcPct val="80000"/>
              </a:lnSpc>
              <a:spcBef>
                <a:spcPts val="799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r>
              <a:rPr lang="cs-CZ" sz="2200" dirty="0">
                <a:latin typeface="Calibri"/>
              </a:rPr>
              <a:t>Obr.1:vlastní archív</a:t>
            </a:r>
            <a:r>
              <a:rPr lang="en-US" sz="2200" dirty="0" smtClean="0">
                <a:latin typeface="Calibri"/>
              </a:rPr>
              <a:t>[</a:t>
            </a:r>
            <a:r>
              <a:rPr lang="cs-CZ" sz="2200" dirty="0" smtClean="0">
                <a:latin typeface="Calibri"/>
              </a:rPr>
              <a:t>cit.:12.2.2013</a:t>
            </a:r>
            <a:r>
              <a:rPr lang="en-US" sz="2200" dirty="0" smtClean="0">
                <a:latin typeface="Calibri"/>
              </a:rPr>
              <a:t>]</a:t>
            </a:r>
            <a:endParaRPr lang="en-US" sz="2200" dirty="0">
              <a:latin typeface="Calibri"/>
            </a:endParaRPr>
          </a:p>
          <a:p>
            <a:pPr marL="343080" lvl="0" indent="-343080" hangingPunct="1">
              <a:lnSpc>
                <a:spcPct val="80000"/>
              </a:lnSpc>
              <a:spcBef>
                <a:spcPts val="799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r>
              <a:rPr lang="cs-CZ" sz="2200" dirty="0">
                <a:latin typeface="Calibri"/>
              </a:rPr>
              <a:t>Obr.2:vlastní archív</a:t>
            </a:r>
            <a:r>
              <a:rPr lang="en-US" sz="2200" dirty="0" smtClean="0">
                <a:latin typeface="Calibri"/>
              </a:rPr>
              <a:t>[</a:t>
            </a:r>
            <a:r>
              <a:rPr lang="cs-CZ" sz="2200" dirty="0" smtClean="0">
                <a:latin typeface="Calibri"/>
              </a:rPr>
              <a:t>cit.:12.2.2013</a:t>
            </a:r>
            <a:r>
              <a:rPr lang="en-US" sz="2200" dirty="0" smtClean="0">
                <a:latin typeface="Calibri"/>
              </a:rPr>
              <a:t>]</a:t>
            </a:r>
            <a:endParaRPr lang="en-US" sz="2200" dirty="0">
              <a:latin typeface="Calibri"/>
            </a:endParaRPr>
          </a:p>
          <a:p>
            <a:pPr marL="343080" indent="-343080" hangingPunct="1">
              <a:lnSpc>
                <a:spcPct val="80000"/>
              </a:lnSpc>
              <a:spcBef>
                <a:spcPts val="799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r>
              <a:rPr lang="cs-CZ" sz="2200" dirty="0" smtClean="0">
                <a:latin typeface="Calibri"/>
              </a:rPr>
              <a:t>Obr.3:</a:t>
            </a:r>
            <a:r>
              <a:rPr lang="cs-CZ" sz="2200" dirty="0" smtClean="0">
                <a:latin typeface="Calibri"/>
                <a:hlinkClick r:id="rId3" action="ppaction://hlinkfile"/>
              </a:rPr>
              <a:t>imapa.info/</a:t>
            </a:r>
            <a:r>
              <a:rPr lang="cs-CZ" sz="2200" dirty="0" err="1" smtClean="0">
                <a:latin typeface="Calibri"/>
                <a:hlinkClick r:id="rId3" action="ppaction://hlinkfile"/>
              </a:rPr>
              <a:t>slepa</a:t>
            </a:r>
            <a:r>
              <a:rPr lang="cs-CZ" sz="2200" dirty="0" smtClean="0">
                <a:latin typeface="Calibri"/>
                <a:hlinkClick r:id="rId3" action="ppaction://hlinkfile"/>
              </a:rPr>
              <a:t>-mapa-</a:t>
            </a:r>
            <a:r>
              <a:rPr lang="cs-CZ" sz="2200" dirty="0" err="1" smtClean="0">
                <a:latin typeface="Calibri"/>
                <a:hlinkClick r:id="rId3" action="ppaction://hlinkfile"/>
              </a:rPr>
              <a:t>cr</a:t>
            </a:r>
            <a:r>
              <a:rPr lang="en-US" sz="2200" dirty="0" smtClean="0">
                <a:latin typeface="Calibri"/>
              </a:rPr>
              <a:t>[</a:t>
            </a:r>
            <a:r>
              <a:rPr lang="cs-CZ" sz="2200" dirty="0" smtClean="0">
                <a:latin typeface="Calibri"/>
              </a:rPr>
              <a:t>cit.:12.2.2013</a:t>
            </a:r>
            <a:r>
              <a:rPr lang="en-US" sz="2200" dirty="0">
                <a:latin typeface="Calibri"/>
              </a:rPr>
              <a:t>]</a:t>
            </a:r>
          </a:p>
          <a:p>
            <a:pPr marL="0" lvl="0" indent="0" hangingPunct="1">
              <a:lnSpc>
                <a:spcPct val="80000"/>
              </a:lnSpc>
              <a:spcBef>
                <a:spcPts val="799"/>
              </a:spcBef>
              <a:spcAft>
                <a:spcPts val="0"/>
              </a:spcAft>
              <a:buSzPct val="100000"/>
              <a:buNone/>
            </a:pPr>
            <a:r>
              <a:rPr lang="cs-CZ" sz="2200" dirty="0">
                <a:latin typeface="Calibri"/>
              </a:rPr>
              <a:t> </a:t>
            </a:r>
            <a:r>
              <a:rPr lang="cs-CZ" sz="2200" dirty="0" smtClean="0">
                <a:latin typeface="Calibri"/>
              </a:rPr>
              <a:t>     Obr.4:vlastní </a:t>
            </a:r>
            <a:r>
              <a:rPr lang="cs-CZ" sz="2200" dirty="0">
                <a:latin typeface="Calibri"/>
              </a:rPr>
              <a:t>archív</a:t>
            </a:r>
            <a:r>
              <a:rPr lang="en-US" sz="2200" dirty="0" smtClean="0">
                <a:latin typeface="Calibri"/>
              </a:rPr>
              <a:t>[</a:t>
            </a:r>
            <a:r>
              <a:rPr lang="cs-CZ" sz="2200" dirty="0" smtClean="0">
                <a:latin typeface="Calibri"/>
              </a:rPr>
              <a:t>cit.:12.2.2013</a:t>
            </a:r>
            <a:r>
              <a:rPr lang="en-US" sz="2200" dirty="0" smtClean="0">
                <a:latin typeface="Calibri"/>
              </a:rPr>
              <a:t>]</a:t>
            </a:r>
            <a:endParaRPr lang="en-US" sz="2200" dirty="0">
              <a:latin typeface="Calibri"/>
            </a:endParaRPr>
          </a:p>
          <a:p>
            <a:pPr marL="343080" indent="-343080" hangingPunct="1">
              <a:lnSpc>
                <a:spcPct val="80000"/>
              </a:lnSpc>
              <a:spcBef>
                <a:spcPts val="799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r>
              <a:rPr lang="cs-CZ" sz="2200" dirty="0" smtClean="0">
                <a:latin typeface="Calibri"/>
              </a:rPr>
              <a:t>Obr.5:</a:t>
            </a:r>
            <a:r>
              <a:rPr lang="cs-CZ" sz="2200" dirty="0" smtClean="0">
                <a:latin typeface="Calibri"/>
                <a:hlinkClick r:id="rId3" action="ppaction://hlinkfile"/>
              </a:rPr>
              <a:t>imapa.info/</a:t>
            </a:r>
            <a:r>
              <a:rPr lang="cs-CZ" sz="2200" dirty="0" err="1" smtClean="0">
                <a:latin typeface="Calibri"/>
                <a:hlinkClick r:id="rId3" action="ppaction://hlinkfile"/>
              </a:rPr>
              <a:t>slepa</a:t>
            </a:r>
            <a:r>
              <a:rPr lang="cs-CZ" sz="2200" dirty="0" smtClean="0">
                <a:latin typeface="Calibri"/>
                <a:hlinkClick r:id="rId3" action="ppaction://hlinkfile"/>
              </a:rPr>
              <a:t>-mapa-</a:t>
            </a:r>
            <a:r>
              <a:rPr lang="cs-CZ" sz="2200" dirty="0" err="1" smtClean="0">
                <a:latin typeface="Calibri"/>
                <a:hlinkClick r:id="rId3" action="ppaction://hlinkfile"/>
              </a:rPr>
              <a:t>cr</a:t>
            </a:r>
            <a:r>
              <a:rPr lang="en-US" sz="2200" dirty="0" smtClean="0">
                <a:latin typeface="Calibri"/>
              </a:rPr>
              <a:t>[</a:t>
            </a:r>
            <a:r>
              <a:rPr lang="cs-CZ" sz="2200" dirty="0" smtClean="0">
                <a:latin typeface="Calibri"/>
              </a:rPr>
              <a:t>cit.:12.2.2013</a:t>
            </a:r>
            <a:r>
              <a:rPr lang="en-US" sz="2200" dirty="0">
                <a:latin typeface="Calibri"/>
              </a:rPr>
              <a:t>]</a:t>
            </a:r>
          </a:p>
          <a:p>
            <a:pPr marL="0" lvl="0" indent="0" hangingPunct="1">
              <a:lnSpc>
                <a:spcPct val="80000"/>
              </a:lnSpc>
              <a:spcBef>
                <a:spcPts val="799"/>
              </a:spcBef>
              <a:spcAft>
                <a:spcPts val="0"/>
              </a:spcAft>
              <a:buSzPct val="100000"/>
              <a:buNone/>
            </a:pPr>
            <a:r>
              <a:rPr lang="cs-CZ" sz="2200" dirty="0">
                <a:latin typeface="Calibri"/>
              </a:rPr>
              <a:t> </a:t>
            </a:r>
            <a:r>
              <a:rPr lang="cs-CZ" sz="2200" dirty="0" smtClean="0">
                <a:latin typeface="Calibri"/>
              </a:rPr>
              <a:t>     Obr.6:vlastní </a:t>
            </a:r>
            <a:r>
              <a:rPr lang="cs-CZ" sz="2200" dirty="0">
                <a:latin typeface="Calibri"/>
              </a:rPr>
              <a:t>archív</a:t>
            </a:r>
            <a:r>
              <a:rPr lang="en-US" sz="2200" dirty="0" smtClean="0">
                <a:latin typeface="Calibri"/>
              </a:rPr>
              <a:t>[</a:t>
            </a:r>
            <a:r>
              <a:rPr lang="cs-CZ" sz="2200" dirty="0" smtClean="0">
                <a:latin typeface="Calibri"/>
              </a:rPr>
              <a:t>cit.:12.2.2013</a:t>
            </a:r>
            <a:r>
              <a:rPr lang="en-US" sz="2200" dirty="0" smtClean="0">
                <a:latin typeface="Calibri"/>
              </a:rPr>
              <a:t>]</a:t>
            </a:r>
            <a:endParaRPr lang="en-US" sz="2200" dirty="0">
              <a:latin typeface="Calibri"/>
            </a:endParaRPr>
          </a:p>
          <a:p>
            <a:pPr marL="343080" lvl="0" indent="-343080" hangingPunct="1">
              <a:lnSpc>
                <a:spcPct val="80000"/>
              </a:lnSpc>
              <a:spcBef>
                <a:spcPts val="799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r>
              <a:rPr lang="cs-CZ" sz="2200" dirty="0" smtClean="0">
                <a:latin typeface="Calibri"/>
              </a:rPr>
              <a:t>Obr.7:</a:t>
            </a:r>
            <a:r>
              <a:rPr lang="cs-CZ" sz="2200" dirty="0" smtClean="0">
                <a:latin typeface="Calibri"/>
                <a:hlinkClick r:id="rId3" action="ppaction://hlinkfile"/>
              </a:rPr>
              <a:t>imapa.info/</a:t>
            </a:r>
            <a:r>
              <a:rPr lang="cs-CZ" sz="2200" dirty="0" err="1" smtClean="0">
                <a:latin typeface="Calibri"/>
                <a:hlinkClick r:id="rId3" action="ppaction://hlinkfile"/>
              </a:rPr>
              <a:t>slepa</a:t>
            </a:r>
            <a:r>
              <a:rPr lang="cs-CZ" sz="2200" dirty="0" smtClean="0">
                <a:latin typeface="Calibri"/>
                <a:hlinkClick r:id="rId3" action="ppaction://hlinkfile"/>
              </a:rPr>
              <a:t>-mapa-</a:t>
            </a:r>
            <a:r>
              <a:rPr lang="cs-CZ" sz="2200" dirty="0" err="1" smtClean="0">
                <a:latin typeface="Calibri"/>
                <a:hlinkClick r:id="rId3" action="ppaction://hlinkfile"/>
              </a:rPr>
              <a:t>cr</a:t>
            </a:r>
            <a:r>
              <a:rPr lang="en-US" sz="2200" dirty="0" smtClean="0">
                <a:latin typeface="Calibri"/>
              </a:rPr>
              <a:t>[</a:t>
            </a:r>
            <a:r>
              <a:rPr lang="cs-CZ" sz="2200" dirty="0" smtClean="0">
                <a:latin typeface="Calibri"/>
              </a:rPr>
              <a:t>cit.:12.2.2013</a:t>
            </a:r>
            <a:r>
              <a:rPr lang="en-US" sz="2200" dirty="0">
                <a:latin typeface="Calibri"/>
              </a:rPr>
              <a:t>]</a:t>
            </a:r>
          </a:p>
          <a:p>
            <a:pPr marL="0" lvl="0" indent="0" hangingPunct="1">
              <a:lnSpc>
                <a:spcPct val="80000"/>
              </a:lnSpc>
              <a:spcBef>
                <a:spcPts val="799"/>
              </a:spcBef>
              <a:spcAft>
                <a:spcPts val="0"/>
              </a:spcAft>
              <a:buSzPct val="100000"/>
              <a:buNone/>
            </a:pPr>
            <a:r>
              <a:rPr lang="cs-CZ" sz="2200" dirty="0">
                <a:latin typeface="Calibri"/>
              </a:rPr>
              <a:t> </a:t>
            </a:r>
            <a:r>
              <a:rPr lang="cs-CZ" sz="2200" dirty="0" smtClean="0">
                <a:latin typeface="Calibri"/>
              </a:rPr>
              <a:t>     Obr.8:vlastní </a:t>
            </a:r>
            <a:r>
              <a:rPr lang="cs-CZ" sz="2200" dirty="0">
                <a:latin typeface="Calibri"/>
              </a:rPr>
              <a:t>archív</a:t>
            </a:r>
            <a:r>
              <a:rPr lang="en-US" sz="2200" dirty="0" smtClean="0">
                <a:latin typeface="Calibri"/>
              </a:rPr>
              <a:t>[</a:t>
            </a:r>
            <a:r>
              <a:rPr lang="cs-CZ" sz="2200" dirty="0" smtClean="0">
                <a:latin typeface="Calibri"/>
              </a:rPr>
              <a:t>cit.:12.2.2013</a:t>
            </a:r>
            <a:r>
              <a:rPr lang="en-US" sz="2200" dirty="0" smtClean="0">
                <a:latin typeface="Calibri"/>
              </a:rPr>
              <a:t>]</a:t>
            </a:r>
            <a:endParaRPr lang="en-US" sz="2200" dirty="0">
              <a:latin typeface="Calibri"/>
            </a:endParaRPr>
          </a:p>
          <a:p>
            <a:pPr marL="343080" indent="-343080" hangingPunct="1">
              <a:lnSpc>
                <a:spcPct val="80000"/>
              </a:lnSpc>
              <a:spcBef>
                <a:spcPts val="799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r>
              <a:rPr lang="cs-CZ" sz="2200" dirty="0" smtClean="0">
                <a:latin typeface="Calibri"/>
              </a:rPr>
              <a:t>Obr.9:</a:t>
            </a:r>
            <a:r>
              <a:rPr lang="cs-CZ" sz="2200" dirty="0" smtClean="0">
                <a:latin typeface="Calibri"/>
                <a:hlinkClick r:id="rId3" action="ppaction://hlinkfile"/>
              </a:rPr>
              <a:t>imapa.info/</a:t>
            </a:r>
            <a:r>
              <a:rPr lang="cs-CZ" sz="2200" dirty="0" err="1" smtClean="0">
                <a:latin typeface="Calibri"/>
                <a:hlinkClick r:id="rId3" action="ppaction://hlinkfile"/>
              </a:rPr>
              <a:t>slepa</a:t>
            </a:r>
            <a:r>
              <a:rPr lang="cs-CZ" sz="2200" dirty="0" smtClean="0">
                <a:latin typeface="Calibri"/>
                <a:hlinkClick r:id="rId3" action="ppaction://hlinkfile"/>
              </a:rPr>
              <a:t>-mapa-</a:t>
            </a:r>
            <a:r>
              <a:rPr lang="cs-CZ" sz="2200" dirty="0" err="1" smtClean="0">
                <a:latin typeface="Calibri"/>
                <a:hlinkClick r:id="rId3" action="ppaction://hlinkfile"/>
              </a:rPr>
              <a:t>cr</a:t>
            </a:r>
            <a:r>
              <a:rPr lang="en-US" sz="2200" dirty="0" smtClean="0">
                <a:latin typeface="Calibri"/>
              </a:rPr>
              <a:t>[</a:t>
            </a:r>
            <a:r>
              <a:rPr lang="cs-CZ" sz="2200" dirty="0" smtClean="0">
                <a:latin typeface="Calibri"/>
              </a:rPr>
              <a:t>cit.:12.2.2013</a:t>
            </a:r>
            <a:r>
              <a:rPr lang="en-US" sz="2200" dirty="0">
                <a:latin typeface="Calibri"/>
              </a:rPr>
              <a:t>]</a:t>
            </a:r>
          </a:p>
          <a:p>
            <a:pPr marL="0" lvl="0" indent="0" hangingPunct="1">
              <a:lnSpc>
                <a:spcPct val="80000"/>
              </a:lnSpc>
              <a:spcBef>
                <a:spcPts val="799"/>
              </a:spcBef>
              <a:spcAft>
                <a:spcPts val="0"/>
              </a:spcAft>
              <a:buSzPct val="100000"/>
              <a:buNone/>
            </a:pPr>
            <a:r>
              <a:rPr lang="cs-CZ" sz="2200" dirty="0">
                <a:latin typeface="Calibri"/>
              </a:rPr>
              <a:t> </a:t>
            </a:r>
            <a:r>
              <a:rPr lang="cs-CZ" sz="2200" dirty="0" smtClean="0">
                <a:latin typeface="Calibri"/>
              </a:rPr>
              <a:t>    Obr.10:vlastní </a:t>
            </a:r>
            <a:r>
              <a:rPr lang="cs-CZ" sz="2200" dirty="0">
                <a:latin typeface="Calibri"/>
              </a:rPr>
              <a:t>archív</a:t>
            </a:r>
            <a:r>
              <a:rPr lang="en-US" sz="2200" dirty="0" smtClean="0">
                <a:latin typeface="Calibri"/>
              </a:rPr>
              <a:t>[</a:t>
            </a:r>
            <a:r>
              <a:rPr lang="cs-CZ" sz="2200" dirty="0" smtClean="0">
                <a:latin typeface="Calibri"/>
              </a:rPr>
              <a:t>cit.:12.2.2013</a:t>
            </a:r>
            <a:r>
              <a:rPr lang="en-US" sz="2200" dirty="0" smtClean="0">
                <a:latin typeface="Calibri"/>
              </a:rPr>
              <a:t>]</a:t>
            </a:r>
            <a:endParaRPr lang="en-US" sz="2200" dirty="0">
              <a:latin typeface="Calibri"/>
            </a:endParaRPr>
          </a:p>
          <a:p>
            <a:pPr marL="343080" indent="-343080" hangingPunct="1">
              <a:lnSpc>
                <a:spcPct val="80000"/>
              </a:lnSpc>
              <a:spcBef>
                <a:spcPts val="799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r>
              <a:rPr lang="cs-CZ" sz="2200" dirty="0" smtClean="0">
                <a:latin typeface="Calibri"/>
              </a:rPr>
              <a:t>Obr.11:</a:t>
            </a:r>
            <a:r>
              <a:rPr lang="cs-CZ" sz="2200" dirty="0" smtClean="0">
                <a:latin typeface="Calibri"/>
                <a:hlinkClick r:id="rId3" action="ppaction://hlinkfile"/>
              </a:rPr>
              <a:t>imapa.info/</a:t>
            </a:r>
            <a:r>
              <a:rPr lang="cs-CZ" sz="2200" dirty="0" err="1" smtClean="0">
                <a:latin typeface="Calibri"/>
                <a:hlinkClick r:id="rId3" action="ppaction://hlinkfile"/>
              </a:rPr>
              <a:t>slepa</a:t>
            </a:r>
            <a:r>
              <a:rPr lang="cs-CZ" sz="2200" dirty="0" smtClean="0">
                <a:latin typeface="Calibri"/>
                <a:hlinkClick r:id="rId3" action="ppaction://hlinkfile"/>
              </a:rPr>
              <a:t>-mapa-</a:t>
            </a:r>
            <a:r>
              <a:rPr lang="cs-CZ" sz="2200" dirty="0" err="1" smtClean="0">
                <a:latin typeface="Calibri"/>
                <a:hlinkClick r:id="rId3" action="ppaction://hlinkfile"/>
              </a:rPr>
              <a:t>cr</a:t>
            </a:r>
            <a:r>
              <a:rPr lang="en-US" sz="2200" dirty="0" smtClean="0">
                <a:latin typeface="Calibri"/>
              </a:rPr>
              <a:t>[</a:t>
            </a:r>
            <a:r>
              <a:rPr lang="cs-CZ" sz="2200" dirty="0" smtClean="0">
                <a:latin typeface="Calibri"/>
              </a:rPr>
              <a:t>cit.:12.2.2013</a:t>
            </a:r>
            <a:r>
              <a:rPr lang="en-US" sz="2200" dirty="0">
                <a:latin typeface="Calibri"/>
              </a:rPr>
              <a:t>]</a:t>
            </a:r>
          </a:p>
          <a:p>
            <a:pPr marL="0" indent="0" hangingPunct="1">
              <a:lnSpc>
                <a:spcPct val="80000"/>
              </a:lnSpc>
              <a:spcBef>
                <a:spcPts val="799"/>
              </a:spcBef>
              <a:spcAft>
                <a:spcPts val="0"/>
              </a:spcAft>
              <a:buSzPct val="100000"/>
              <a:buNone/>
            </a:pPr>
            <a:r>
              <a:rPr lang="cs-CZ" sz="2200" dirty="0">
                <a:latin typeface="Calibri"/>
              </a:rPr>
              <a:t> </a:t>
            </a:r>
            <a:r>
              <a:rPr lang="cs-CZ" sz="2200" dirty="0" smtClean="0">
                <a:latin typeface="Calibri"/>
              </a:rPr>
              <a:t>    Obr.12:</a:t>
            </a:r>
            <a:r>
              <a:rPr lang="cs-CZ" sz="2200" dirty="0" smtClean="0">
                <a:latin typeface="Calibri"/>
                <a:hlinkClick r:id="rId3" action="ppaction://hlinkfile"/>
              </a:rPr>
              <a:t>imapa.info/</a:t>
            </a:r>
            <a:r>
              <a:rPr lang="cs-CZ" sz="2200" dirty="0" err="1" smtClean="0">
                <a:latin typeface="Calibri"/>
                <a:hlinkClick r:id="rId3" action="ppaction://hlinkfile"/>
              </a:rPr>
              <a:t>slepa</a:t>
            </a:r>
            <a:r>
              <a:rPr lang="cs-CZ" sz="2200" dirty="0" smtClean="0">
                <a:latin typeface="Calibri"/>
                <a:hlinkClick r:id="rId3" action="ppaction://hlinkfile"/>
              </a:rPr>
              <a:t>-mapa-</a:t>
            </a:r>
            <a:r>
              <a:rPr lang="cs-CZ" sz="2200" dirty="0" err="1" smtClean="0">
                <a:latin typeface="Calibri"/>
                <a:hlinkClick r:id="rId3" action="ppaction://hlinkfile"/>
              </a:rPr>
              <a:t>cr</a:t>
            </a:r>
            <a:r>
              <a:rPr lang="en-US" sz="2200" dirty="0" smtClean="0">
                <a:latin typeface="Calibri"/>
              </a:rPr>
              <a:t>[</a:t>
            </a:r>
            <a:r>
              <a:rPr lang="cs-CZ" sz="2200" dirty="0" smtClean="0">
                <a:latin typeface="Calibri"/>
              </a:rPr>
              <a:t>cit.:12.2.2013</a:t>
            </a:r>
            <a:r>
              <a:rPr lang="en-US" sz="2200" dirty="0">
                <a:latin typeface="Calibri"/>
              </a:rPr>
              <a:t>]</a:t>
            </a:r>
          </a:p>
          <a:p>
            <a:pPr marL="343080" lvl="0" indent="-343080" hangingPunct="1">
              <a:lnSpc>
                <a:spcPct val="80000"/>
              </a:lnSpc>
              <a:spcBef>
                <a:spcPts val="799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sz="2200" dirty="0">
              <a:latin typeface="Calibri"/>
              <a:hlinkClick r:id="rId3" action="ppaction://hlinkfile"/>
            </a:endParaRPr>
          </a:p>
          <a:p>
            <a:pPr marL="0" lvl="0" indent="0" hangingPunct="1">
              <a:lnSpc>
                <a:spcPct val="80000"/>
              </a:lnSpc>
              <a:spcBef>
                <a:spcPts val="799"/>
              </a:spcBef>
              <a:spcAft>
                <a:spcPts val="0"/>
              </a:spcAft>
              <a:buNone/>
            </a:pPr>
            <a:endParaRPr lang="cs-CZ" sz="2200" dirty="0">
              <a:latin typeface="Calibri"/>
            </a:endParaRPr>
          </a:p>
          <a:p>
            <a:pPr marL="343080" lvl="0" indent="-343080" hangingPunct="1">
              <a:lnSpc>
                <a:spcPct val="80000"/>
              </a:lnSpc>
              <a:spcBef>
                <a:spcPts val="799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sz="2200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50262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946</Words>
  <Application>Microsoft Office PowerPoint</Application>
  <PresentationFormat>Předvádění na obrazovce (4:3)</PresentationFormat>
  <Paragraphs>230</Paragraphs>
  <Slides>17</Slides>
  <Notes>17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Motiv systému Office</vt:lpstr>
      <vt:lpstr>Adobe Acrobat Document</vt:lpstr>
      <vt:lpstr>Název školy: Svobodná základní škola, o.p.s. Autor: Gabriela Divišová Název materiálu: VY_32_INOVACE_08_ ČR- slavní rodáci 1.  Název: ČR- slavní rodáci 1 Číslo projektu: CZ.1.07/1.4.00/21.0929</vt:lpstr>
      <vt:lpstr>Prezentace aplikace PowerPoint</vt:lpstr>
      <vt:lpstr>Prezentace aplikace PowerPoint</vt:lpstr>
      <vt:lpstr>Prezentace aplikace PowerPoint</vt:lpstr>
      <vt:lpstr>Slavní rodáci LIBERECKÉHO KRAJE</vt:lpstr>
      <vt:lpstr>Prezentace aplikace PowerPoint</vt:lpstr>
      <vt:lpstr>Slavní rodáci ÚSTECKÉHO KRAJE</vt:lpstr>
      <vt:lpstr>Prezentace aplikace PowerPoint</vt:lpstr>
      <vt:lpstr>Slavní rodáci PARDUBICKÉHO KRAJE</vt:lpstr>
      <vt:lpstr>Prezentace aplikace PowerPoint</vt:lpstr>
      <vt:lpstr>Slavní rodáci OLOMOUCKÉHO KRAJE</vt:lpstr>
      <vt:lpstr>Prezentace aplikace PowerPoint</vt:lpstr>
      <vt:lpstr>Slavní rodáci PLZEŇSKÉHO KRAJE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7</cp:revision>
  <dcterms:created xsi:type="dcterms:W3CDTF">2013-01-07T18:14:35Z</dcterms:created>
  <dcterms:modified xsi:type="dcterms:W3CDTF">2013-07-01T07:20:54Z</dcterms:modified>
</cp:coreProperties>
</file>