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5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07C826-5388-4522-990A-2DAFA93FCF28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DABCA8-53A1-4819-A9F4-61E34CDB66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250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19F4E4D-1304-4CE8-BA15-107E4C0E465C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811042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AE5835A-ABDE-4A65-A996-512904243B4A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1D3AAA8-2542-4FB3-9D96-1A22957D4F06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64B87E2-AF30-4274-9E03-A7792268C45D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59DA86D-302F-4FB6-B000-B3F3CD1B1A0F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BA0033A-DAF3-4BEE-B6C9-17DA41DB9803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3"/>
          <p:cNvSpPr txBox="1"/>
          <p:nvPr/>
        </p:nvSpPr>
        <p:spPr>
          <a:xfrm>
            <a:off x="3884755" y="8685364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0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23BF90C-F837-4E02-B488-96FAC274ED76}" type="slidenum">
              <a:t>6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ED8729A-9605-4838-BB62-1D5F522E0665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113855E-9865-4DC9-B5C4-13A68D8EBBFA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3E9E4D3-CEAD-4CB4-B406-82560739B767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C95491F-439B-467C-8622-A92860A6CFAE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592B5F6-BCBD-4DE7-B29B-78528E3901B0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E4EDCC6-5E19-4F9B-8146-C1E143D27E5D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C21F288-6197-4A59-A3DA-98AD783CF8F1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63F3F04-5DDF-4967-B4F0-366589F7A3C6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D5AE964-4703-4A78-B27B-D98C7CA20215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8B6F1E3-3B07-414C-B76E-81C83CC7D0FB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/>
          <p:nvPr/>
        </p:nvSpPr>
        <p:spPr>
          <a:xfrm>
            <a:off x="3884755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97867F2-06EE-4627-ADF6-C02D3CE2B890}" type="datetime1"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Arial Unicode MS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15.7.2013</a:t>
            </a:fld>
            <a:endParaRPr lang="cs-CZ" sz="12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4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5156"/>
          </a:xfrm>
        </p:spPr>
        <p:txBody>
          <a:bodyPr lIns="0" tIns="0" rIns="0" bIns="0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70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0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43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1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265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64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421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783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121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33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3989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833F66-C957-4ABB-A501-1A94456CDF6C}" type="datetime1">
              <a:rPr lang="cs-CZ"/>
              <a:pPr lvl="0"/>
              <a:t>15.7.2013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Autorem materiálu a všech jeho částí, není-li uvedeno jinak, je Mgr. Gabriela Divišová</a:t>
            </a:r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EB9C8A-F2A4-470A-92B3-B60E38EEBEB8}" type="slidenum">
              <a:t>‹#›</a:t>
            </a:fld>
            <a:endParaRPr lang="cs-CZ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834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37F633-507F-42AF-91B3-2D5B8F59FD1F}" type="datetime1">
              <a:rPr lang="cs-CZ"/>
              <a:pPr lvl="0"/>
              <a:t>15.7.2013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Autorem materiálu a všech jeho částí, není-li uvedeno jinak, je Mgr. Gabriela Divišová</a:t>
            </a:r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982C33-7A10-4962-B162-BDCBD7FD5FF6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457200" y="273597"/>
            <a:ext cx="8229243" cy="1144801"/>
          </a:xfrm>
        </p:spPr>
        <p:txBody>
          <a:bodyPr lIns="0" tIns="0" rIns="0" bIns="0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65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1_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AD0E94-90E6-4E89-8B2B-AED550F0C723}" type="datetime1">
              <a:rPr lang="cs-CZ"/>
              <a:pPr lvl="0"/>
              <a:t>15.7.2013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Autorem materiálu a všech jeho částí, není-li uvedeno jinak, je Mgr. Gabriela Divišová</a:t>
            </a: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B04368-39DB-4374-909D-2BC6A6D8E20F}" type="slidenum">
              <a:t>‹#›</a:t>
            </a:fld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0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A3626-4632-4D2C-A524-FE2972A1144D}" type="datetimeFigureOut">
              <a:rPr lang="cs-CZ" smtClean="0"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53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1.png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imapa.info/slepa-mapa-c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539642" y="764639"/>
            <a:ext cx="8064715" cy="2232361"/>
          </a:xfrm>
        </p:spPr>
        <p:txBody>
          <a:bodyPr anchorCtr="0">
            <a:normAutofit fontScale="90000"/>
          </a:bodyPr>
          <a:lstStyle/>
          <a:p>
            <a:pPr lvl="0" algn="l">
              <a:lnSpc>
                <a:spcPct val="150000"/>
              </a:lnSpc>
              <a:buNone/>
            </a:pPr>
            <a:r>
              <a:rPr lang="cs-CZ" sz="2000" dirty="0">
                <a:latin typeface="Arial" pitchFamily="34"/>
                <a:cs typeface="Arial" pitchFamily="34"/>
              </a:rPr>
              <a:t>Název školy: Svobodná základní škola, o.p.s.</a:t>
            </a:r>
            <a:br>
              <a:rPr lang="cs-CZ" sz="2000" dirty="0">
                <a:latin typeface="Arial" pitchFamily="34"/>
                <a:cs typeface="Arial" pitchFamily="34"/>
              </a:rPr>
            </a:br>
            <a:r>
              <a:rPr lang="cs-CZ" sz="2000">
                <a:latin typeface="Arial" pitchFamily="34"/>
                <a:cs typeface="Arial" pitchFamily="34"/>
              </a:rPr>
              <a:t>Autor: Gabriela Divišová</a:t>
            </a:r>
            <a:br>
              <a:rPr lang="cs-CZ" sz="2000">
                <a:latin typeface="Arial" pitchFamily="34"/>
                <a:cs typeface="Arial" pitchFamily="34"/>
              </a:rPr>
            </a:br>
            <a:r>
              <a:rPr lang="cs-CZ" sz="2000">
                <a:latin typeface="Arial" pitchFamily="34"/>
                <a:cs typeface="Arial" pitchFamily="34"/>
              </a:rPr>
              <a:t>Název materiálu: </a:t>
            </a:r>
            <a:r>
              <a:rPr lang="cs-CZ" sz="2000" smtClean="0">
                <a:latin typeface="Arial" pitchFamily="34"/>
                <a:cs typeface="Arial" pitchFamily="34"/>
              </a:rPr>
              <a:t>VY_32_INOVACE_09_  </a:t>
            </a:r>
            <a:r>
              <a:rPr lang="cs-CZ" sz="2000">
                <a:latin typeface="Arial" pitchFamily="34"/>
                <a:cs typeface="Arial" pitchFamily="34"/>
              </a:rPr>
              <a:t>ČR-Slavní rodáci 2 </a:t>
            </a:r>
            <a:br>
              <a:rPr lang="cs-CZ" sz="2000">
                <a:latin typeface="Arial" pitchFamily="34"/>
                <a:cs typeface="Arial" pitchFamily="34"/>
              </a:rPr>
            </a:br>
            <a:r>
              <a:rPr lang="cs-CZ" sz="2000">
                <a:latin typeface="Arial" pitchFamily="34"/>
                <a:cs typeface="Arial" pitchFamily="34"/>
              </a:rPr>
              <a:t>Název:  ČR – Slavní rodáci 2</a:t>
            </a:r>
            <a:br>
              <a:rPr lang="cs-CZ" sz="2000">
                <a:latin typeface="Arial" pitchFamily="34"/>
                <a:cs typeface="Arial" pitchFamily="34"/>
              </a:rPr>
            </a:br>
            <a:r>
              <a:rPr lang="cs-CZ" sz="2000">
                <a:latin typeface="Arial" pitchFamily="34"/>
                <a:cs typeface="Arial" pitchFamily="34"/>
              </a:rPr>
              <a:t>Číslo projektu: CZ.1.07/1.4.00/21.0929</a:t>
            </a:r>
          </a:p>
        </p:txBody>
      </p:sp>
      <p:sp>
        <p:nvSpPr>
          <p:cNvPr id="3" name="Zástupný symbol pro zápatí 4"/>
          <p:cNvSpPr txBox="1"/>
          <p:nvPr/>
        </p:nvSpPr>
        <p:spPr>
          <a:xfrm>
            <a:off x="1222196" y="6396118"/>
            <a:ext cx="6516718" cy="368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100" b="0" i="0" u="none" strike="noStrike" kern="1200" cap="none" spc="0" baseline="0">
                <a:solidFill>
                  <a:srgbClr val="898989"/>
                </a:solidFill>
                <a:uFillTx/>
                <a:latin typeface="Arial" pitchFamily="34"/>
                <a:ea typeface="Microsoft YaHei" pitchFamily="2"/>
                <a:cs typeface="Arial" pitchFamily="34"/>
              </a:rPr>
              <a:t>Autorem materiálu a všech jeho částí, není-li uvedeno jinak, je Mgr. Gabriela Divišová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788276" y="3102476"/>
            <a:ext cx="5869442" cy="8078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9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Microsoft YaHei" pitchFamily="2"/>
                <a:cs typeface="Arial" pitchFamily="34"/>
              </a:rPr>
              <a:t> ČR -Slavní rodáci 2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Rectangle 2"/>
          <p:cNvSpPr/>
          <p:nvPr/>
        </p:nvSpPr>
        <p:spPr>
          <a:xfrm>
            <a:off x="0" y="-184681"/>
            <a:ext cx="184681" cy="36936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ctr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graphicFrame>
        <p:nvGraphicFramePr>
          <p:cNvPr id="6" name="Object 1"/>
          <p:cNvGraphicFramePr/>
          <p:nvPr/>
        </p:nvGraphicFramePr>
        <p:xfrm>
          <a:off x="7668002" y="548640"/>
          <a:ext cx="900363" cy="7199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1" name="Acrobat Document" r:id="rId4" imgW="9523810" imgH="7621064" progId="AcroExch.Document.7">
                  <p:embed/>
                </p:oleObj>
              </mc:Choice>
              <mc:Fallback>
                <p:oleObj name="Acrobat Document" r:id="rId4" imgW="9523810" imgH="7621064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668002" y="548640"/>
                        <a:ext cx="900363" cy="719998"/>
                      </a:xfrm>
                      <a:prstGeom prst="rect">
                        <a:avLst/>
                      </a:prstGeom>
                      <a:solidFill>
                        <a:srgbClr val="99CCFF"/>
                      </a:solidFill>
                      <a:ln w="0">
                        <a:solidFill>
                          <a:srgbClr val="000000"/>
                        </a:solidFill>
                        <a:prstDash val="soli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2"/>
          <p:cNvSpPr txBox="1"/>
          <p:nvPr/>
        </p:nvSpPr>
        <p:spPr>
          <a:xfrm>
            <a:off x="5131795" y="6092638"/>
            <a:ext cx="3519361" cy="2743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Microsoft YaHei" pitchFamily="2"/>
                <a:cs typeface="Arial" pitchFamily="34"/>
              </a:rPr>
              <a:t>Dostupné na portálu </a:t>
            </a:r>
            <a:r>
              <a: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Microsoft YaHei" pitchFamily="2"/>
                <a:cs typeface="Arial" pitchFamily="34"/>
                <a:hlinkClick r:id="rId6"/>
              </a:rPr>
              <a:t>http://dumy.cz/</a:t>
            </a:r>
          </a:p>
        </p:txBody>
      </p:sp>
      <p:pic>
        <p:nvPicPr>
          <p:cNvPr id="8" name="Picture 28" descr="http://www.zssvat.cz/wp-content/uploads/2010/10/logo-eu-2.pn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476362" y="4284000"/>
            <a:ext cx="6191283" cy="135251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9730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20639"/>
            <a:ext cx="9144000" cy="606275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600" b="1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Anotace: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6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Materiál je určen pro žáky 4. třídy.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6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Žáci hravou formou poznávají zajímavá místa v České republice. Lépe si zapamatují novou látku, protože zde vidí názorné ukázky.  Pro některé žáky je takto připravený materiál motivací ke zdokonalení svých znalostí. Dále se naučí vyhledávat podrobnější informace o těchto místech a pracovat s počítačovou technikou. Soubor obsahuje kontrolní otázky a správné odpovědi.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6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 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600" b="1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Pomůcky:</a:t>
            </a:r>
            <a:r>
              <a:rPr lang="cs-CZ" sz="26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 tabulka na psaní + fix (papír a tužka),mapa České republiky,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6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fixy na tabuli (možnost využití popisovače v programu Microsoft PowerPoint)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 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 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 </a:t>
            </a:r>
          </a:p>
        </p:txBody>
      </p:sp>
      <p:sp>
        <p:nvSpPr>
          <p:cNvPr id="3" name="Zástupný symbol pro zápatí 3"/>
          <p:cNvSpPr txBox="1"/>
          <p:nvPr/>
        </p:nvSpPr>
        <p:spPr>
          <a:xfrm>
            <a:off x="683642" y="6356515"/>
            <a:ext cx="6480718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</p:spTree>
    <p:extLst>
      <p:ext uri="{BB962C8B-B14F-4D97-AF65-F5344CB8AC3E}">
        <p14:creationId xmlns:p14="http://schemas.microsoft.com/office/powerpoint/2010/main" val="3285522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 txBox="1"/>
          <p:nvPr/>
        </p:nvSpPr>
        <p:spPr>
          <a:xfrm>
            <a:off x="251642" y="6356515"/>
            <a:ext cx="8497080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pic>
        <p:nvPicPr>
          <p:cNvPr id="3" name="Picture 2" descr="F:\hotový projekt-kraje\obrázky\housenka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003999" y="2349002"/>
            <a:ext cx="3600358" cy="360035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aoblený obdélníkový popisek 2"/>
          <p:cNvSpPr/>
          <p:nvPr/>
        </p:nvSpPr>
        <p:spPr>
          <a:xfrm>
            <a:off x="899641" y="1935350"/>
            <a:ext cx="3528358" cy="2520360"/>
          </a:xfrm>
          <a:custGeom>
            <a:avLst>
              <a:gd name="f0" fmla="val 25937"/>
              <a:gd name="f1" fmla="val 14846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0"/>
              <a:gd name="f9" fmla="val 21600"/>
              <a:gd name="f10" fmla="+- 0 0 1"/>
              <a:gd name="f11" fmla="val 2147483647"/>
              <a:gd name="f12" fmla="val 3590"/>
              <a:gd name="f13" fmla="val 8970"/>
              <a:gd name="f14" fmla="val 12630"/>
              <a:gd name="f15" fmla="val 18010"/>
              <a:gd name="f16" fmla="val -2147483647"/>
              <a:gd name="f17" fmla="+- 0 0 0"/>
              <a:gd name="f18" fmla="*/ f6 1 21600"/>
              <a:gd name="f19" fmla="*/ f7 1 21600"/>
              <a:gd name="f20" fmla="val f8"/>
              <a:gd name="f21" fmla="val f9"/>
              <a:gd name="f22" fmla="+- 0 0 f12"/>
              <a:gd name="f23" fmla="+- 3590 0 f8"/>
              <a:gd name="f24" fmla="+- 0 0 f3"/>
              <a:gd name="f25" fmla="+- 21600 0 f15"/>
              <a:gd name="f26" fmla="+- 18010 0 f9"/>
              <a:gd name="f27" fmla="pin -2147483647 f0 2147483647"/>
              <a:gd name="f28" fmla="pin -2147483647 f1 2147483647"/>
              <a:gd name="f29" fmla="*/ f17 f2 1"/>
              <a:gd name="f30" fmla="+- f21 0 f20"/>
              <a:gd name="f31" fmla="val f27"/>
              <a:gd name="f32" fmla="val f28"/>
              <a:gd name="f33" fmla="abs f22"/>
              <a:gd name="f34" fmla="abs f23"/>
              <a:gd name="f35" fmla="?: f22 f24 f3"/>
              <a:gd name="f36" fmla="?: f22 f3 f24"/>
              <a:gd name="f37" fmla="?: f22 f4 f3"/>
              <a:gd name="f38" fmla="?: f22 f3 f4"/>
              <a:gd name="f39" fmla="abs f25"/>
              <a:gd name="f40" fmla="?: f23 f24 f3"/>
              <a:gd name="f41" fmla="?: f23 f3 f24"/>
              <a:gd name="f42" fmla="?: f25 0 f2"/>
              <a:gd name="f43" fmla="?: f25 f2 0"/>
              <a:gd name="f44" fmla="abs f26"/>
              <a:gd name="f45" fmla="?: f25 f24 f3"/>
              <a:gd name="f46" fmla="?: f25 f3 f24"/>
              <a:gd name="f47" fmla="?: f25 f4 f3"/>
              <a:gd name="f48" fmla="?: f25 f3 f4"/>
              <a:gd name="f49" fmla="?: f26 f24 f3"/>
              <a:gd name="f50" fmla="?: f26 f3 f24"/>
              <a:gd name="f51" fmla="?: f22 0 f2"/>
              <a:gd name="f52" fmla="?: f22 f2 0"/>
              <a:gd name="f53" fmla="*/ f27 f18 1"/>
              <a:gd name="f54" fmla="*/ f28 f19 1"/>
              <a:gd name="f55" fmla="*/ f29 1 f5"/>
              <a:gd name="f56" fmla="*/ f30 1 21600"/>
              <a:gd name="f57" fmla="+- f31 0 10800"/>
              <a:gd name="f58" fmla="+- f32 0 10800"/>
              <a:gd name="f59" fmla="+- f32 0 21600"/>
              <a:gd name="f60" fmla="+- f31 0 21600"/>
              <a:gd name="f61" fmla="?: f22 f38 f37"/>
              <a:gd name="f62" fmla="?: f22 f37 f38"/>
              <a:gd name="f63" fmla="?: f23 f36 f35"/>
              <a:gd name="f64" fmla="?: f23 f43 f42"/>
              <a:gd name="f65" fmla="?: f23 f42 f43"/>
              <a:gd name="f66" fmla="?: f25 f40 f41"/>
              <a:gd name="f67" fmla="?: f25 f48 f47"/>
              <a:gd name="f68" fmla="?: f25 f47 f48"/>
              <a:gd name="f69" fmla="?: f26 f46 f45"/>
              <a:gd name="f70" fmla="?: f26 f52 f51"/>
              <a:gd name="f71" fmla="?: f26 f51 f52"/>
              <a:gd name="f72" fmla="?: f22 f49 f50"/>
              <a:gd name="f73" fmla="*/ f31 f18 1"/>
              <a:gd name="f74" fmla="*/ f32 f19 1"/>
              <a:gd name="f75" fmla="+- f55 0 f3"/>
              <a:gd name="f76" fmla="*/ 800 f56 1"/>
              <a:gd name="f77" fmla="*/ 20800 f56 1"/>
              <a:gd name="f78" fmla="abs f57"/>
              <a:gd name="f79" fmla="abs f58"/>
              <a:gd name="f80" fmla="?: f23 f62 f61"/>
              <a:gd name="f81" fmla="?: f25 f64 f65"/>
              <a:gd name="f82" fmla="?: f26 f68 f67"/>
              <a:gd name="f83" fmla="?: f22 f70 f71"/>
              <a:gd name="f84" fmla="+- f78 0 f79"/>
              <a:gd name="f85" fmla="+- f79 0 f78"/>
              <a:gd name="f86" fmla="*/ f76 1 f56"/>
              <a:gd name="f87" fmla="*/ f77 1 f56"/>
              <a:gd name="f88" fmla="?: f58 f10 f84"/>
              <a:gd name="f89" fmla="?: f58 f84 f10"/>
              <a:gd name="f90" fmla="?: f57 f10 f85"/>
              <a:gd name="f91" fmla="?: f57 f85 f10"/>
              <a:gd name="f92" fmla="*/ f86 f18 1"/>
              <a:gd name="f93" fmla="*/ f87 f18 1"/>
              <a:gd name="f94" fmla="*/ f87 f19 1"/>
              <a:gd name="f95" fmla="*/ f86 f19 1"/>
              <a:gd name="f96" fmla="?: f31 f10 f88"/>
              <a:gd name="f97" fmla="?: f31 f10 f89"/>
              <a:gd name="f98" fmla="?: f59 f90 f10"/>
              <a:gd name="f99" fmla="?: f59 f91 f10"/>
              <a:gd name="f100" fmla="?: f60 f89 f10"/>
              <a:gd name="f101" fmla="?: f60 f88 f10"/>
              <a:gd name="f102" fmla="?: f32 f10 f91"/>
              <a:gd name="f103" fmla="?: f32 f10 f90"/>
              <a:gd name="f104" fmla="?: f96 f31 0"/>
              <a:gd name="f105" fmla="?: f96 f32 6280"/>
              <a:gd name="f106" fmla="?: f97 f31 0"/>
              <a:gd name="f107" fmla="?: f97 f32 15320"/>
              <a:gd name="f108" fmla="?: f98 f31 6280"/>
              <a:gd name="f109" fmla="?: f98 f32 21600"/>
              <a:gd name="f110" fmla="?: f99 f31 15320"/>
              <a:gd name="f111" fmla="?: f99 f32 21600"/>
              <a:gd name="f112" fmla="?: f100 f31 21600"/>
              <a:gd name="f113" fmla="?: f100 f32 15320"/>
              <a:gd name="f114" fmla="?: f101 f31 21600"/>
              <a:gd name="f115" fmla="?: f101 f32 6280"/>
              <a:gd name="f116" fmla="?: f102 f31 15320"/>
              <a:gd name="f117" fmla="?: f102 f32 0"/>
              <a:gd name="f118" fmla="?: f103 f31 6280"/>
              <a:gd name="f119" fmla="?: f103 f32 0"/>
            </a:gdLst>
            <a:ahLst>
              <a:ahXY gdRefX="f0" minX="f16" maxX="f11" gdRefY="f1" minY="f16" maxY="f11">
                <a:pos x="f53" y="f5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5">
                <a:pos x="f73" y="f74"/>
              </a:cxn>
            </a:cxnLst>
            <a:rect l="f92" t="f95" r="f93" b="f94"/>
            <a:pathLst>
              <a:path w="21600" h="21600">
                <a:moveTo>
                  <a:pt x="f12" y="f8"/>
                </a:moveTo>
                <a:arcTo wR="f33" hR="f34" stAng="f80" swAng="f63"/>
                <a:lnTo>
                  <a:pt x="f104" y="f105"/>
                </a:lnTo>
                <a:lnTo>
                  <a:pt x="f8" y="f13"/>
                </a:lnTo>
                <a:lnTo>
                  <a:pt x="f8" y="f14"/>
                </a:lnTo>
                <a:lnTo>
                  <a:pt x="f106" y="f107"/>
                </a:lnTo>
                <a:lnTo>
                  <a:pt x="f8" y="f15"/>
                </a:lnTo>
                <a:arcTo wR="f34" hR="f39" stAng="f81" swAng="f66"/>
                <a:lnTo>
                  <a:pt x="f108" y="f109"/>
                </a:lnTo>
                <a:lnTo>
                  <a:pt x="f13" y="f9"/>
                </a:lnTo>
                <a:lnTo>
                  <a:pt x="f14" y="f9"/>
                </a:lnTo>
                <a:lnTo>
                  <a:pt x="f110" y="f111"/>
                </a:lnTo>
                <a:lnTo>
                  <a:pt x="f15" y="f9"/>
                </a:lnTo>
                <a:arcTo wR="f39" hR="f44" stAng="f82" swAng="f69"/>
                <a:lnTo>
                  <a:pt x="f112" y="f113"/>
                </a:lnTo>
                <a:lnTo>
                  <a:pt x="f9" y="f14"/>
                </a:lnTo>
                <a:lnTo>
                  <a:pt x="f9" y="f13"/>
                </a:lnTo>
                <a:lnTo>
                  <a:pt x="f114" y="f115"/>
                </a:lnTo>
                <a:lnTo>
                  <a:pt x="f9" y="f12"/>
                </a:lnTo>
                <a:arcTo wR="f44" hR="f33" stAng="f83" swAng="f72"/>
                <a:lnTo>
                  <a:pt x="f116" y="f117"/>
                </a:lnTo>
                <a:lnTo>
                  <a:pt x="f14" y="f8"/>
                </a:lnTo>
                <a:lnTo>
                  <a:pt x="f13" y="f8"/>
                </a:lnTo>
                <a:lnTo>
                  <a:pt x="f118" y="f119"/>
                </a:lnTo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Dobrý den děti ,dnes nás čeká druhý díl Slavní rodáci. Pečlivě si přečtěte informace, které najdete vždy</a:t>
            </a: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 na začátku křížovky , ty vám pomohou správně vyplnit křížovku 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a úkol, který vás čeká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 na konci . Přeji pěknou zábavu.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 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59134" y="5373216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1648843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/>
              <a:t>Slavní rodáci</a:t>
            </a:r>
          </a:p>
        </p:txBody>
      </p:sp>
      <p:sp>
        <p:nvSpPr>
          <p:cNvPr id="3" name="Zástupný symbol pro zápatí 2"/>
          <p:cNvSpPr txBox="1"/>
          <p:nvPr/>
        </p:nvSpPr>
        <p:spPr>
          <a:xfrm>
            <a:off x="971641" y="6356515"/>
            <a:ext cx="7056717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511933" y="1495628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Jan Žižka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-husitský bojovník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-na jedno oko slepý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651997" y="1509482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Adolf Born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-český malíř , ilustrátor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-ilustroval Macha a Šebestovou , Žofku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4859999" y="3196084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František Čelakovský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-český básník národního obrození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-kritik , překladatel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1403640" y="3213000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Vladimír Remek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-první Československý kosmonaut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-bývalý vojenský letec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539642" y="4785841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Jan Hus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-reformátor ,kazatel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-učitel na pražské univerzitě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651997" y="4785841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Oskar Nedbal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-český hudební skladatel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-dirigent , violista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7056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/>
              <a:t>Slavní rodáci</a:t>
            </a:r>
          </a:p>
        </p:txBody>
      </p:sp>
      <p:sp>
        <p:nvSpPr>
          <p:cNvPr id="3" name="Zástupný symbol pro zápatí 2"/>
          <p:cNvSpPr txBox="1"/>
          <p:nvPr/>
        </p:nvSpPr>
        <p:spPr>
          <a:xfrm>
            <a:off x="971641" y="6356515"/>
            <a:ext cx="7056717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539642" y="1509482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Ladislav Stroupežnický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-český dramatik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-hra-Naši</a:t>
            </a: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 furianti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651997" y="1509482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Rudolf Hrušínský</a:t>
            </a:r>
          </a:p>
          <a:p>
            <a:pPr marL="285750" marR="0" lvl="0" indent="-28575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český herec ,divadelní režisér</a:t>
            </a:r>
          </a:p>
          <a:p>
            <a:pPr marR="0" lvl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 hrál ve filmu,, Vesničko má středisková“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3059819" y="3196083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Josef Skupa</a:t>
            </a:r>
          </a:p>
          <a:p>
            <a:pPr lvl="0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</a:t>
            </a:r>
            <a:r>
              <a:rPr lang="cs-CZ" dirty="0"/>
              <a:t>byl významný český </a:t>
            </a:r>
            <a:r>
              <a:rPr lang="cs-CZ" dirty="0" smtClean="0"/>
              <a:t>loutkoherec </a:t>
            </a:r>
          </a:p>
          <a:p>
            <a:pPr lvl="0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dirty="0"/>
              <a:t>zakladatel </a:t>
            </a:r>
            <a:r>
              <a:rPr lang="cs-CZ" dirty="0" smtClean="0"/>
              <a:t>Divadla  Spejbla </a:t>
            </a:r>
            <a:r>
              <a:rPr lang="cs-CZ" dirty="0"/>
              <a:t>a </a:t>
            </a:r>
            <a:r>
              <a:rPr lang="cs-CZ" dirty="0" smtClean="0"/>
              <a:t>Hurvínka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228154" y="4916518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Mikoláš Aleš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-český malíř , ilustrátor , </a:t>
            </a:r>
            <a:r>
              <a:rPr lang="cs-CZ" dirty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k</a:t>
            </a: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reslíř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-obraz Jan Žižka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6084168" y="4864336"/>
            <a:ext cx="2736214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Alfréd </a:t>
            </a:r>
            <a:r>
              <a:rPr lang="cs-CZ" sz="1800" b="0" i="0" u="none" strike="noStrike" kern="1200" cap="none" spc="0" baseline="0" dirty="0" err="1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Radok</a:t>
            </a:r>
            <a:endParaRPr lang="cs-CZ" sz="1800" b="0" i="0" u="none" strike="noStrike" kern="1200" cap="none" spc="0" baseline="0" dirty="0" smtClean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-český režisér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- </a:t>
            </a:r>
            <a:r>
              <a:rPr lang="cs-CZ" dirty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z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akladatel Laterny magiky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560426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25253" y="1457681"/>
            <a:ext cx="8353080" cy="4500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ástupný symbol pro zápatí 108"/>
          <p:cNvSpPr txBox="1"/>
          <p:nvPr/>
        </p:nvSpPr>
        <p:spPr>
          <a:xfrm>
            <a:off x="1331640" y="6492962"/>
            <a:ext cx="6984717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4" name="TextovéPole 109"/>
          <p:cNvSpPr txBox="1"/>
          <p:nvPr/>
        </p:nvSpPr>
        <p:spPr>
          <a:xfrm>
            <a:off x="251642" y="5912638"/>
            <a:ext cx="8713079" cy="5792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Patříme mezi slavné rodáky  . . . . . . . . . . . kraje.</a:t>
            </a:r>
          </a:p>
        </p:txBody>
      </p:sp>
      <p:sp>
        <p:nvSpPr>
          <p:cNvPr id="5" name="TextovéPole 110"/>
          <p:cNvSpPr txBox="1"/>
          <p:nvPr/>
        </p:nvSpPr>
        <p:spPr>
          <a:xfrm>
            <a:off x="251642" y="227164"/>
            <a:ext cx="8713079" cy="579235"/>
          </a:xfrm>
          <a:prstGeom prst="rect">
            <a:avLst/>
          </a:prstGeom>
          <a:solidFill>
            <a:srgbClr val="C0504D"/>
          </a:solidFill>
          <a:ln w="25557">
            <a:solidFill>
              <a:srgbClr val="8C3836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1.Byl jsem husitský vojevůdce.</a:t>
            </a:r>
          </a:p>
        </p:txBody>
      </p:sp>
      <p:sp>
        <p:nvSpPr>
          <p:cNvPr id="6" name="TextovéPole 111"/>
          <p:cNvSpPr txBox="1"/>
          <p:nvPr/>
        </p:nvSpPr>
        <p:spPr>
          <a:xfrm>
            <a:off x="2411638" y="1052638"/>
            <a:ext cx="4680356" cy="579235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Jan Žižka</a:t>
            </a:r>
          </a:p>
        </p:txBody>
      </p:sp>
      <p:sp>
        <p:nvSpPr>
          <p:cNvPr id="7" name="TextovéPole 113"/>
          <p:cNvSpPr txBox="1"/>
          <p:nvPr/>
        </p:nvSpPr>
        <p:spPr>
          <a:xfrm>
            <a:off x="225719" y="227164"/>
            <a:ext cx="8713079" cy="579235"/>
          </a:xfrm>
          <a:prstGeom prst="rect">
            <a:avLst/>
          </a:prstGeom>
          <a:solidFill>
            <a:srgbClr val="9BBB59"/>
          </a:solidFill>
          <a:ln w="25557">
            <a:solidFill>
              <a:srgbClr val="71893F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2.První českoslovanský kosmonaut.</a:t>
            </a:r>
          </a:p>
        </p:txBody>
      </p:sp>
      <p:sp>
        <p:nvSpPr>
          <p:cNvPr id="8" name="TextovéPole 115"/>
          <p:cNvSpPr txBox="1"/>
          <p:nvPr/>
        </p:nvSpPr>
        <p:spPr>
          <a:xfrm>
            <a:off x="2411638" y="1052638"/>
            <a:ext cx="4680356" cy="457556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FFFFFF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TextovéPole 116"/>
          <p:cNvSpPr txBox="1"/>
          <p:nvPr/>
        </p:nvSpPr>
        <p:spPr>
          <a:xfrm>
            <a:off x="2411638" y="1052638"/>
            <a:ext cx="4680356" cy="579235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Vladimír Remek</a:t>
            </a:r>
          </a:p>
        </p:txBody>
      </p:sp>
      <p:sp>
        <p:nvSpPr>
          <p:cNvPr id="10" name="TextovéPole 117"/>
          <p:cNvSpPr txBox="1"/>
          <p:nvPr/>
        </p:nvSpPr>
        <p:spPr>
          <a:xfrm>
            <a:off x="251642" y="227164"/>
            <a:ext cx="8713079" cy="579235"/>
          </a:xfrm>
          <a:prstGeom prst="rect">
            <a:avLst/>
          </a:prstGeom>
          <a:solidFill>
            <a:srgbClr val="8064A2"/>
          </a:solidFill>
          <a:ln w="25557">
            <a:solidFill>
              <a:srgbClr val="5C4776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3.Byl jsem upálen v Kostnici.</a:t>
            </a:r>
          </a:p>
        </p:txBody>
      </p:sp>
      <p:sp>
        <p:nvSpPr>
          <p:cNvPr id="11" name="TextovéPole 118"/>
          <p:cNvSpPr txBox="1"/>
          <p:nvPr/>
        </p:nvSpPr>
        <p:spPr>
          <a:xfrm>
            <a:off x="2411638" y="1052638"/>
            <a:ext cx="4680356" cy="457556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FFFFFF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TextovéPole 112"/>
          <p:cNvSpPr txBox="1"/>
          <p:nvPr/>
        </p:nvSpPr>
        <p:spPr>
          <a:xfrm>
            <a:off x="251642" y="1845003"/>
            <a:ext cx="407164" cy="36611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1.</a:t>
            </a:r>
          </a:p>
        </p:txBody>
      </p:sp>
      <p:sp>
        <p:nvSpPr>
          <p:cNvPr id="13" name="Obdélník 119"/>
          <p:cNvSpPr/>
          <p:nvPr/>
        </p:nvSpPr>
        <p:spPr>
          <a:xfrm>
            <a:off x="251642" y="2205002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2.</a:t>
            </a:r>
          </a:p>
        </p:txBody>
      </p:sp>
      <p:sp>
        <p:nvSpPr>
          <p:cNvPr id="14" name="Obdélník 120"/>
          <p:cNvSpPr/>
          <p:nvPr/>
        </p:nvSpPr>
        <p:spPr>
          <a:xfrm>
            <a:off x="251642" y="2565001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3.</a:t>
            </a:r>
          </a:p>
        </p:txBody>
      </p:sp>
      <p:sp>
        <p:nvSpPr>
          <p:cNvPr id="15" name="Obdélník 121"/>
          <p:cNvSpPr/>
          <p:nvPr/>
        </p:nvSpPr>
        <p:spPr>
          <a:xfrm>
            <a:off x="251642" y="2925001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4.</a:t>
            </a:r>
          </a:p>
        </p:txBody>
      </p:sp>
      <p:sp>
        <p:nvSpPr>
          <p:cNvPr id="16" name="Obdélník 122"/>
          <p:cNvSpPr/>
          <p:nvPr/>
        </p:nvSpPr>
        <p:spPr>
          <a:xfrm>
            <a:off x="251642" y="3244318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5.</a:t>
            </a:r>
          </a:p>
        </p:txBody>
      </p:sp>
      <p:sp>
        <p:nvSpPr>
          <p:cNvPr id="17" name="Obdélník 123"/>
          <p:cNvSpPr/>
          <p:nvPr/>
        </p:nvSpPr>
        <p:spPr>
          <a:xfrm>
            <a:off x="251642" y="3635636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6.</a:t>
            </a:r>
          </a:p>
        </p:txBody>
      </p:sp>
      <p:sp>
        <p:nvSpPr>
          <p:cNvPr id="18" name="Obdélník 124"/>
          <p:cNvSpPr/>
          <p:nvPr/>
        </p:nvSpPr>
        <p:spPr>
          <a:xfrm>
            <a:off x="251642" y="3995644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7.</a:t>
            </a:r>
          </a:p>
        </p:txBody>
      </p:sp>
      <p:sp>
        <p:nvSpPr>
          <p:cNvPr id="19" name="Obdélník 125"/>
          <p:cNvSpPr/>
          <p:nvPr/>
        </p:nvSpPr>
        <p:spPr>
          <a:xfrm>
            <a:off x="251642" y="4355643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8.</a:t>
            </a:r>
          </a:p>
        </p:txBody>
      </p:sp>
      <p:sp>
        <p:nvSpPr>
          <p:cNvPr id="20" name="Obdélník 126"/>
          <p:cNvSpPr/>
          <p:nvPr/>
        </p:nvSpPr>
        <p:spPr>
          <a:xfrm>
            <a:off x="251642" y="4643999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9.</a:t>
            </a:r>
          </a:p>
        </p:txBody>
      </p:sp>
      <p:sp>
        <p:nvSpPr>
          <p:cNvPr id="21" name="Obdélník 2143"/>
          <p:cNvSpPr/>
          <p:nvPr/>
        </p:nvSpPr>
        <p:spPr>
          <a:xfrm>
            <a:off x="179643" y="5003999"/>
            <a:ext cx="473037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10.</a:t>
            </a:r>
          </a:p>
        </p:txBody>
      </p:sp>
      <p:sp>
        <p:nvSpPr>
          <p:cNvPr id="22" name="Obdélník 2144"/>
          <p:cNvSpPr/>
          <p:nvPr/>
        </p:nvSpPr>
        <p:spPr>
          <a:xfrm>
            <a:off x="179643" y="5363998"/>
            <a:ext cx="473037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11.</a:t>
            </a:r>
          </a:p>
        </p:txBody>
      </p:sp>
      <p:sp>
        <p:nvSpPr>
          <p:cNvPr id="23" name="TextovéPole 130"/>
          <p:cNvSpPr txBox="1"/>
          <p:nvPr/>
        </p:nvSpPr>
        <p:spPr>
          <a:xfrm>
            <a:off x="2411638" y="1052638"/>
            <a:ext cx="4680356" cy="579235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Jan Hus</a:t>
            </a:r>
          </a:p>
        </p:txBody>
      </p:sp>
      <p:sp>
        <p:nvSpPr>
          <p:cNvPr id="24" name="TextovéPole 131"/>
          <p:cNvSpPr txBox="1"/>
          <p:nvPr/>
        </p:nvSpPr>
        <p:spPr>
          <a:xfrm>
            <a:off x="2411638" y="1052638"/>
            <a:ext cx="4680356" cy="457556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FFFFFF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  <p:sp>
        <p:nvSpPr>
          <p:cNvPr id="25" name="TextovéPole 132"/>
          <p:cNvSpPr txBox="1"/>
          <p:nvPr/>
        </p:nvSpPr>
        <p:spPr>
          <a:xfrm>
            <a:off x="251642" y="227164"/>
            <a:ext cx="8713079" cy="579235"/>
          </a:xfrm>
          <a:prstGeom prst="rect">
            <a:avLst/>
          </a:prstGeom>
          <a:solidFill>
            <a:srgbClr val="C0504D"/>
          </a:solidFill>
          <a:ln w="25557">
            <a:solidFill>
              <a:srgbClr val="8C3836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4. Ilustroval jsem Macha a Šebestovou.</a:t>
            </a:r>
          </a:p>
        </p:txBody>
      </p:sp>
      <p:sp>
        <p:nvSpPr>
          <p:cNvPr id="26" name="TextovéPole 133"/>
          <p:cNvSpPr txBox="1"/>
          <p:nvPr/>
        </p:nvSpPr>
        <p:spPr>
          <a:xfrm>
            <a:off x="2411638" y="1052638"/>
            <a:ext cx="4680356" cy="579235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Adolf Born</a:t>
            </a:r>
          </a:p>
        </p:txBody>
      </p:sp>
      <p:sp>
        <p:nvSpPr>
          <p:cNvPr id="27" name="TextovéPole 134"/>
          <p:cNvSpPr txBox="1"/>
          <p:nvPr/>
        </p:nvSpPr>
        <p:spPr>
          <a:xfrm>
            <a:off x="251642" y="227164"/>
            <a:ext cx="8713079" cy="579235"/>
          </a:xfrm>
          <a:prstGeom prst="rect">
            <a:avLst/>
          </a:prstGeom>
          <a:solidFill>
            <a:srgbClr val="9BBB59"/>
          </a:solidFill>
          <a:ln w="25557">
            <a:solidFill>
              <a:srgbClr val="71893F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5. Byl synem strakonického tesaře.</a:t>
            </a:r>
          </a:p>
        </p:txBody>
      </p:sp>
      <p:sp>
        <p:nvSpPr>
          <p:cNvPr id="28" name="TextovéPole 136"/>
          <p:cNvSpPr txBox="1"/>
          <p:nvPr/>
        </p:nvSpPr>
        <p:spPr>
          <a:xfrm>
            <a:off x="2411638" y="1052638"/>
            <a:ext cx="4680356" cy="457556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FFFFFF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  <p:sp>
        <p:nvSpPr>
          <p:cNvPr id="29" name="TextovéPole 137"/>
          <p:cNvSpPr txBox="1"/>
          <p:nvPr/>
        </p:nvSpPr>
        <p:spPr>
          <a:xfrm>
            <a:off x="2428564" y="1052638"/>
            <a:ext cx="4680356" cy="579235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František Čelakovský</a:t>
            </a:r>
          </a:p>
        </p:txBody>
      </p:sp>
      <p:sp>
        <p:nvSpPr>
          <p:cNvPr id="30" name="TextovéPole 138"/>
          <p:cNvSpPr txBox="1"/>
          <p:nvPr/>
        </p:nvSpPr>
        <p:spPr>
          <a:xfrm>
            <a:off x="263520" y="223918"/>
            <a:ext cx="8713079" cy="593304"/>
          </a:xfrm>
          <a:prstGeom prst="rect">
            <a:avLst/>
          </a:prstGeom>
          <a:solidFill>
            <a:srgbClr val="8064A2"/>
          </a:solidFill>
          <a:ln w="25557">
            <a:solidFill>
              <a:srgbClr val="5C4776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6. Hudební </a:t>
            </a:r>
            <a:r>
              <a:rPr lang="cs-CZ" sz="3200" b="0" i="0" u="none" strike="noStrike" kern="1200" cap="none" spc="0" baseline="0" dirty="0" smtClean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skladatel </a:t>
            </a:r>
            <a:r>
              <a:rPr lang="cs-CZ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 dirigent.</a:t>
            </a:r>
          </a:p>
        </p:txBody>
      </p:sp>
      <p:sp>
        <p:nvSpPr>
          <p:cNvPr id="31" name="TextovéPole 141"/>
          <p:cNvSpPr txBox="1"/>
          <p:nvPr/>
        </p:nvSpPr>
        <p:spPr>
          <a:xfrm>
            <a:off x="2411638" y="1052638"/>
            <a:ext cx="4680356" cy="457556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FFFFFF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  <p:sp>
        <p:nvSpPr>
          <p:cNvPr id="32" name="TextovéPole 142"/>
          <p:cNvSpPr txBox="1"/>
          <p:nvPr/>
        </p:nvSpPr>
        <p:spPr>
          <a:xfrm>
            <a:off x="2411638" y="1052638"/>
            <a:ext cx="4680356" cy="579235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Oskar Nedbal</a:t>
            </a:r>
          </a:p>
        </p:txBody>
      </p:sp>
      <p:sp>
        <p:nvSpPr>
          <p:cNvPr id="33" name="TextovéPole 144"/>
          <p:cNvSpPr txBox="1"/>
          <p:nvPr/>
        </p:nvSpPr>
        <p:spPr>
          <a:xfrm>
            <a:off x="225719" y="230952"/>
            <a:ext cx="8713079" cy="579235"/>
          </a:xfrm>
          <a:prstGeom prst="rect">
            <a:avLst/>
          </a:prstGeom>
          <a:solidFill>
            <a:srgbClr val="C0504D"/>
          </a:solidFill>
          <a:ln w="25557">
            <a:solidFill>
              <a:srgbClr val="8C3836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7. Napsal Naši furianti.</a:t>
            </a:r>
          </a:p>
        </p:txBody>
      </p:sp>
      <p:sp>
        <p:nvSpPr>
          <p:cNvPr id="34" name="Obdélník 2146"/>
          <p:cNvSpPr/>
          <p:nvPr/>
        </p:nvSpPr>
        <p:spPr>
          <a:xfrm>
            <a:off x="8335441" y="4004998"/>
            <a:ext cx="359999" cy="359999"/>
          </a:xfrm>
          <a:prstGeom prst="rect">
            <a:avLst/>
          </a:pr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5" name="Obdélník 147"/>
          <p:cNvSpPr/>
          <p:nvPr/>
        </p:nvSpPr>
        <p:spPr>
          <a:xfrm>
            <a:off x="8714158" y="4004998"/>
            <a:ext cx="359999" cy="359999"/>
          </a:xfrm>
          <a:prstGeom prst="rect">
            <a:avLst/>
          </a:pr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6" name="TextovéPole 148"/>
          <p:cNvSpPr txBox="1"/>
          <p:nvPr/>
        </p:nvSpPr>
        <p:spPr>
          <a:xfrm>
            <a:off x="2411638" y="1052638"/>
            <a:ext cx="4680356" cy="457556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FFFFFF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  <p:sp>
        <p:nvSpPr>
          <p:cNvPr id="37" name="TextovéPole 149"/>
          <p:cNvSpPr txBox="1"/>
          <p:nvPr/>
        </p:nvSpPr>
        <p:spPr>
          <a:xfrm>
            <a:off x="2428564" y="1052638"/>
            <a:ext cx="4680356" cy="579235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Ladislav Stroupežnický</a:t>
            </a:r>
          </a:p>
        </p:txBody>
      </p:sp>
      <p:sp>
        <p:nvSpPr>
          <p:cNvPr id="38" name="TextovéPole 150"/>
          <p:cNvSpPr txBox="1"/>
          <p:nvPr/>
        </p:nvSpPr>
        <p:spPr>
          <a:xfrm>
            <a:off x="225252" y="243972"/>
            <a:ext cx="8713079" cy="579235"/>
          </a:xfrm>
          <a:prstGeom prst="rect">
            <a:avLst/>
          </a:prstGeom>
          <a:solidFill>
            <a:srgbClr val="9BBB59"/>
          </a:solidFill>
          <a:ln w="25557">
            <a:solidFill>
              <a:srgbClr val="71893F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8.Jeho nejznámější dílo je obraz Jana Žižky.</a:t>
            </a:r>
          </a:p>
        </p:txBody>
      </p:sp>
      <p:sp>
        <p:nvSpPr>
          <p:cNvPr id="39" name="TextovéPole 151"/>
          <p:cNvSpPr txBox="1"/>
          <p:nvPr/>
        </p:nvSpPr>
        <p:spPr>
          <a:xfrm>
            <a:off x="2428564" y="1052638"/>
            <a:ext cx="4680356" cy="457556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FFFFFF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  <p:sp>
        <p:nvSpPr>
          <p:cNvPr id="40" name="TextovéPole 152"/>
          <p:cNvSpPr txBox="1"/>
          <p:nvPr/>
        </p:nvSpPr>
        <p:spPr>
          <a:xfrm>
            <a:off x="2411638" y="1052638"/>
            <a:ext cx="4680356" cy="579235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Mikoláš Aleš</a:t>
            </a:r>
          </a:p>
        </p:txBody>
      </p:sp>
      <p:sp>
        <p:nvSpPr>
          <p:cNvPr id="41" name="Obdélník 154"/>
          <p:cNvSpPr/>
          <p:nvPr/>
        </p:nvSpPr>
        <p:spPr>
          <a:xfrm>
            <a:off x="2843637" y="4724997"/>
            <a:ext cx="359999" cy="312477"/>
          </a:xfrm>
          <a:prstGeom prst="rect">
            <a:avLst/>
          </a:pr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2" name="TextovéPole 155"/>
          <p:cNvSpPr txBox="1"/>
          <p:nvPr/>
        </p:nvSpPr>
        <p:spPr>
          <a:xfrm>
            <a:off x="225253" y="243972"/>
            <a:ext cx="8713079" cy="579235"/>
          </a:xfrm>
          <a:prstGeom prst="rect">
            <a:avLst/>
          </a:prstGeom>
          <a:solidFill>
            <a:srgbClr val="8064A2"/>
          </a:solidFill>
          <a:ln w="25557">
            <a:solidFill>
              <a:srgbClr val="5C4776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9. Zakladatel Laterny magiky.</a:t>
            </a:r>
          </a:p>
        </p:txBody>
      </p:sp>
      <p:sp>
        <p:nvSpPr>
          <p:cNvPr id="43" name="TextovéPole 156"/>
          <p:cNvSpPr txBox="1"/>
          <p:nvPr/>
        </p:nvSpPr>
        <p:spPr>
          <a:xfrm>
            <a:off x="2428564" y="1052638"/>
            <a:ext cx="4680356" cy="457556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FFFFFF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  <p:sp>
        <p:nvSpPr>
          <p:cNvPr id="44" name="TextovéPole 157"/>
          <p:cNvSpPr txBox="1"/>
          <p:nvPr/>
        </p:nvSpPr>
        <p:spPr>
          <a:xfrm>
            <a:off x="2428564" y="1052638"/>
            <a:ext cx="4680356" cy="579235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Alfréd Radok</a:t>
            </a:r>
          </a:p>
        </p:txBody>
      </p:sp>
      <p:sp>
        <p:nvSpPr>
          <p:cNvPr id="45" name="TextovéPole 158"/>
          <p:cNvSpPr txBox="1"/>
          <p:nvPr/>
        </p:nvSpPr>
        <p:spPr>
          <a:xfrm>
            <a:off x="222030" y="243091"/>
            <a:ext cx="8713079" cy="579235"/>
          </a:xfrm>
          <a:prstGeom prst="rect">
            <a:avLst/>
          </a:prstGeom>
          <a:solidFill>
            <a:srgbClr val="C0504D"/>
          </a:solidFill>
          <a:ln w="25557">
            <a:solidFill>
              <a:srgbClr val="8C3836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10. Hrál ve filmu Vesničko má středisková doktora.</a:t>
            </a:r>
          </a:p>
        </p:txBody>
      </p:sp>
      <p:sp>
        <p:nvSpPr>
          <p:cNvPr id="46" name="TextovéPole 159"/>
          <p:cNvSpPr txBox="1"/>
          <p:nvPr/>
        </p:nvSpPr>
        <p:spPr>
          <a:xfrm>
            <a:off x="2393277" y="1079641"/>
            <a:ext cx="4680356" cy="457556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FFFFFF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  <p:sp>
        <p:nvSpPr>
          <p:cNvPr id="47" name="TextovéPole 160"/>
          <p:cNvSpPr txBox="1"/>
          <p:nvPr/>
        </p:nvSpPr>
        <p:spPr>
          <a:xfrm>
            <a:off x="2393277" y="1079641"/>
            <a:ext cx="4680356" cy="579235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Rudolf Hrušínský</a:t>
            </a:r>
          </a:p>
        </p:txBody>
      </p:sp>
      <p:sp>
        <p:nvSpPr>
          <p:cNvPr id="48" name="TextovéPole 161"/>
          <p:cNvSpPr txBox="1"/>
          <p:nvPr/>
        </p:nvSpPr>
        <p:spPr>
          <a:xfrm>
            <a:off x="266981" y="261370"/>
            <a:ext cx="8713079" cy="518400"/>
          </a:xfrm>
          <a:prstGeom prst="rect">
            <a:avLst/>
          </a:prstGeom>
          <a:solidFill>
            <a:srgbClr val="9BBB59"/>
          </a:solidFill>
          <a:ln w="25557">
            <a:solidFill>
              <a:srgbClr val="71893F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11.Slavný loutkař, který propůjčil svůj hlas Hurvínkovi.</a:t>
            </a:r>
          </a:p>
        </p:txBody>
      </p:sp>
      <p:sp>
        <p:nvSpPr>
          <p:cNvPr id="49" name="TextovéPole 162"/>
          <p:cNvSpPr txBox="1"/>
          <p:nvPr/>
        </p:nvSpPr>
        <p:spPr>
          <a:xfrm>
            <a:off x="2393277" y="1067763"/>
            <a:ext cx="4680356" cy="457556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FFFFFF"/>
              </a:solidFill>
              <a:uFillTx/>
              <a:latin typeface="Calibri" pitchFamily="18"/>
              <a:ea typeface="Microsoft YaHei" pitchFamily="2"/>
              <a:cs typeface="Mangal" pitchFamily="2"/>
            </a:endParaRPr>
          </a:p>
        </p:txBody>
      </p:sp>
      <p:sp>
        <p:nvSpPr>
          <p:cNvPr id="50" name="TextovéPole 163"/>
          <p:cNvSpPr txBox="1"/>
          <p:nvPr/>
        </p:nvSpPr>
        <p:spPr>
          <a:xfrm>
            <a:off x="2411638" y="1079641"/>
            <a:ext cx="4680356" cy="579235"/>
          </a:xfrm>
          <a:prstGeom prst="rect">
            <a:avLst/>
          </a:prstGeom>
          <a:solidFill>
            <a:srgbClr val="4BACC6"/>
          </a:solidFill>
          <a:ln w="25557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Josef Skupa</a:t>
            </a:r>
          </a:p>
        </p:txBody>
      </p:sp>
    </p:spTree>
    <p:extLst>
      <p:ext uri="{BB962C8B-B14F-4D97-AF65-F5344CB8AC3E}">
        <p14:creationId xmlns:p14="http://schemas.microsoft.com/office/powerpoint/2010/main" val="3022007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 txBox="1"/>
          <p:nvPr/>
        </p:nvSpPr>
        <p:spPr>
          <a:xfrm>
            <a:off x="395642" y="6356515"/>
            <a:ext cx="8497080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3" name="Obdélník 2"/>
          <p:cNvSpPr/>
          <p:nvPr/>
        </p:nvSpPr>
        <p:spPr>
          <a:xfrm>
            <a:off x="181444" y="476640"/>
            <a:ext cx="8833680" cy="64043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Patříme mezi slavné rodáky  Jihočeského kraje.</a:t>
            </a:r>
          </a:p>
        </p:txBody>
      </p:sp>
      <p:pic>
        <p:nvPicPr>
          <p:cNvPr id="4" name="Picture 3" descr="F:\hotový projekt-kraje\obrázky\Budějovický kraj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20955" y="1340638"/>
            <a:ext cx="7154283" cy="473471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7484793" y="5517232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421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/>
              <a:t>Slavní rodáci</a:t>
            </a:r>
          </a:p>
        </p:txBody>
      </p:sp>
      <p:sp>
        <p:nvSpPr>
          <p:cNvPr id="3" name="Zástupný symbol pro zápatí 2"/>
          <p:cNvSpPr txBox="1"/>
          <p:nvPr/>
        </p:nvSpPr>
        <p:spPr>
          <a:xfrm>
            <a:off x="971641" y="6356515"/>
            <a:ext cx="7056717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107643" y="1509482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Josef Suk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-český houslista , pedagog ,skladatel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6155996" y="1509482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Josef Kajetán Tyl</a:t>
            </a:r>
          </a:p>
          <a:p>
            <a:pPr lvl="0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dirty="0"/>
              <a:t>byl český dramatik, novinář a spisovatel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4859999" y="3196084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Bedřich Hrozný</a:t>
            </a:r>
          </a:p>
          <a:p>
            <a:pPr lvl="0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</a:t>
            </a:r>
            <a:r>
              <a:rPr lang="cs-CZ" dirty="0"/>
              <a:t>byl český jazykovědec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1403640" y="3213000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Antonín Dvořák</a:t>
            </a:r>
          </a:p>
          <a:p>
            <a:pPr lvl="0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</a:t>
            </a:r>
            <a:r>
              <a:rPr lang="cs-CZ" dirty="0"/>
              <a:t>byl jeden z nejvýznamnějších hudebních </a:t>
            </a:r>
            <a:r>
              <a:rPr lang="cs-CZ" dirty="0" smtClean="0"/>
              <a:t>skladatelů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539642" y="4785841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Svatopluk Čech</a:t>
            </a:r>
          </a:p>
          <a:p>
            <a:pPr lvl="0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</a:t>
            </a:r>
            <a:r>
              <a:rPr lang="cs-CZ" dirty="0"/>
              <a:t>byl český básník, prozaik, novinář a </a:t>
            </a:r>
            <a:r>
              <a:rPr lang="cs-CZ" dirty="0" smtClean="0"/>
              <a:t>cestovatel</a:t>
            </a:r>
          </a:p>
          <a:p>
            <a:pPr lvl="0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-</a:t>
            </a:r>
            <a:r>
              <a:rPr lang="cs-CZ" dirty="0"/>
              <a:t>příběhy pana </a:t>
            </a:r>
            <a:r>
              <a:rPr lang="cs-CZ" dirty="0" smtClean="0"/>
              <a:t>Broučka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651997" y="4785841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Magdaléna</a:t>
            </a: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 Rettigová</a:t>
            </a:r>
          </a:p>
          <a:p>
            <a:pPr lvl="0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aseline="0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</a:t>
            </a:r>
            <a:r>
              <a:rPr lang="cs-CZ" dirty="0"/>
              <a:t>autorkou kuchařek, básní, divadelních her </a:t>
            </a:r>
            <a:endParaRPr lang="cs-CZ" dirty="0" smtClean="0"/>
          </a:p>
          <a:p>
            <a:pPr lvl="0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-</a:t>
            </a:r>
            <a:r>
              <a:rPr lang="cs-CZ" dirty="0"/>
              <a:t>autorka knihy Domácí </a:t>
            </a:r>
            <a:r>
              <a:rPr lang="cs-CZ" dirty="0" smtClean="0"/>
              <a:t>kuchařka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3132002" y="1506958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Jiří Voskovec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-český herec , spisovatel, t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extař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-Osvobozenecké divadlo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24999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/>
              <a:t>Slavní rodáci</a:t>
            </a:r>
          </a:p>
        </p:txBody>
      </p:sp>
      <p:sp>
        <p:nvSpPr>
          <p:cNvPr id="3" name="Zástupný symbol pro zápatí 2"/>
          <p:cNvSpPr txBox="1"/>
          <p:nvPr/>
        </p:nvSpPr>
        <p:spPr>
          <a:xfrm>
            <a:off x="971641" y="6356515"/>
            <a:ext cx="7056717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539642" y="1509482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Josef Lada</a:t>
            </a:r>
          </a:p>
          <a:p>
            <a:pPr lvl="0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</a:t>
            </a:r>
            <a:r>
              <a:rPr lang="cs-CZ" dirty="0"/>
              <a:t>byl český malíř, ilustrátor a </a:t>
            </a:r>
            <a:r>
              <a:rPr lang="cs-CZ" dirty="0" smtClean="0"/>
              <a:t>spisovatel</a:t>
            </a:r>
          </a:p>
          <a:p>
            <a:pPr lvl="0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-dílo Kocour</a:t>
            </a: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 Mikeš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651997" y="1509482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Jaromír Jágr</a:t>
            </a:r>
          </a:p>
          <a:p>
            <a:pPr lvl="0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</a:t>
            </a:r>
            <a:r>
              <a:rPr lang="cs-CZ" dirty="0"/>
              <a:t>český lední hokejista 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651997" y="3479226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Josef Jungmann</a:t>
            </a:r>
          </a:p>
          <a:p>
            <a:pPr lvl="0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</a:t>
            </a:r>
            <a:r>
              <a:rPr lang="cs-CZ" dirty="0"/>
              <a:t>byl český filolog, lexikograf, spisovatel a </a:t>
            </a:r>
            <a:r>
              <a:rPr lang="cs-CZ" dirty="0" smtClean="0"/>
              <a:t>překladatel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611560" y="3429000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Hermína Týrlová</a:t>
            </a:r>
          </a:p>
          <a:p>
            <a:pPr lvl="0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</a:t>
            </a:r>
            <a:r>
              <a:rPr lang="cs-CZ" dirty="0"/>
              <a:t>byla česká scenáristka, režisérka a animátorka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52807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 txBox="1"/>
          <p:nvPr/>
        </p:nvSpPr>
        <p:spPr>
          <a:xfrm>
            <a:off x="215642" y="6492962"/>
            <a:ext cx="8713079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37258" y="1489959"/>
            <a:ext cx="8625260" cy="446844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492843" y="5851437"/>
            <a:ext cx="8399522" cy="5792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Patříme mezi slavné rodáky  . . . . . . . . . . . . .  kraje.</a:t>
            </a:r>
          </a:p>
        </p:txBody>
      </p:sp>
      <p:sp>
        <p:nvSpPr>
          <p:cNvPr id="5" name="TextovéPole 5"/>
          <p:cNvSpPr txBox="1"/>
          <p:nvPr/>
        </p:nvSpPr>
        <p:spPr>
          <a:xfrm>
            <a:off x="395532" y="332658"/>
            <a:ext cx="8136907" cy="523219"/>
          </a:xfrm>
          <a:prstGeom prst="rect">
            <a:avLst/>
          </a:prstGeom>
          <a:solidFill>
            <a:srgbClr val="C0504D"/>
          </a:solidFill>
          <a:ln w="25402">
            <a:solidFill>
              <a:srgbClr val="8C383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1.Houslista, </a:t>
            </a:r>
            <a:r>
              <a:rPr lang="cs-CZ" sz="2800" b="0" i="0" u="none" strike="noStrike" kern="1200" cap="none" spc="0" baseline="0" dirty="0" smtClean="0">
                <a:solidFill>
                  <a:srgbClr val="FFFFFF"/>
                </a:solidFill>
                <a:uFillTx/>
                <a:latin typeface="Calibri"/>
              </a:rPr>
              <a:t>noviná</a:t>
            </a:r>
            <a:r>
              <a:rPr lang="cs-CZ" sz="2800" dirty="0">
                <a:solidFill>
                  <a:srgbClr val="FFFFFF"/>
                </a:solidFill>
                <a:latin typeface="Calibri"/>
              </a:rPr>
              <a:t>ř</a:t>
            </a:r>
            <a:r>
              <a:rPr lang="cs-CZ" sz="2800" b="0" i="0" u="none" strike="noStrike" kern="1200" cap="none" spc="0" baseline="0" dirty="0" smtClean="0">
                <a:solidFill>
                  <a:srgbClr val="FFFFFF"/>
                </a:solidFill>
                <a:uFillTx/>
                <a:latin typeface="Calibri"/>
              </a:rPr>
              <a:t>.</a:t>
            </a:r>
            <a:endParaRPr lang="cs-CZ" sz="28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TextovéPole 6"/>
          <p:cNvSpPr txBox="1"/>
          <p:nvPr/>
        </p:nvSpPr>
        <p:spPr>
          <a:xfrm>
            <a:off x="2555775" y="1052739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Josef Suk</a:t>
            </a:r>
          </a:p>
        </p:txBody>
      </p:sp>
      <p:sp>
        <p:nvSpPr>
          <p:cNvPr id="7" name="TextovéPole 7"/>
          <p:cNvSpPr txBox="1"/>
          <p:nvPr/>
        </p:nvSpPr>
        <p:spPr>
          <a:xfrm>
            <a:off x="395529" y="347092"/>
            <a:ext cx="8136907" cy="523219"/>
          </a:xfrm>
          <a:prstGeom prst="rect">
            <a:avLst/>
          </a:prstGeom>
          <a:solidFill>
            <a:srgbClr val="9BBB59"/>
          </a:solidFill>
          <a:ln w="25402">
            <a:solidFill>
              <a:srgbClr val="71893F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2. Josef Suk byl …</a:t>
            </a:r>
          </a:p>
        </p:txBody>
      </p:sp>
      <p:sp>
        <p:nvSpPr>
          <p:cNvPr id="8" name="TextovéPole 8"/>
          <p:cNvSpPr txBox="1"/>
          <p:nvPr/>
        </p:nvSpPr>
        <p:spPr>
          <a:xfrm>
            <a:off x="2555775" y="1052739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9" name="TextovéPole 9"/>
          <p:cNvSpPr txBox="1"/>
          <p:nvPr/>
        </p:nvSpPr>
        <p:spPr>
          <a:xfrm>
            <a:off x="2555775" y="1056991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houslista</a:t>
            </a:r>
          </a:p>
        </p:txBody>
      </p:sp>
      <p:sp>
        <p:nvSpPr>
          <p:cNvPr id="10" name="TextovéPole 10"/>
          <p:cNvSpPr txBox="1"/>
          <p:nvPr/>
        </p:nvSpPr>
        <p:spPr>
          <a:xfrm>
            <a:off x="395530" y="326656"/>
            <a:ext cx="8136907" cy="523219"/>
          </a:xfrm>
          <a:prstGeom prst="rect">
            <a:avLst/>
          </a:prstGeom>
          <a:solidFill>
            <a:srgbClr val="8064A2"/>
          </a:solidFill>
          <a:ln w="25402">
            <a:solidFill>
              <a:srgbClr val="5C477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3. Divadelní herec a kamarád Jana Wericha.</a:t>
            </a:r>
          </a:p>
        </p:txBody>
      </p:sp>
      <p:sp>
        <p:nvSpPr>
          <p:cNvPr id="11" name="TextovéPole 11"/>
          <p:cNvSpPr txBox="1"/>
          <p:nvPr/>
        </p:nvSpPr>
        <p:spPr>
          <a:xfrm>
            <a:off x="2559048" y="1056991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2" name="TextovéPole 12"/>
          <p:cNvSpPr txBox="1"/>
          <p:nvPr/>
        </p:nvSpPr>
        <p:spPr>
          <a:xfrm>
            <a:off x="2559048" y="1056991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Jiří Voskovec</a:t>
            </a:r>
          </a:p>
        </p:txBody>
      </p:sp>
      <p:sp>
        <p:nvSpPr>
          <p:cNvPr id="13" name="TextovéPole 13"/>
          <p:cNvSpPr txBox="1"/>
          <p:nvPr/>
        </p:nvSpPr>
        <p:spPr>
          <a:xfrm>
            <a:off x="398146" y="326657"/>
            <a:ext cx="8136907" cy="523219"/>
          </a:xfrm>
          <a:prstGeom prst="rect">
            <a:avLst/>
          </a:prstGeom>
          <a:solidFill>
            <a:srgbClr val="C0504D"/>
          </a:solidFill>
          <a:ln w="25402">
            <a:solidFill>
              <a:srgbClr val="8C383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4.Narodil se v Kutné Hoře  a byl dramatik.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2583664" y="1056991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5" name="TextovéPole 15"/>
          <p:cNvSpPr txBox="1"/>
          <p:nvPr/>
        </p:nvSpPr>
        <p:spPr>
          <a:xfrm>
            <a:off x="2555775" y="1056991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Josef Kajetán Tyl</a:t>
            </a:r>
          </a:p>
        </p:txBody>
      </p:sp>
      <p:sp>
        <p:nvSpPr>
          <p:cNvPr id="16" name="TextovéPole 16"/>
          <p:cNvSpPr txBox="1"/>
          <p:nvPr/>
        </p:nvSpPr>
        <p:spPr>
          <a:xfrm>
            <a:off x="416160" y="332005"/>
            <a:ext cx="8136907" cy="523219"/>
          </a:xfrm>
          <a:prstGeom prst="rect">
            <a:avLst/>
          </a:prstGeom>
          <a:solidFill>
            <a:srgbClr val="9BBB59"/>
          </a:solidFill>
          <a:ln w="25402">
            <a:solidFill>
              <a:srgbClr val="71893F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5. Hudební skladatel, napsal operu Rusalku.</a:t>
            </a:r>
          </a:p>
        </p:txBody>
      </p:sp>
      <p:sp>
        <p:nvSpPr>
          <p:cNvPr id="17" name="TextovéPole 17"/>
          <p:cNvSpPr txBox="1"/>
          <p:nvPr/>
        </p:nvSpPr>
        <p:spPr>
          <a:xfrm>
            <a:off x="2555775" y="1056991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8" name="TextovéPole 18"/>
          <p:cNvSpPr txBox="1"/>
          <p:nvPr/>
        </p:nvSpPr>
        <p:spPr>
          <a:xfrm>
            <a:off x="2552501" y="1056991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Antonín Dvořák</a:t>
            </a:r>
          </a:p>
        </p:txBody>
      </p:sp>
      <p:sp>
        <p:nvSpPr>
          <p:cNvPr id="19" name="TextovéPole 19"/>
          <p:cNvSpPr txBox="1"/>
          <p:nvPr/>
        </p:nvSpPr>
        <p:spPr>
          <a:xfrm>
            <a:off x="398146" y="332006"/>
            <a:ext cx="8136907" cy="523219"/>
          </a:xfrm>
          <a:prstGeom prst="rect">
            <a:avLst/>
          </a:prstGeom>
          <a:solidFill>
            <a:srgbClr val="8064A2"/>
          </a:solidFill>
          <a:ln w="25402">
            <a:solidFill>
              <a:srgbClr val="5C477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6. Jazykovědec</a:t>
            </a:r>
          </a:p>
        </p:txBody>
      </p:sp>
      <p:sp>
        <p:nvSpPr>
          <p:cNvPr id="20" name="TextovéPole 20"/>
          <p:cNvSpPr txBox="1"/>
          <p:nvPr/>
        </p:nvSpPr>
        <p:spPr>
          <a:xfrm>
            <a:off x="2559048" y="1075105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1" name="TextovéPole 21"/>
          <p:cNvSpPr txBox="1"/>
          <p:nvPr/>
        </p:nvSpPr>
        <p:spPr>
          <a:xfrm>
            <a:off x="2559048" y="1075105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Bedřich Hrozný</a:t>
            </a:r>
          </a:p>
        </p:txBody>
      </p:sp>
      <p:sp>
        <p:nvSpPr>
          <p:cNvPr id="22" name="TextovéPole 22"/>
          <p:cNvSpPr txBox="1"/>
          <p:nvPr/>
        </p:nvSpPr>
        <p:spPr>
          <a:xfrm>
            <a:off x="430379" y="343700"/>
            <a:ext cx="8136907" cy="523219"/>
          </a:xfrm>
          <a:prstGeom prst="rect">
            <a:avLst/>
          </a:prstGeom>
          <a:solidFill>
            <a:srgbClr val="C0504D"/>
          </a:solidFill>
          <a:ln w="25402">
            <a:solidFill>
              <a:srgbClr val="8C383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7. Novinář a básník</a:t>
            </a:r>
          </a:p>
        </p:txBody>
      </p:sp>
      <p:sp>
        <p:nvSpPr>
          <p:cNvPr id="23" name="TextovéPole 23"/>
          <p:cNvSpPr txBox="1"/>
          <p:nvPr/>
        </p:nvSpPr>
        <p:spPr>
          <a:xfrm>
            <a:off x="2559048" y="1075096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4" name="TextovéPole 24"/>
          <p:cNvSpPr txBox="1"/>
          <p:nvPr/>
        </p:nvSpPr>
        <p:spPr>
          <a:xfrm>
            <a:off x="2538118" y="1075105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Svatopluk Čech</a:t>
            </a:r>
          </a:p>
        </p:txBody>
      </p:sp>
      <p:sp>
        <p:nvSpPr>
          <p:cNvPr id="25" name="TextovéPole 25"/>
          <p:cNvSpPr txBox="1"/>
          <p:nvPr/>
        </p:nvSpPr>
        <p:spPr>
          <a:xfrm>
            <a:off x="369011" y="304292"/>
            <a:ext cx="8136907" cy="523219"/>
          </a:xfrm>
          <a:prstGeom prst="rect">
            <a:avLst/>
          </a:prstGeom>
          <a:solidFill>
            <a:srgbClr val="9BBB59"/>
          </a:solidFill>
          <a:ln w="25402">
            <a:solidFill>
              <a:srgbClr val="71893F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8. Autorka kuchařek</a:t>
            </a:r>
          </a:p>
        </p:txBody>
      </p:sp>
      <p:sp>
        <p:nvSpPr>
          <p:cNvPr id="26" name="TextovéPole 27"/>
          <p:cNvSpPr txBox="1"/>
          <p:nvPr/>
        </p:nvSpPr>
        <p:spPr>
          <a:xfrm>
            <a:off x="2529193" y="1079357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7" name="TextovéPole 28"/>
          <p:cNvSpPr txBox="1"/>
          <p:nvPr/>
        </p:nvSpPr>
        <p:spPr>
          <a:xfrm>
            <a:off x="2504404" y="1097901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Magdaléna Rettigová</a:t>
            </a:r>
          </a:p>
        </p:txBody>
      </p:sp>
      <p:sp>
        <p:nvSpPr>
          <p:cNvPr id="28" name="TextovéPole 29"/>
          <p:cNvSpPr txBox="1"/>
          <p:nvPr/>
        </p:nvSpPr>
        <p:spPr>
          <a:xfrm>
            <a:off x="396849" y="311838"/>
            <a:ext cx="8136907" cy="523219"/>
          </a:xfrm>
          <a:prstGeom prst="rect">
            <a:avLst/>
          </a:prstGeom>
          <a:solidFill>
            <a:srgbClr val="8064A2"/>
          </a:solidFill>
          <a:ln w="25402">
            <a:solidFill>
              <a:srgbClr val="5C477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9. Napsal příběh o kocourovi Mikešovi.</a:t>
            </a:r>
          </a:p>
        </p:txBody>
      </p:sp>
      <p:sp>
        <p:nvSpPr>
          <p:cNvPr id="29" name="TextovéPole 31"/>
          <p:cNvSpPr txBox="1"/>
          <p:nvPr/>
        </p:nvSpPr>
        <p:spPr>
          <a:xfrm>
            <a:off x="2504404" y="1079357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0" name="TextovéPole 32"/>
          <p:cNvSpPr txBox="1"/>
          <p:nvPr/>
        </p:nvSpPr>
        <p:spPr>
          <a:xfrm>
            <a:off x="2529193" y="1097901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Josef Lada</a:t>
            </a:r>
          </a:p>
        </p:txBody>
      </p:sp>
      <p:sp>
        <p:nvSpPr>
          <p:cNvPr id="31" name="TextovéPole 33"/>
          <p:cNvSpPr txBox="1"/>
          <p:nvPr/>
        </p:nvSpPr>
        <p:spPr>
          <a:xfrm>
            <a:off x="398146" y="304293"/>
            <a:ext cx="8136907" cy="523219"/>
          </a:xfrm>
          <a:prstGeom prst="rect">
            <a:avLst/>
          </a:prstGeom>
          <a:solidFill>
            <a:srgbClr val="C0504D"/>
          </a:solidFill>
          <a:ln w="25402">
            <a:solidFill>
              <a:srgbClr val="8C383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10. Jaromír Jágr je …</a:t>
            </a:r>
          </a:p>
        </p:txBody>
      </p:sp>
      <p:sp>
        <p:nvSpPr>
          <p:cNvPr id="32" name="TextovéPole 35"/>
          <p:cNvSpPr txBox="1"/>
          <p:nvPr/>
        </p:nvSpPr>
        <p:spPr>
          <a:xfrm>
            <a:off x="2540495" y="1083609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3" name="TextovéPole 36"/>
          <p:cNvSpPr txBox="1"/>
          <p:nvPr/>
        </p:nvSpPr>
        <p:spPr>
          <a:xfrm>
            <a:off x="2520461" y="1083609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hokejista</a:t>
            </a:r>
          </a:p>
        </p:txBody>
      </p:sp>
      <p:sp>
        <p:nvSpPr>
          <p:cNvPr id="34" name="TextovéPole 37"/>
          <p:cNvSpPr txBox="1"/>
          <p:nvPr/>
        </p:nvSpPr>
        <p:spPr>
          <a:xfrm>
            <a:off x="416161" y="311838"/>
            <a:ext cx="8136907" cy="523219"/>
          </a:xfrm>
          <a:prstGeom prst="rect">
            <a:avLst/>
          </a:prstGeom>
          <a:solidFill>
            <a:srgbClr val="9BBB59"/>
          </a:solidFill>
          <a:ln w="25402">
            <a:solidFill>
              <a:srgbClr val="71893F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11. Hermína Týrlová byla …</a:t>
            </a:r>
          </a:p>
        </p:txBody>
      </p:sp>
      <p:sp>
        <p:nvSpPr>
          <p:cNvPr id="35" name="TextovéPole 38"/>
          <p:cNvSpPr txBox="1"/>
          <p:nvPr/>
        </p:nvSpPr>
        <p:spPr>
          <a:xfrm>
            <a:off x="2504404" y="1070844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6" name="TextovéPole 39"/>
          <p:cNvSpPr txBox="1"/>
          <p:nvPr/>
        </p:nvSpPr>
        <p:spPr>
          <a:xfrm>
            <a:off x="2537761" y="1083609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režisérka</a:t>
            </a:r>
          </a:p>
        </p:txBody>
      </p:sp>
      <p:sp>
        <p:nvSpPr>
          <p:cNvPr id="37" name="TextovéPole 40"/>
          <p:cNvSpPr txBox="1"/>
          <p:nvPr/>
        </p:nvSpPr>
        <p:spPr>
          <a:xfrm>
            <a:off x="395531" y="347092"/>
            <a:ext cx="8136907" cy="523219"/>
          </a:xfrm>
          <a:prstGeom prst="rect">
            <a:avLst/>
          </a:prstGeom>
          <a:solidFill>
            <a:srgbClr val="8064A2"/>
          </a:solidFill>
          <a:ln w="25402">
            <a:solidFill>
              <a:srgbClr val="5C477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12. Režisérka a animátorka</a:t>
            </a:r>
          </a:p>
        </p:txBody>
      </p:sp>
      <p:sp>
        <p:nvSpPr>
          <p:cNvPr id="38" name="TextovéPole 42"/>
          <p:cNvSpPr txBox="1"/>
          <p:nvPr/>
        </p:nvSpPr>
        <p:spPr>
          <a:xfrm>
            <a:off x="2566537" y="1083609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9" name="TextovéPole 43"/>
          <p:cNvSpPr txBox="1"/>
          <p:nvPr/>
        </p:nvSpPr>
        <p:spPr>
          <a:xfrm>
            <a:off x="2537761" y="1110026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Hermína Týrlová</a:t>
            </a:r>
          </a:p>
        </p:txBody>
      </p:sp>
      <p:sp>
        <p:nvSpPr>
          <p:cNvPr id="40" name="TextovéPole 44"/>
          <p:cNvSpPr txBox="1"/>
          <p:nvPr/>
        </p:nvSpPr>
        <p:spPr>
          <a:xfrm>
            <a:off x="416159" y="332657"/>
            <a:ext cx="8136907" cy="523219"/>
          </a:xfrm>
          <a:prstGeom prst="rect">
            <a:avLst/>
          </a:prstGeom>
          <a:solidFill>
            <a:srgbClr val="C0504D"/>
          </a:solidFill>
          <a:ln w="25402">
            <a:solidFill>
              <a:srgbClr val="8C383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13. Překladatel </a:t>
            </a:r>
          </a:p>
        </p:txBody>
      </p:sp>
      <p:sp>
        <p:nvSpPr>
          <p:cNvPr id="41" name="TextovéPole 46"/>
          <p:cNvSpPr txBox="1"/>
          <p:nvPr/>
        </p:nvSpPr>
        <p:spPr>
          <a:xfrm>
            <a:off x="2525929" y="1110026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2" name="TextovéPole 47"/>
          <p:cNvSpPr txBox="1"/>
          <p:nvPr/>
        </p:nvSpPr>
        <p:spPr>
          <a:xfrm>
            <a:off x="2537761" y="1128131"/>
            <a:ext cx="3600404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Josef Jungmann</a:t>
            </a:r>
          </a:p>
        </p:txBody>
      </p:sp>
      <p:sp>
        <p:nvSpPr>
          <p:cNvPr id="43" name="TextovéPole 112"/>
          <p:cNvSpPr txBox="1"/>
          <p:nvPr/>
        </p:nvSpPr>
        <p:spPr>
          <a:xfrm>
            <a:off x="251642" y="1556793"/>
            <a:ext cx="407164" cy="36611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1.</a:t>
            </a:r>
          </a:p>
        </p:txBody>
      </p:sp>
      <p:sp>
        <p:nvSpPr>
          <p:cNvPr id="44" name="Obdélník 119"/>
          <p:cNvSpPr/>
          <p:nvPr/>
        </p:nvSpPr>
        <p:spPr>
          <a:xfrm>
            <a:off x="251642" y="1844820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2.</a:t>
            </a:r>
          </a:p>
        </p:txBody>
      </p:sp>
      <p:sp>
        <p:nvSpPr>
          <p:cNvPr id="45" name="Obdélník 120"/>
          <p:cNvSpPr/>
          <p:nvPr/>
        </p:nvSpPr>
        <p:spPr>
          <a:xfrm>
            <a:off x="251642" y="2204819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3.</a:t>
            </a:r>
          </a:p>
        </p:txBody>
      </p:sp>
      <p:sp>
        <p:nvSpPr>
          <p:cNvPr id="46" name="Obdélník 121"/>
          <p:cNvSpPr/>
          <p:nvPr/>
        </p:nvSpPr>
        <p:spPr>
          <a:xfrm>
            <a:off x="251642" y="2564827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4.</a:t>
            </a:r>
          </a:p>
        </p:txBody>
      </p:sp>
      <p:sp>
        <p:nvSpPr>
          <p:cNvPr id="47" name="Obdélník 122"/>
          <p:cNvSpPr/>
          <p:nvPr/>
        </p:nvSpPr>
        <p:spPr>
          <a:xfrm>
            <a:off x="251642" y="2884145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5.</a:t>
            </a:r>
          </a:p>
        </p:txBody>
      </p:sp>
      <p:sp>
        <p:nvSpPr>
          <p:cNvPr id="48" name="Obdélník 123"/>
          <p:cNvSpPr/>
          <p:nvPr/>
        </p:nvSpPr>
        <p:spPr>
          <a:xfrm>
            <a:off x="251642" y="3275463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6.</a:t>
            </a:r>
          </a:p>
        </p:txBody>
      </p:sp>
      <p:sp>
        <p:nvSpPr>
          <p:cNvPr id="49" name="Obdélník 124"/>
          <p:cNvSpPr/>
          <p:nvPr/>
        </p:nvSpPr>
        <p:spPr>
          <a:xfrm>
            <a:off x="251642" y="3635462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7.</a:t>
            </a:r>
          </a:p>
        </p:txBody>
      </p:sp>
      <p:sp>
        <p:nvSpPr>
          <p:cNvPr id="50" name="Obdélník 125"/>
          <p:cNvSpPr/>
          <p:nvPr/>
        </p:nvSpPr>
        <p:spPr>
          <a:xfrm>
            <a:off x="251642" y="3995461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8.</a:t>
            </a:r>
          </a:p>
        </p:txBody>
      </p:sp>
      <p:sp>
        <p:nvSpPr>
          <p:cNvPr id="51" name="Obdélník 126"/>
          <p:cNvSpPr/>
          <p:nvPr/>
        </p:nvSpPr>
        <p:spPr>
          <a:xfrm>
            <a:off x="251642" y="4283826"/>
            <a:ext cx="357475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9.</a:t>
            </a:r>
          </a:p>
        </p:txBody>
      </p:sp>
      <p:sp>
        <p:nvSpPr>
          <p:cNvPr id="52" name="Obdélník 2143"/>
          <p:cNvSpPr/>
          <p:nvPr/>
        </p:nvSpPr>
        <p:spPr>
          <a:xfrm>
            <a:off x="179643" y="4581125"/>
            <a:ext cx="473037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10.</a:t>
            </a:r>
          </a:p>
        </p:txBody>
      </p:sp>
      <p:sp>
        <p:nvSpPr>
          <p:cNvPr id="53" name="Obdélník 2144"/>
          <p:cNvSpPr/>
          <p:nvPr/>
        </p:nvSpPr>
        <p:spPr>
          <a:xfrm>
            <a:off x="179643" y="4869161"/>
            <a:ext cx="473037" cy="3661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11.</a:t>
            </a:r>
          </a:p>
        </p:txBody>
      </p:sp>
      <p:sp>
        <p:nvSpPr>
          <p:cNvPr id="54" name="Obdélník 2144"/>
          <p:cNvSpPr/>
          <p:nvPr/>
        </p:nvSpPr>
        <p:spPr>
          <a:xfrm>
            <a:off x="210705" y="5157188"/>
            <a:ext cx="476987" cy="37414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12.</a:t>
            </a:r>
          </a:p>
        </p:txBody>
      </p:sp>
      <p:sp>
        <p:nvSpPr>
          <p:cNvPr id="55" name="Obdélník 2144"/>
          <p:cNvSpPr/>
          <p:nvPr/>
        </p:nvSpPr>
        <p:spPr>
          <a:xfrm>
            <a:off x="246604" y="5477301"/>
            <a:ext cx="476987" cy="37414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13.</a:t>
            </a:r>
          </a:p>
        </p:txBody>
      </p:sp>
      <p:sp>
        <p:nvSpPr>
          <p:cNvPr id="56" name="Obdélník 61"/>
          <p:cNvSpPr/>
          <p:nvPr/>
        </p:nvSpPr>
        <p:spPr>
          <a:xfrm>
            <a:off x="7884368" y="5477301"/>
            <a:ext cx="360035" cy="320104"/>
          </a:xfrm>
          <a:prstGeom prst="rect">
            <a:avLst/>
          </a:pr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0482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 txBox="1"/>
          <p:nvPr/>
        </p:nvSpPr>
        <p:spPr>
          <a:xfrm>
            <a:off x="179643" y="6356515"/>
            <a:ext cx="8857079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6997" y="332640"/>
            <a:ext cx="8909995" cy="609484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Patříme mezi slavné rodáky  Středočeského kraje.</a:t>
            </a:r>
          </a:p>
        </p:txBody>
      </p:sp>
      <p:pic>
        <p:nvPicPr>
          <p:cNvPr id="4" name="Picture 3" descr="F:\hotový projekt-kraje\obrázky\Středočeský kraj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93596" y="1062002"/>
            <a:ext cx="7154997" cy="473400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7596336" y="5085184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Obr.2</a:t>
            </a:r>
          </a:p>
        </p:txBody>
      </p:sp>
    </p:spTree>
    <p:extLst>
      <p:ext uri="{BB962C8B-B14F-4D97-AF65-F5344CB8AC3E}">
        <p14:creationId xmlns:p14="http://schemas.microsoft.com/office/powerpoint/2010/main" val="3114556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/>
              <a:t>Slavní rodáci</a:t>
            </a:r>
          </a:p>
        </p:txBody>
      </p:sp>
      <p:sp>
        <p:nvSpPr>
          <p:cNvPr id="3" name="Zástupný symbol pro zápatí 2"/>
          <p:cNvSpPr txBox="1"/>
          <p:nvPr/>
        </p:nvSpPr>
        <p:spPr>
          <a:xfrm>
            <a:off x="971641" y="6356515"/>
            <a:ext cx="7056717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539642" y="1509482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Tomáš Baťa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-zakladatel obuvnické firmy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-narodil</a:t>
            </a: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 se ve Zlíně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651997" y="1509482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Max Švabinský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-malíř ,rytec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ývojový diagram: alternativní postup 7"/>
          <p:cNvSpPr/>
          <p:nvPr/>
        </p:nvSpPr>
        <p:spPr>
          <a:xfrm>
            <a:off x="556945" y="4653136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 smtClean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dirty="0">
              <a:solidFill>
                <a:srgbClr val="000000"/>
              </a:solidFill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 smtClean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Jan </a:t>
            </a:r>
            <a:r>
              <a:rPr lang="cs-CZ" kern="0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A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mos</a:t>
            </a: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kern="0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K</a:t>
            </a: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omenský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aseline="0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-jeden</a:t>
            </a: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 z českých myslitelů ,filozof, pedagog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-sepisoval nové knihy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dirty="0" smtClean="0">
              <a:solidFill>
                <a:srgbClr val="000000"/>
              </a:solidFill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dirty="0" smtClean="0">
              <a:solidFill>
                <a:srgbClr val="000000"/>
              </a:solidFill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Vývojový diagram: alternativní postup 8"/>
          <p:cNvSpPr/>
          <p:nvPr/>
        </p:nvSpPr>
        <p:spPr>
          <a:xfrm>
            <a:off x="5651997" y="4785841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Václav</a:t>
            </a: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cap="none" spc="0" dirty="0" err="1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Talich</a:t>
            </a:r>
            <a:endParaRPr lang="cs-CZ" sz="1800" b="0" i="0" u="none" strike="noStrike" kern="1200" cap="none" spc="0" dirty="0" smtClean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aseline="0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-dirigent</a:t>
            </a:r>
            <a:r>
              <a:rPr lang="cs-CZ" dirty="0" smtClean="0">
                <a:solidFill>
                  <a:srgbClr val="000000"/>
                </a:solidFill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cap="none" spc="0" dirty="0" smtClean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Národního divadla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583032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 txBox="1"/>
          <p:nvPr/>
        </p:nvSpPr>
        <p:spPr>
          <a:xfrm>
            <a:off x="179643" y="6470641"/>
            <a:ext cx="8964356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40484" y="1694520"/>
            <a:ext cx="8703515" cy="3812261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2"/>
          <p:cNvSpPr/>
          <p:nvPr/>
        </p:nvSpPr>
        <p:spPr>
          <a:xfrm>
            <a:off x="164518" y="5805361"/>
            <a:ext cx="8892357" cy="5792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Patříme mezi slavné rodáky  . . . . . . . . .  kraje.</a:t>
            </a:r>
          </a:p>
        </p:txBody>
      </p:sp>
      <p:sp>
        <p:nvSpPr>
          <p:cNvPr id="5" name="TextovéPole 5"/>
          <p:cNvSpPr txBox="1"/>
          <p:nvPr/>
        </p:nvSpPr>
        <p:spPr>
          <a:xfrm>
            <a:off x="467541" y="332658"/>
            <a:ext cx="8136907" cy="523219"/>
          </a:xfrm>
          <a:prstGeom prst="rect">
            <a:avLst/>
          </a:prstGeom>
          <a:solidFill>
            <a:srgbClr val="C0504D"/>
          </a:solidFill>
          <a:ln w="25402">
            <a:solidFill>
              <a:srgbClr val="8C383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1. Kde se narodil Tomáš Baťa?</a:t>
            </a:r>
          </a:p>
        </p:txBody>
      </p:sp>
      <p:sp>
        <p:nvSpPr>
          <p:cNvPr id="6" name="TextovéPole 6"/>
          <p:cNvSpPr txBox="1"/>
          <p:nvPr/>
        </p:nvSpPr>
        <p:spPr>
          <a:xfrm>
            <a:off x="2627784" y="1052739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ve Zlíně</a:t>
            </a:r>
          </a:p>
        </p:txBody>
      </p:sp>
      <p:sp>
        <p:nvSpPr>
          <p:cNvPr id="7" name="TextovéPole 7"/>
          <p:cNvSpPr txBox="1"/>
          <p:nvPr/>
        </p:nvSpPr>
        <p:spPr>
          <a:xfrm>
            <a:off x="452381" y="332658"/>
            <a:ext cx="8136907" cy="523219"/>
          </a:xfrm>
          <a:prstGeom prst="rect">
            <a:avLst/>
          </a:prstGeom>
          <a:solidFill>
            <a:srgbClr val="9BBB59"/>
          </a:solidFill>
          <a:ln w="25402">
            <a:solidFill>
              <a:srgbClr val="71893F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2. Jan Ámos Komenský byl také…</a:t>
            </a:r>
          </a:p>
        </p:txBody>
      </p:sp>
      <p:sp>
        <p:nvSpPr>
          <p:cNvPr id="8" name="TextovéPole 8"/>
          <p:cNvSpPr txBox="1"/>
          <p:nvPr/>
        </p:nvSpPr>
        <p:spPr>
          <a:xfrm>
            <a:off x="2644728" y="1052739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9" name="TextovéPole 9"/>
          <p:cNvSpPr txBox="1"/>
          <p:nvPr/>
        </p:nvSpPr>
        <p:spPr>
          <a:xfrm>
            <a:off x="2627784" y="1052739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spisovatel</a:t>
            </a:r>
          </a:p>
        </p:txBody>
      </p:sp>
      <p:sp>
        <p:nvSpPr>
          <p:cNvPr id="10" name="TextovéPole 10"/>
          <p:cNvSpPr txBox="1"/>
          <p:nvPr/>
        </p:nvSpPr>
        <p:spPr>
          <a:xfrm>
            <a:off x="444169" y="332658"/>
            <a:ext cx="8136907" cy="523219"/>
          </a:xfrm>
          <a:prstGeom prst="rect">
            <a:avLst/>
          </a:prstGeom>
          <a:solidFill>
            <a:srgbClr val="8064A2"/>
          </a:solidFill>
          <a:ln w="25402">
            <a:solidFill>
              <a:srgbClr val="5C477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3. Max Švabinský byl grafik a …</a:t>
            </a:r>
          </a:p>
        </p:txBody>
      </p:sp>
      <p:sp>
        <p:nvSpPr>
          <p:cNvPr id="11" name="TextovéPole 11"/>
          <p:cNvSpPr txBox="1"/>
          <p:nvPr/>
        </p:nvSpPr>
        <p:spPr>
          <a:xfrm>
            <a:off x="2644728" y="1052739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2" name="TextovéPole 12"/>
          <p:cNvSpPr txBox="1"/>
          <p:nvPr/>
        </p:nvSpPr>
        <p:spPr>
          <a:xfrm>
            <a:off x="2644728" y="1052739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malíř</a:t>
            </a:r>
          </a:p>
        </p:txBody>
      </p:sp>
      <p:sp>
        <p:nvSpPr>
          <p:cNvPr id="13" name="TextovéPole 13"/>
          <p:cNvSpPr txBox="1"/>
          <p:nvPr/>
        </p:nvSpPr>
        <p:spPr>
          <a:xfrm>
            <a:off x="467541" y="332658"/>
            <a:ext cx="8136907" cy="523219"/>
          </a:xfrm>
          <a:prstGeom prst="rect">
            <a:avLst/>
          </a:prstGeom>
          <a:solidFill>
            <a:srgbClr val="C0504D"/>
          </a:solidFill>
          <a:ln w="25402">
            <a:solidFill>
              <a:srgbClr val="8C383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4. Václav Talich byl … 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2627784" y="1056991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5" name="TextovéPole 15"/>
          <p:cNvSpPr txBox="1"/>
          <p:nvPr/>
        </p:nvSpPr>
        <p:spPr>
          <a:xfrm>
            <a:off x="2630481" y="1052739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dirigent</a:t>
            </a:r>
          </a:p>
        </p:txBody>
      </p:sp>
      <p:sp>
        <p:nvSpPr>
          <p:cNvPr id="16" name="TextovéPole 16"/>
          <p:cNvSpPr txBox="1"/>
          <p:nvPr/>
        </p:nvSpPr>
        <p:spPr>
          <a:xfrm>
            <a:off x="444169" y="332658"/>
            <a:ext cx="8136907" cy="523219"/>
          </a:xfrm>
          <a:prstGeom prst="rect">
            <a:avLst/>
          </a:prstGeom>
          <a:solidFill>
            <a:srgbClr val="9BBB59"/>
          </a:solidFill>
          <a:ln w="25402">
            <a:solidFill>
              <a:srgbClr val="71893F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5. Kdo byl učitelem národa?</a:t>
            </a:r>
          </a:p>
        </p:txBody>
      </p:sp>
      <p:sp>
        <p:nvSpPr>
          <p:cNvPr id="17" name="TextovéPole 17"/>
          <p:cNvSpPr txBox="1"/>
          <p:nvPr/>
        </p:nvSpPr>
        <p:spPr>
          <a:xfrm>
            <a:off x="2630481" y="1070844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8" name="TextovéPole 18"/>
          <p:cNvSpPr txBox="1"/>
          <p:nvPr/>
        </p:nvSpPr>
        <p:spPr>
          <a:xfrm>
            <a:off x="2627784" y="1052730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Jan Ámos Komenský</a:t>
            </a:r>
          </a:p>
        </p:txBody>
      </p:sp>
      <p:sp>
        <p:nvSpPr>
          <p:cNvPr id="19" name="TextovéPole 19"/>
          <p:cNvSpPr txBox="1"/>
          <p:nvPr/>
        </p:nvSpPr>
        <p:spPr>
          <a:xfrm>
            <a:off x="456002" y="332658"/>
            <a:ext cx="8136907" cy="523219"/>
          </a:xfrm>
          <a:prstGeom prst="rect">
            <a:avLst/>
          </a:prstGeom>
          <a:solidFill>
            <a:srgbClr val="8064A2"/>
          </a:solidFill>
          <a:ln w="25402">
            <a:solidFill>
              <a:srgbClr val="5C477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6. Byl malířem, grafikem a narodil se v Kroměříži.</a:t>
            </a:r>
          </a:p>
        </p:txBody>
      </p:sp>
      <p:sp>
        <p:nvSpPr>
          <p:cNvPr id="20" name="TextovéPole 20"/>
          <p:cNvSpPr txBox="1"/>
          <p:nvPr/>
        </p:nvSpPr>
        <p:spPr>
          <a:xfrm>
            <a:off x="2630481" y="1070844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1" name="TextovéPole 21"/>
          <p:cNvSpPr txBox="1"/>
          <p:nvPr/>
        </p:nvSpPr>
        <p:spPr>
          <a:xfrm>
            <a:off x="2630481" y="1056991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Max Švabinský</a:t>
            </a:r>
          </a:p>
        </p:txBody>
      </p:sp>
      <p:sp>
        <p:nvSpPr>
          <p:cNvPr id="22" name="TextovéPole 22"/>
          <p:cNvSpPr txBox="1"/>
          <p:nvPr/>
        </p:nvSpPr>
        <p:spPr>
          <a:xfrm>
            <a:off x="440484" y="332658"/>
            <a:ext cx="8136907" cy="492440"/>
          </a:xfrm>
          <a:prstGeom prst="rect">
            <a:avLst/>
          </a:prstGeom>
          <a:solidFill>
            <a:srgbClr val="C0504D"/>
          </a:solidFill>
          <a:ln w="25402">
            <a:solidFill>
              <a:srgbClr val="8C383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6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7. Tomáš Baťa byl zakladatel …. firmy, která prodává boty.</a:t>
            </a:r>
          </a:p>
        </p:txBody>
      </p:sp>
      <p:sp>
        <p:nvSpPr>
          <p:cNvPr id="23" name="TextovéPole 23"/>
          <p:cNvSpPr txBox="1"/>
          <p:nvPr/>
        </p:nvSpPr>
        <p:spPr>
          <a:xfrm>
            <a:off x="2644728" y="1070844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4" name="TextovéPole 24"/>
          <p:cNvSpPr txBox="1"/>
          <p:nvPr/>
        </p:nvSpPr>
        <p:spPr>
          <a:xfrm>
            <a:off x="2630481" y="1070844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obuvnické</a:t>
            </a:r>
          </a:p>
        </p:txBody>
      </p:sp>
      <p:sp>
        <p:nvSpPr>
          <p:cNvPr id="25" name="TextovéPole 25"/>
          <p:cNvSpPr txBox="1"/>
          <p:nvPr/>
        </p:nvSpPr>
        <p:spPr>
          <a:xfrm>
            <a:off x="467541" y="348048"/>
            <a:ext cx="8136907" cy="523219"/>
          </a:xfrm>
          <a:prstGeom prst="rect">
            <a:avLst/>
          </a:prstGeom>
          <a:solidFill>
            <a:srgbClr val="9BBB59"/>
          </a:solidFill>
          <a:ln w="25402">
            <a:solidFill>
              <a:srgbClr val="71893F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8. Hlavní město ČR.</a:t>
            </a:r>
          </a:p>
        </p:txBody>
      </p:sp>
      <p:sp>
        <p:nvSpPr>
          <p:cNvPr id="26" name="TextovéPole 26"/>
          <p:cNvSpPr txBox="1"/>
          <p:nvPr/>
        </p:nvSpPr>
        <p:spPr>
          <a:xfrm>
            <a:off x="2630481" y="1070844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7" name="TextovéPole 27"/>
          <p:cNvSpPr txBox="1"/>
          <p:nvPr/>
        </p:nvSpPr>
        <p:spPr>
          <a:xfrm>
            <a:off x="2620112" y="1070844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Praha</a:t>
            </a:r>
          </a:p>
        </p:txBody>
      </p:sp>
      <p:sp>
        <p:nvSpPr>
          <p:cNvPr id="28" name="TextovéPole 29"/>
          <p:cNvSpPr txBox="1"/>
          <p:nvPr/>
        </p:nvSpPr>
        <p:spPr>
          <a:xfrm>
            <a:off x="440484" y="361956"/>
            <a:ext cx="8136907" cy="523219"/>
          </a:xfrm>
          <a:prstGeom prst="rect">
            <a:avLst/>
          </a:prstGeom>
          <a:solidFill>
            <a:srgbClr val="8064A2"/>
          </a:solidFill>
          <a:ln w="25402">
            <a:solidFill>
              <a:srgbClr val="5C4776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9. Zakladatel obuvnické firmy ve Zlíně byl …</a:t>
            </a:r>
          </a:p>
        </p:txBody>
      </p:sp>
      <p:sp>
        <p:nvSpPr>
          <p:cNvPr id="29" name="TextovéPole 30"/>
          <p:cNvSpPr txBox="1"/>
          <p:nvPr/>
        </p:nvSpPr>
        <p:spPr>
          <a:xfrm>
            <a:off x="2620112" y="1070844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0" name="TextovéPole 31"/>
          <p:cNvSpPr txBox="1"/>
          <p:nvPr/>
        </p:nvSpPr>
        <p:spPr>
          <a:xfrm>
            <a:off x="2620112" y="1070844"/>
            <a:ext cx="3960440" cy="461662"/>
          </a:xfrm>
          <a:prstGeom prst="rect">
            <a:avLst/>
          </a:prstGeom>
          <a:solidFill>
            <a:srgbClr val="4BACC6"/>
          </a:solidFill>
          <a:ln w="25402">
            <a:solidFill>
              <a:srgbClr val="357D91"/>
            </a:solidFill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Tomáš Baťa</a:t>
            </a:r>
          </a:p>
        </p:txBody>
      </p:sp>
      <p:sp>
        <p:nvSpPr>
          <p:cNvPr id="31" name="TextovéPole 112"/>
          <p:cNvSpPr txBox="1"/>
          <p:nvPr/>
        </p:nvSpPr>
        <p:spPr>
          <a:xfrm>
            <a:off x="251642" y="1920020"/>
            <a:ext cx="573968" cy="37414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1.</a:t>
            </a:r>
          </a:p>
        </p:txBody>
      </p:sp>
      <p:sp>
        <p:nvSpPr>
          <p:cNvPr id="32" name="Obdélník 119"/>
          <p:cNvSpPr/>
          <p:nvPr/>
        </p:nvSpPr>
        <p:spPr>
          <a:xfrm>
            <a:off x="251642" y="2334783"/>
            <a:ext cx="503934" cy="37414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2.</a:t>
            </a:r>
          </a:p>
        </p:txBody>
      </p:sp>
      <p:sp>
        <p:nvSpPr>
          <p:cNvPr id="33" name="Obdélník 120"/>
          <p:cNvSpPr/>
          <p:nvPr/>
        </p:nvSpPr>
        <p:spPr>
          <a:xfrm>
            <a:off x="251642" y="2694819"/>
            <a:ext cx="503934" cy="37414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3.</a:t>
            </a:r>
          </a:p>
        </p:txBody>
      </p:sp>
      <p:sp>
        <p:nvSpPr>
          <p:cNvPr id="34" name="Obdélník 121"/>
          <p:cNvSpPr/>
          <p:nvPr/>
        </p:nvSpPr>
        <p:spPr>
          <a:xfrm>
            <a:off x="251642" y="2982855"/>
            <a:ext cx="503934" cy="37414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4.</a:t>
            </a:r>
          </a:p>
        </p:txBody>
      </p:sp>
      <p:sp>
        <p:nvSpPr>
          <p:cNvPr id="35" name="Obdélník 122"/>
          <p:cNvSpPr/>
          <p:nvPr/>
        </p:nvSpPr>
        <p:spPr>
          <a:xfrm>
            <a:off x="251642" y="3342890"/>
            <a:ext cx="503934" cy="37414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5.</a:t>
            </a:r>
          </a:p>
        </p:txBody>
      </p:sp>
      <p:sp>
        <p:nvSpPr>
          <p:cNvPr id="36" name="Obdélník 123"/>
          <p:cNvSpPr/>
          <p:nvPr/>
        </p:nvSpPr>
        <p:spPr>
          <a:xfrm>
            <a:off x="251642" y="3774935"/>
            <a:ext cx="503934" cy="37414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6.</a:t>
            </a:r>
          </a:p>
        </p:txBody>
      </p:sp>
      <p:sp>
        <p:nvSpPr>
          <p:cNvPr id="37" name="Obdélník 124"/>
          <p:cNvSpPr/>
          <p:nvPr/>
        </p:nvSpPr>
        <p:spPr>
          <a:xfrm>
            <a:off x="251642" y="4278998"/>
            <a:ext cx="503934" cy="37414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7.</a:t>
            </a:r>
          </a:p>
        </p:txBody>
      </p:sp>
      <p:sp>
        <p:nvSpPr>
          <p:cNvPr id="38" name="Obdélník 125"/>
          <p:cNvSpPr/>
          <p:nvPr/>
        </p:nvSpPr>
        <p:spPr>
          <a:xfrm>
            <a:off x="251642" y="4711043"/>
            <a:ext cx="503934" cy="37414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8.</a:t>
            </a:r>
          </a:p>
        </p:txBody>
      </p:sp>
      <p:sp>
        <p:nvSpPr>
          <p:cNvPr id="39" name="Obdélník 126"/>
          <p:cNvSpPr/>
          <p:nvPr/>
        </p:nvSpPr>
        <p:spPr>
          <a:xfrm>
            <a:off x="251642" y="5071079"/>
            <a:ext cx="503934" cy="37414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9.</a:t>
            </a:r>
          </a:p>
        </p:txBody>
      </p:sp>
    </p:spTree>
    <p:extLst>
      <p:ext uri="{BB962C8B-B14F-4D97-AF65-F5344CB8AC3E}">
        <p14:creationId xmlns:p14="http://schemas.microsoft.com/office/powerpoint/2010/main" val="1470297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 txBox="1"/>
          <p:nvPr/>
        </p:nvSpPr>
        <p:spPr>
          <a:xfrm>
            <a:off x="251642" y="6356515"/>
            <a:ext cx="8569080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3" name="Obdélník 2"/>
          <p:cNvSpPr/>
          <p:nvPr/>
        </p:nvSpPr>
        <p:spPr>
          <a:xfrm>
            <a:off x="29882" y="332640"/>
            <a:ext cx="9036356" cy="64043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Patříme mezi slavné rodáky Zlínského kraje.</a:t>
            </a:r>
          </a:p>
        </p:txBody>
      </p:sp>
      <p:pic>
        <p:nvPicPr>
          <p:cNvPr id="4" name="Picture 2" descr="F:\hotový projekt-kraje\obrázky\Zlínský kraj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93596" y="1062002"/>
            <a:ext cx="7154997" cy="473400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7596336" y="5229200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Obr.2</a:t>
            </a:r>
          </a:p>
        </p:txBody>
      </p:sp>
    </p:spTree>
    <p:extLst>
      <p:ext uri="{BB962C8B-B14F-4D97-AF65-F5344CB8AC3E}">
        <p14:creationId xmlns:p14="http://schemas.microsoft.com/office/powerpoint/2010/main" val="1707748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/>
              <a:t>Slavní rodáci-úkol</a:t>
            </a:r>
          </a:p>
        </p:txBody>
      </p:sp>
      <p:sp>
        <p:nvSpPr>
          <p:cNvPr id="3" name="Zástupný symbol pro zápatí 2"/>
          <p:cNvSpPr txBox="1"/>
          <p:nvPr/>
        </p:nvSpPr>
        <p:spPr>
          <a:xfrm>
            <a:off x="971641" y="6356515"/>
            <a:ext cx="7056717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539642" y="2949836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664964" y="2979718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ývojový diagram: alternativní postup 7"/>
          <p:cNvSpPr/>
          <p:nvPr/>
        </p:nvSpPr>
        <p:spPr>
          <a:xfrm>
            <a:off x="539642" y="4785841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Vývojový diagram: alternativní postup 8"/>
          <p:cNvSpPr/>
          <p:nvPr/>
        </p:nvSpPr>
        <p:spPr>
          <a:xfrm>
            <a:off x="5651997" y="4785841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Obdélník 9"/>
          <p:cNvSpPr/>
          <p:nvPr/>
        </p:nvSpPr>
        <p:spPr>
          <a:xfrm>
            <a:off x="559082" y="1340638"/>
            <a:ext cx="7973284" cy="1407308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Najdi slavné rodáky z jiných krajů, pomoc hledej na internetu ,podle nich vymysli křížovku </a:t>
            </a:r>
            <a:r>
              <a:rPr lang="cs-CZ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 do mapy zakresli </a:t>
            </a:r>
            <a:r>
              <a:rPr lang="cs-CZ" sz="2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kraj, který </a:t>
            </a:r>
            <a:r>
              <a:rPr lang="cs-CZ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má vyjít v tajence.</a:t>
            </a:r>
          </a:p>
        </p:txBody>
      </p:sp>
    </p:spTree>
    <p:extLst>
      <p:ext uri="{BB962C8B-B14F-4D97-AF65-F5344CB8AC3E}">
        <p14:creationId xmlns:p14="http://schemas.microsoft.com/office/powerpoint/2010/main" val="1768597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None/>
            </a:pPr>
            <a:r>
              <a:rPr lang="cs-CZ"/>
              <a:t>Slavní rodáci</a:t>
            </a:r>
          </a:p>
        </p:txBody>
      </p:sp>
      <p:sp>
        <p:nvSpPr>
          <p:cNvPr id="3" name="Zástupný symbol pro zápatí 2"/>
          <p:cNvSpPr txBox="1"/>
          <p:nvPr/>
        </p:nvSpPr>
        <p:spPr>
          <a:xfrm>
            <a:off x="827584" y="6356200"/>
            <a:ext cx="7056717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 dirty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539642" y="1509482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651997" y="1509482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ývojový diagram: alternativní postup 7"/>
          <p:cNvSpPr/>
          <p:nvPr/>
        </p:nvSpPr>
        <p:spPr>
          <a:xfrm>
            <a:off x="539642" y="4785841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Vývojový diagram: alternativní postup 8"/>
          <p:cNvSpPr/>
          <p:nvPr/>
        </p:nvSpPr>
        <p:spPr>
          <a:xfrm>
            <a:off x="5651997" y="4785841"/>
            <a:ext cx="2880360" cy="143999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000877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 slavných rodáků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/>
        <p:txBody>
          <a:bodyPr>
            <a:normAutofit fontScale="92500" lnSpcReduction="20000"/>
          </a:bodyPr>
          <a:lstStyle/>
          <a:p>
            <a:pPr lvl="0"/>
            <a:endParaRPr lang="cs-CZ" sz="1200" dirty="0" smtClean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 smtClean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 smtClean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 smtClean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 smtClean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 smtClean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 smtClean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 smtClean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 smtClean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 smtClean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 smtClean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 smtClean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endParaRPr lang="cs-CZ" sz="1200" dirty="0">
              <a:solidFill>
                <a:srgbClr val="898989"/>
              </a:solidFill>
              <a:latin typeface="Calibri" pitchFamily="18"/>
              <a:ea typeface="Microsoft YaHei" pitchFamily="2"/>
              <a:cs typeface="Mangal" pitchFamily="2"/>
            </a:endParaRPr>
          </a:p>
          <a:p>
            <a:pPr lvl="0"/>
            <a:r>
              <a:rPr lang="cs-CZ" sz="1200" dirty="0" smtClean="0"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                                                 Autorem </a:t>
            </a:r>
            <a:r>
              <a:rPr lang="cs-CZ" sz="1200" dirty="0">
                <a:solidFill>
                  <a:srgbClr val="898989"/>
                </a:solidFill>
                <a:latin typeface="Calibri" pitchFamily="18"/>
                <a:ea typeface="Microsoft YaHei" pitchFamily="2"/>
                <a:cs typeface="Mangal" pitchFamily="2"/>
              </a:rPr>
              <a:t>materiálu a všech jeho částí, není-li uvedeno jinak, je Mgr. Gabriela Divišová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915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 txBox="1"/>
          <p:nvPr/>
        </p:nvSpPr>
        <p:spPr>
          <a:xfrm>
            <a:off x="251642" y="6356515"/>
            <a:ext cx="8569080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Autorem materiálu a všech jeho částí, není-li uvedeno jinak, je Mgr. Gabriela Divišová</a:t>
            </a:r>
          </a:p>
        </p:txBody>
      </p:sp>
      <p:sp>
        <p:nvSpPr>
          <p:cNvPr id="3" name="Obdélník 2"/>
          <p:cNvSpPr/>
          <p:nvPr/>
        </p:nvSpPr>
        <p:spPr>
          <a:xfrm>
            <a:off x="29882" y="332640"/>
            <a:ext cx="9036356" cy="64043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1" compatLnSpc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 pitchFamily="18"/>
                <a:ea typeface="Microsoft YaHei" pitchFamily="2"/>
                <a:cs typeface="Mangal" pitchFamily="2"/>
              </a:rPr>
              <a:t>Patříme mezi slavné rodáky  . . . . . . . .  .</a:t>
            </a:r>
          </a:p>
        </p:txBody>
      </p:sp>
      <p:pic>
        <p:nvPicPr>
          <p:cNvPr id="4" name="Picture 2" descr="F:\hotový projekt-kraje\obrázky\slepá map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27641" y="1258561"/>
            <a:ext cx="7346874" cy="4258799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7596336" y="5013176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Obr.2</a:t>
            </a:r>
          </a:p>
        </p:txBody>
      </p:sp>
    </p:spTree>
    <p:extLst>
      <p:ext uri="{BB962C8B-B14F-4D97-AF65-F5344CB8AC3E}">
        <p14:creationId xmlns:p14="http://schemas.microsoft.com/office/powerpoint/2010/main" val="952593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Obr.1:Vlastní </a:t>
            </a:r>
            <a:r>
              <a:rPr lang="cs-CZ" sz="2400" dirty="0" smtClean="0"/>
              <a:t>archív</a:t>
            </a:r>
            <a:r>
              <a:rPr lang="cs-CZ" sz="2400" dirty="0"/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2013-03-11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2400" dirty="0" smtClean="0"/>
          </a:p>
          <a:p>
            <a:r>
              <a:rPr lang="cs-CZ" sz="2400" dirty="0" smtClean="0"/>
              <a:t>Obr.2:</a:t>
            </a:r>
            <a:r>
              <a:rPr lang="cs-CZ" sz="2400" dirty="0" smtClean="0">
                <a:hlinkClick r:id="rId2" action="ppaction://hlinkfile"/>
              </a:rPr>
              <a:t>imapa.info/</a:t>
            </a:r>
            <a:r>
              <a:rPr lang="cs-CZ" sz="2400" dirty="0" err="1" smtClean="0">
                <a:hlinkClick r:id="rId2" action="ppaction://hlinkfile"/>
              </a:rPr>
              <a:t>slepa</a:t>
            </a:r>
            <a:r>
              <a:rPr lang="cs-CZ" sz="2400" dirty="0" smtClean="0">
                <a:hlinkClick r:id="rId2" action="ppaction://hlinkfile"/>
              </a:rPr>
              <a:t>-mapa-</a:t>
            </a:r>
            <a:r>
              <a:rPr lang="cs-CZ" sz="2400" dirty="0" err="1" smtClean="0">
                <a:hlinkClick r:id="rId2" action="ppaction://hlinkfile"/>
              </a:rPr>
              <a:t>cr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cit. 2013-03-11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]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03648" y="6356350"/>
            <a:ext cx="669674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9512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1222</Words>
  <Application>Microsoft Office PowerPoint</Application>
  <PresentationFormat>Předvádění na obrazovce (4:3)</PresentationFormat>
  <Paragraphs>273</Paragraphs>
  <Slides>19</Slides>
  <Notes>17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Acrobat Document</vt:lpstr>
      <vt:lpstr>Název školy: Svobodná základní škola, o.p.s. Autor: Gabriela Divišová Název materiálu: VY_32_INOVACE_09_  ČR-Slavní rodáci 2  Název:  ČR – Slavní rodáci 2 Číslo projektu: CZ.1.07/1.4.00/21.0929</vt:lpstr>
      <vt:lpstr>Prezentace aplikace PowerPoint</vt:lpstr>
      <vt:lpstr>Prezentace aplikace PowerPoint</vt:lpstr>
      <vt:lpstr>Slavní rodáci</vt:lpstr>
      <vt:lpstr>Slavní rodáci</vt:lpstr>
      <vt:lpstr>Prezentace aplikace PowerPoint</vt:lpstr>
      <vt:lpstr>Prezentace aplikace PowerPoint</vt:lpstr>
      <vt:lpstr>Slavní rodáci</vt:lpstr>
      <vt:lpstr>Slavní rodáci</vt:lpstr>
      <vt:lpstr>Prezentace aplikace PowerPoint</vt:lpstr>
      <vt:lpstr>Prezentace aplikace PowerPoint</vt:lpstr>
      <vt:lpstr>Slavní rodáci</vt:lpstr>
      <vt:lpstr>Prezentace aplikace PowerPoint</vt:lpstr>
      <vt:lpstr>Prezentace aplikace PowerPoint</vt:lpstr>
      <vt:lpstr>Slavní rodáci-úkol</vt:lpstr>
      <vt:lpstr>Slavní rodáci</vt:lpstr>
      <vt:lpstr>Křížovka slavných rodáků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26</cp:revision>
  <dcterms:created xsi:type="dcterms:W3CDTF">2013-01-07T18:14:35Z</dcterms:created>
  <dcterms:modified xsi:type="dcterms:W3CDTF">2013-07-15T11:00:43Z</dcterms:modified>
</cp:coreProperties>
</file>