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D514FB-9693-4716-AB02-574542CFEAC3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9FF4B0-AD4F-4CF1-AFBA-54033103A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476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C76FCF-E553-45EE-B9FE-E24FA1583387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735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e/ed/Coat_of_arms_of_the_Czech_Republic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e/ed/Coat_of_arms_of_the_Czech_Republic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1/1c/Small_coat_of_arms_of_the_Czech_Republic_by_IR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f/fc/Flag_of_the_president_of_the_Czech_Republic.sv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mall_coat_of_arms_of_the_Czech_Republic_by_IR.svg" TargetMode="External"/><Relationship Id="rId2" Type="http://schemas.openxmlformats.org/officeDocument/2006/relationships/hyperlink" Target="http://commons.wikimedia.org/wiki/File:Coat_of_arms_of_the_Czech_Republic.sv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Seal_of_the_Czech_Republic.png?uselang=cs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Flag_of_the_president_of_the_Czech_Republic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VY_32_INOVACE_11_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ČR- státní symboly.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státní symboly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smtClean="0">
                <a:latin typeface="Arial" pitchFamily="34" charset="0"/>
                <a:cs typeface="Arial" pitchFamily="34" charset="0"/>
              </a:rPr>
              <a:t>ČR-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státní symboly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6739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63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Státní symboly jsou zákonem stanovené znaky, kterými stát označuje svou </a:t>
            </a:r>
            <a:r>
              <a:rPr lang="cs-CZ" dirty="0" smtClean="0"/>
              <a:t>svrchovanost </a:t>
            </a:r>
            <a:r>
              <a:rPr lang="cs-CZ" dirty="0"/>
              <a:t>a tyto jsou projevem státnosti. Státními symboly se stát reprezentuje ve vztahu k jiným státům, vyjadřuje jimi svou historii, územní vývoj, státoprávní povahu i národní identitu. Podoba státních symbolů má svoje historické opodstatnění.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47664" y="6290138"/>
            <a:ext cx="5616624" cy="548680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6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55576" y="1844824"/>
            <a:ext cx="7408333" cy="3450696"/>
          </a:xfrm>
        </p:spPr>
        <p:txBody>
          <a:bodyPr>
            <a:noAutofit/>
          </a:bodyPr>
          <a:lstStyle/>
          <a:p>
            <a:r>
              <a:rPr lang="cs-CZ" sz="2400" dirty="0" smtClean="0"/>
              <a:t>Každý stát má své státní symboly.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Státní symboly ČR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-velký a malý znak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-státní barvy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-státní vlajka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-státní pečeť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-vlajka prezidenta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-státní hymna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</a:t>
            </a:r>
            <a:endParaRPr lang="cs-CZ" sz="24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051720" y="6465221"/>
            <a:ext cx="597666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959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8157592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VELKÝ STÁTNÍ ZNAK</a:t>
            </a:r>
          </a:p>
          <a:p>
            <a:r>
              <a:rPr lang="cs-CZ" dirty="0" smtClean="0"/>
              <a:t>tvoří čtvrcený štít</a:t>
            </a:r>
          </a:p>
          <a:p>
            <a:r>
              <a:rPr lang="cs-CZ" dirty="0" smtClean="0"/>
              <a:t>v prvním a čtvrtém poli je historický znak Čech</a:t>
            </a:r>
          </a:p>
          <a:p>
            <a:pPr marL="0" indent="0">
              <a:buNone/>
            </a:pPr>
            <a:r>
              <a:rPr lang="cs-CZ" dirty="0" smtClean="0"/>
              <a:t>	(stříbrný dvouocasý lev ve skoku se zlatou 	zbrojí a zlatou korunou na červeném poli)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356350"/>
            <a:ext cx="591229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VELKÝ A MALÝ ZNAK</a:t>
            </a:r>
            <a:endParaRPr lang="cs-CZ" dirty="0"/>
          </a:p>
        </p:txBody>
      </p:sp>
      <p:pic>
        <p:nvPicPr>
          <p:cNvPr id="4100" name="Picture 4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41941"/>
            <a:ext cx="2242220" cy="2686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451182" y="6458789"/>
            <a:ext cx="692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74739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136904" cy="41044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		</a:t>
            </a:r>
          </a:p>
          <a:p>
            <a:r>
              <a:rPr lang="cs-CZ" dirty="0" smtClean="0"/>
              <a:t>ve druhém poli se nachází znak Moravy</a:t>
            </a:r>
          </a:p>
          <a:p>
            <a:pPr marL="0" indent="0">
              <a:buNone/>
            </a:pPr>
            <a:r>
              <a:rPr lang="cs-CZ" dirty="0" smtClean="0"/>
              <a:t>	(orlice stříbrno-červeně šachovaná se zlatou zbrojí a 	korunou na modrém poli)</a:t>
            </a:r>
          </a:p>
          <a:p>
            <a:r>
              <a:rPr lang="cs-CZ" dirty="0"/>
              <a:t>v</a:t>
            </a:r>
            <a:r>
              <a:rPr lang="cs-CZ" dirty="0" smtClean="0"/>
              <a:t>e třetím poli je znak Slezska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(orlice se stříbrným půlměsícem, uprostřed s křížkem, 	ukončený trojlístky, se zlatou korunou a červenou 	zbrojí na zlatém podkladu)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92609" y="6356350"/>
            <a:ext cx="6547743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24208"/>
            <a:ext cx="8229600" cy="744552"/>
          </a:xfrm>
        </p:spPr>
        <p:txBody>
          <a:bodyPr>
            <a:normAutofit fontScale="90000"/>
          </a:bodyPr>
          <a:lstStyle/>
          <a:p>
            <a:r>
              <a:rPr lang="cs-CZ" dirty="0"/>
              <a:t>VELKÝ STÁTNÍ </a:t>
            </a:r>
            <a:r>
              <a:rPr lang="cs-CZ" dirty="0" smtClean="0"/>
              <a:t>ZNAK</a:t>
            </a:r>
            <a:endParaRPr lang="cs-CZ" dirty="0"/>
          </a:p>
        </p:txBody>
      </p:sp>
      <p:pic>
        <p:nvPicPr>
          <p:cNvPr id="4" name="Picture 4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27081"/>
            <a:ext cx="1450130" cy="173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Coat of arms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080"/>
            <a:ext cx="1450130" cy="173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8340017" y="1964338"/>
            <a:ext cx="692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687783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57592" cy="5040560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tvořen červeným polem, na kterém je umístěn historický znak Čech</a:t>
            </a:r>
          </a:p>
          <a:p>
            <a:r>
              <a:rPr lang="cs-CZ" dirty="0"/>
              <a:t>s</a:t>
            </a:r>
            <a:r>
              <a:rPr lang="cs-CZ" dirty="0" smtClean="0"/>
              <a:t>tříbrný dvouocasý lev ve skoku se zlatou zbrojí a zlatou korunou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9847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MALÝ STÁTNÍ ZNAK</a:t>
            </a:r>
            <a:endParaRPr lang="cs-CZ" dirty="0"/>
          </a:p>
        </p:txBody>
      </p:sp>
      <p:pic>
        <p:nvPicPr>
          <p:cNvPr id="2052" name="Picture 4" descr="File:Small coat of arms of the Czech Republic by IR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596" y="3212976"/>
            <a:ext cx="2560624" cy="312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423931" y="5968726"/>
            <a:ext cx="720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78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5" y="2204864"/>
            <a:ext cx="7452816" cy="3921299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tátní barvy jsou bílá, modrá, červená</a:t>
            </a:r>
          </a:p>
          <a:p>
            <a:r>
              <a:rPr lang="cs-CZ" dirty="0"/>
              <a:t>b</a:t>
            </a:r>
            <a:r>
              <a:rPr lang="cs-CZ" dirty="0" smtClean="0"/>
              <a:t>ílá barva symbolizuje čistotu</a:t>
            </a:r>
          </a:p>
          <a:p>
            <a:r>
              <a:rPr lang="cs-CZ" dirty="0"/>
              <a:t>m</a:t>
            </a:r>
            <a:r>
              <a:rPr lang="cs-CZ" dirty="0" smtClean="0"/>
              <a:t>odrá barva symbolizuje bezmračnou oblohu</a:t>
            </a:r>
          </a:p>
          <a:p>
            <a:r>
              <a:rPr lang="cs-CZ" dirty="0"/>
              <a:t>č</a:t>
            </a:r>
            <a:r>
              <a:rPr lang="cs-CZ" dirty="0" smtClean="0"/>
              <a:t>ervená barva symbolizuje krev prolitou vlastenci za svobodu vlasti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576828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BARVY (TRIKOLÓRA)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136" y="4221088"/>
            <a:ext cx="3396782" cy="2264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383207" y="6300943"/>
            <a:ext cx="7248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3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vlajka se skládá z horního pruhu bílého a dolního pruhu červeného, mezi něž je vsunut žerďový modrý klín do poloviny délky vlajky </a:t>
            </a:r>
          </a:p>
          <a:p>
            <a:r>
              <a:rPr lang="cs-CZ" dirty="0"/>
              <a:t>p</a:t>
            </a:r>
            <a:r>
              <a:rPr lang="cs-CZ" dirty="0" smtClean="0"/>
              <a:t>oměr šířky vlajky k její délce je 2:3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7632848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39"/>
            <a:ext cx="1943100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163274" y="6309320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56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Zásady a podmínky pro používání vlajky: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ři vodorovném věšení, je bílý pruh v horní části a modrý klín směřuje vpravo z pohledu pozorovatele(modrý klín je v levé části a špička ukazuje doprava).</a:t>
            </a:r>
          </a:p>
          <a:p>
            <a:r>
              <a:rPr lang="cs-CZ" dirty="0"/>
              <a:t>p</a:t>
            </a:r>
            <a:r>
              <a:rPr lang="cs-CZ" dirty="0" smtClean="0"/>
              <a:t>ři svislém věšení, je bílý pruh vlevo z pohledu pozorovatele a klín směřuje dolů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VLAJKA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3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ečeť opatruje prezident republiky</a:t>
            </a:r>
          </a:p>
          <a:p>
            <a:r>
              <a:rPr lang="cs-CZ" dirty="0"/>
              <a:t>p</a:t>
            </a:r>
            <a:r>
              <a:rPr lang="cs-CZ" dirty="0" smtClean="0"/>
              <a:t>oužívá se při významných událostech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(jako je stvrzení mezinárodních smluv)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11560" y="6405896"/>
            <a:ext cx="604867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pic>
        <p:nvPicPr>
          <p:cNvPr id="2050" name="Picture 2" descr="http://upload.wikimedia.org/wikipedia/commons/b/bf/Seal_of_the_Czech_Republic.png?uselang=c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5" y="4253154"/>
            <a:ext cx="2520280" cy="2501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65086" y="6295410"/>
            <a:ext cx="7264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90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165923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 bílá, s okrajem skládajícím </a:t>
            </a:r>
          </a:p>
          <a:p>
            <a:r>
              <a:rPr lang="cs-CZ" dirty="0" smtClean="0"/>
              <a:t>se z plamínků střídavě bílých, červených a modrých</a:t>
            </a:r>
          </a:p>
          <a:p>
            <a:r>
              <a:rPr lang="cs-CZ" dirty="0"/>
              <a:t>u</a:t>
            </a:r>
            <a:r>
              <a:rPr lang="cs-CZ" dirty="0" smtClean="0"/>
              <a:t>prostřed je velký státní znak</a:t>
            </a:r>
          </a:p>
          <a:p>
            <a:r>
              <a:rPr lang="cs-CZ" dirty="0"/>
              <a:t>p</a:t>
            </a:r>
            <a:r>
              <a:rPr lang="cs-CZ" dirty="0" smtClean="0"/>
              <a:t>od ním je stříbrný nápis PRAVDA VÍTĚZÍ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červené stuze podložené žlutými lipovými</a:t>
            </a:r>
          </a:p>
          <a:p>
            <a:pPr marL="0" indent="0">
              <a:buNone/>
            </a:pPr>
            <a:r>
              <a:rPr lang="cs-CZ" dirty="0" smtClean="0"/>
              <a:t>    ratolestmi </a:t>
            </a:r>
          </a:p>
          <a:p>
            <a:pPr marL="0" indent="0">
              <a:buNone/>
            </a:pPr>
            <a:r>
              <a:rPr lang="cs-CZ" dirty="0" smtClean="0"/>
              <a:t>    jediným uživatelem je prezident republiky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vlajka se užívá k označení-sídla prezidenta,….                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11559" y="6356350"/>
            <a:ext cx="6728035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VLAJKA PREZIDENTA</a:t>
            </a:r>
            <a:endParaRPr lang="cs-CZ" dirty="0"/>
          </a:p>
        </p:txBody>
      </p:sp>
      <p:pic>
        <p:nvPicPr>
          <p:cNvPr id="3075" name="Picture 3" descr="File:Flag of the president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078807" cy="207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378999" y="1928194"/>
            <a:ext cx="7393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806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píseň-,,Kde domov můj“</a:t>
            </a:r>
          </a:p>
          <a:p>
            <a:r>
              <a:rPr lang="cs-CZ" dirty="0"/>
              <a:t>p</a:t>
            </a:r>
            <a:r>
              <a:rPr lang="cs-CZ" dirty="0" smtClean="0"/>
              <a:t>oprvé zazněla na jevišti v roce 1834</a:t>
            </a:r>
          </a:p>
          <a:p>
            <a:r>
              <a:rPr lang="cs-CZ" dirty="0"/>
              <a:t>v</a:t>
            </a:r>
            <a:r>
              <a:rPr lang="cs-CZ" dirty="0" smtClean="0"/>
              <a:t> divadelní hře Fidlovačka</a:t>
            </a:r>
          </a:p>
          <a:p>
            <a:r>
              <a:rPr lang="cs-CZ" dirty="0"/>
              <a:t>a</a:t>
            </a:r>
            <a:r>
              <a:rPr lang="cs-CZ" dirty="0" smtClean="0"/>
              <a:t>utorem Josef Kajetán Tyl</a:t>
            </a:r>
          </a:p>
          <a:p>
            <a:r>
              <a:rPr lang="cs-CZ" dirty="0"/>
              <a:t>h</a:t>
            </a:r>
            <a:r>
              <a:rPr lang="cs-CZ" dirty="0" smtClean="0"/>
              <a:t>udbu složil František Škroupa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676875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843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Kde domov můj,</a:t>
            </a:r>
            <a:br>
              <a:rPr lang="cs-CZ" dirty="0"/>
            </a:br>
            <a:r>
              <a:rPr lang="cs-CZ" dirty="0"/>
              <a:t>kde domov můj.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můj!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státní hymny: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73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1.Vyjmenuj státní symboly České republiky?</a:t>
            </a:r>
          </a:p>
          <a:p>
            <a:pPr marL="0" indent="0">
              <a:buNone/>
            </a:pPr>
            <a:r>
              <a:rPr lang="cs-CZ" dirty="0" smtClean="0"/>
              <a:t>    --------------------------------------------------------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2.Vybarvy.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09320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61048"/>
            <a:ext cx="3332131" cy="2146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391963" y="5517232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7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3.Kdy bývá vlajka vyvěšována?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4.Popiš jednotlivá pole velkého státního znaku. Co symbolizují?</a:t>
            </a:r>
          </a:p>
          <a:p>
            <a:pPr marL="0" indent="0">
              <a:buNone/>
            </a:pPr>
            <a:r>
              <a:rPr lang="cs-CZ" dirty="0" smtClean="0"/>
              <a:t>1.pole 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2.pole 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3.pole --------------------------------------------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99592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314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5.Kde můžeme vidět statní znak ve skutečnosti?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-----------------------------------------------------------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6.Kdo jsou autory naší hymny?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7.Kdy poprvé zazněla?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734481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56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8.Při jakých příležitostech se hraje státní hymna?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9.Jak dáváš čest státní vlajce a státní hymně?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----------------------------------------------------------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237312"/>
            <a:ext cx="61283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38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1.Velký a malý znak , státní barvy , státní vlajka,</a:t>
            </a:r>
          </a:p>
          <a:p>
            <a:pPr marL="0" indent="0">
              <a:buNone/>
            </a:pPr>
            <a:r>
              <a:rPr lang="cs-CZ" dirty="0" smtClean="0"/>
              <a:t> pečeť , vlajka prezidenta , hymna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09120"/>
            <a:ext cx="1943100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53577" y="5352288"/>
            <a:ext cx="6142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6591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3.Při státních svátcích , při mezi státních sportovních utkáních,…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</a:t>
            </a:r>
            <a:r>
              <a:rPr lang="cs-CZ" dirty="0"/>
              <a:t> </a:t>
            </a:r>
            <a:r>
              <a:rPr lang="cs-CZ" dirty="0" smtClean="0"/>
              <a:t>-</a:t>
            </a:r>
            <a:r>
              <a:rPr lang="cs-CZ" u="sng" dirty="0"/>
              <a:t>V</a:t>
            </a:r>
            <a:r>
              <a:rPr lang="cs-CZ" u="sng" dirty="0" smtClean="0"/>
              <a:t> </a:t>
            </a:r>
            <a:r>
              <a:rPr lang="cs-CZ" u="sng" dirty="0"/>
              <a:t>prvním a čtvrtém poli je historický </a:t>
            </a:r>
            <a:r>
              <a:rPr lang="cs-CZ" u="sng" dirty="0" smtClean="0"/>
              <a:t>znak</a:t>
            </a:r>
            <a:r>
              <a:rPr lang="cs-CZ" dirty="0" smtClean="0"/>
              <a:t>       </a:t>
            </a: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u="sng" dirty="0" smtClean="0"/>
              <a:t>Čech.</a:t>
            </a:r>
            <a:endParaRPr lang="cs-CZ" u="sng" dirty="0"/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/>
              <a:t>stříbrný dvouocasý lev ve skoku se zlatou 	zbrojí a zlatou korunou na červeném poli)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195736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261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-</a:t>
            </a:r>
            <a:r>
              <a:rPr lang="cs-CZ" u="sng" dirty="0" smtClean="0"/>
              <a:t>ve </a:t>
            </a:r>
            <a:r>
              <a:rPr lang="cs-CZ" u="sng" dirty="0"/>
              <a:t>druhém poli se nachází znak Moravy</a:t>
            </a:r>
          </a:p>
          <a:p>
            <a:pPr marL="0" indent="0">
              <a:buNone/>
            </a:pPr>
            <a:r>
              <a:rPr lang="cs-CZ" dirty="0"/>
              <a:t>	(orlice stříbrno-červeně šachovaná </a:t>
            </a:r>
            <a:r>
              <a:rPr lang="cs-CZ" dirty="0" smtClean="0"/>
              <a:t>se zlatou    zbrojí </a:t>
            </a:r>
            <a:r>
              <a:rPr lang="cs-CZ" dirty="0"/>
              <a:t>a korunou na modrém poli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 - </a:t>
            </a:r>
            <a:r>
              <a:rPr lang="cs-CZ" u="sng" dirty="0" smtClean="0"/>
              <a:t>ve </a:t>
            </a:r>
            <a:r>
              <a:rPr lang="cs-CZ" u="sng" dirty="0"/>
              <a:t>třetím poli je znak Slezska</a:t>
            </a:r>
          </a:p>
          <a:p>
            <a:pPr marL="0" indent="0">
              <a:buNone/>
            </a:pPr>
            <a:r>
              <a:rPr lang="cs-CZ" dirty="0"/>
              <a:t>	(orlice se stříbrným půlměsícem, uprostřed 	s křížkem, ukončený trojlístky, se zlatou 	korunou a červenou zbrojí na zlatém 	podkladu)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67744" y="6356350"/>
            <a:ext cx="576064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560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5.Velký státní znak nalezneme na stěnách řady budov , institucích a úřadech , na bankovkách , policejních uniformách,….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6.Autorem je Josef Kajetán Tyl a hudbu složil František Škroupa.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mtClean="0"/>
              <a:t>7.Po </a:t>
            </a:r>
            <a:r>
              <a:rPr lang="cs-CZ" dirty="0" smtClean="0"/>
              <a:t>prvé zazněla 1834.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309320"/>
            <a:ext cx="59046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89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8.Státní hymna se hraje nebo zpívá při státních svátcích(při zahájení mezistátních sportovních utkáních,    kulturních akcích , při volbě prezidenta,…)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Nemluvím , stojím s rukama podél těla(popř.  </a:t>
            </a:r>
            <a:r>
              <a:rPr lang="cs-CZ" dirty="0"/>
              <a:t>m</a:t>
            </a:r>
            <a:r>
              <a:rPr lang="cs-CZ" dirty="0" smtClean="0"/>
              <a:t>ám pravou rukou na srdci),……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6967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57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01: </a:t>
            </a:r>
            <a:r>
              <a:rPr lang="cs-CZ" sz="1800" dirty="0" smtClean="0">
                <a:cs typeface="Arial" pitchFamily="34" charset="0"/>
              </a:rPr>
              <a:t>TLUSŤA.,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en-US" sz="1800" i="1" dirty="0"/>
              <a:t>Coat of arms of the Czech Republic</a:t>
            </a:r>
            <a:r>
              <a:rPr lang="cs-CZ" sz="1800" i="1" dirty="0" smtClean="0"/>
              <a:t>.</a:t>
            </a:r>
            <a:r>
              <a:rPr lang="cs-CZ" sz="1800" i="1" dirty="0" err="1" smtClean="0"/>
              <a:t>jpg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09-10-26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2013-02-23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 smtClean="0"/>
              <a:t>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i="1" dirty="0" smtClean="0"/>
              <a:t>(</a:t>
            </a:r>
            <a:r>
              <a:rPr lang="cs-CZ" sz="1800" i="1" dirty="0" err="1" smtClean="0"/>
              <a:t>Law</a:t>
            </a:r>
            <a:r>
              <a:rPr lang="cs-CZ" sz="1800" i="1" dirty="0" smtClean="0"/>
              <a:t> </a:t>
            </a:r>
            <a:r>
              <a:rPr lang="cs-CZ" sz="1800" i="1" dirty="0"/>
              <a:t>No. 121/2000, </a:t>
            </a:r>
            <a:r>
              <a:rPr lang="cs-CZ" sz="1800" i="1" dirty="0" err="1"/>
              <a:t>Article</a:t>
            </a:r>
            <a:r>
              <a:rPr lang="cs-CZ" sz="1800" i="1" dirty="0"/>
              <a:t> 3, </a:t>
            </a:r>
            <a:r>
              <a:rPr lang="cs-CZ" sz="1800" i="1" dirty="0" err="1"/>
              <a:t>Section</a:t>
            </a:r>
            <a:r>
              <a:rPr lang="cs-CZ" sz="1800" i="1" dirty="0"/>
              <a:t> </a:t>
            </a:r>
            <a:r>
              <a:rPr lang="cs-CZ" sz="1800" i="1" dirty="0" smtClean="0"/>
              <a:t>a)</a:t>
            </a:r>
            <a:r>
              <a:rPr lang="cs-CZ" sz="1800" dirty="0" smtClean="0"/>
              <a:t>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commons.wikimedia.org/wiki/File:Coat_of_arms_of_the_Czech_Republic.svg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02: </a:t>
            </a:r>
            <a:r>
              <a:rPr lang="cs-CZ" sz="1800" dirty="0" smtClean="0"/>
              <a:t>REHNI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en-US" sz="1800" i="1" dirty="0"/>
              <a:t>Small coat of arms of the Czech Republic by </a:t>
            </a:r>
            <a:r>
              <a:rPr lang="en-US" sz="1800" i="1" dirty="0" err="1"/>
              <a:t>IR.svg</a:t>
            </a:r>
            <a:r>
              <a:rPr lang="cs-CZ" sz="1800" i="1" dirty="0" smtClean="0"/>
              <a:t>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10-10-09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2013-02-23</a:t>
            </a:r>
            <a:r>
              <a:rPr lang="en-US" sz="1800" dirty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/>
              <a:t>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i="1" dirty="0"/>
              <a:t>(</a:t>
            </a:r>
            <a:r>
              <a:rPr lang="cs-CZ" sz="1800" i="1" dirty="0" err="1"/>
              <a:t>Law</a:t>
            </a:r>
            <a:r>
              <a:rPr lang="cs-CZ" sz="1800" i="1" dirty="0"/>
              <a:t> No. 121/2000, </a:t>
            </a:r>
            <a:r>
              <a:rPr lang="cs-CZ" sz="1800" i="1" dirty="0" err="1"/>
              <a:t>Article</a:t>
            </a:r>
            <a:r>
              <a:rPr lang="cs-CZ" sz="1800" i="1" dirty="0"/>
              <a:t> 3, </a:t>
            </a:r>
            <a:r>
              <a:rPr lang="cs-CZ" sz="1800" i="1" dirty="0" err="1"/>
              <a:t>Section</a:t>
            </a:r>
            <a:r>
              <a:rPr lang="cs-CZ" sz="1800" i="1" dirty="0"/>
              <a:t> a)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http://commons.wikimedia.org/wiki/File:Small_coat_of_arms_of_the_Czech_Republic_by_IR.svg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81329"/>
            <a:ext cx="7488832" cy="288032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76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03: </a:t>
            </a:r>
            <a:r>
              <a:rPr lang="cs-CZ" sz="1800" dirty="0" smtClean="0">
                <a:cs typeface="Arial" pitchFamily="34" charset="0"/>
              </a:rPr>
              <a:t>Vlastní archív</a:t>
            </a:r>
            <a:r>
              <a:rPr lang="en-US" sz="1800" dirty="0">
                <a:cs typeface="Arial" pitchFamily="34" charset="0"/>
              </a:rPr>
              <a:t> 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2013-02-23</a:t>
            </a:r>
            <a:r>
              <a:rPr lang="en-US" sz="1800" dirty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04</a:t>
            </a:r>
            <a:r>
              <a:rPr lang="en-US" sz="1800" dirty="0" smtClean="0">
                <a:cs typeface="Arial" pitchFamily="34" charset="0"/>
              </a:rPr>
              <a:t> </a:t>
            </a:r>
            <a:r>
              <a:rPr lang="cs-CZ" sz="1800" b="1" dirty="0" smtClean="0">
                <a:cs typeface="Arial" pitchFamily="34" charset="0"/>
              </a:rPr>
              <a:t>: </a:t>
            </a:r>
            <a:r>
              <a:rPr lang="cs-CZ" sz="1800" dirty="0" smtClean="0"/>
              <a:t>Vlastní archív</a:t>
            </a:r>
            <a:r>
              <a:rPr lang="en-US" sz="1800" dirty="0">
                <a:cs typeface="Arial" pitchFamily="34" charset="0"/>
              </a:rPr>
              <a:t> 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2013-02-23</a:t>
            </a:r>
            <a:r>
              <a:rPr lang="en-US" sz="1800" dirty="0" smtClean="0">
                <a:cs typeface="Arial" pitchFamily="34" charset="0"/>
              </a:rPr>
              <a:t>]</a:t>
            </a:r>
            <a:endParaRPr lang="cs-CZ" sz="1800" dirty="0" smtClean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05: </a:t>
            </a:r>
            <a:r>
              <a:rPr lang="cs-CZ" sz="1800" dirty="0" smtClean="0"/>
              <a:t>ZIRLAND</a:t>
            </a:r>
            <a:r>
              <a:rPr lang="cs-CZ" sz="1800" dirty="0" smtClean="0">
                <a:cs typeface="Arial" pitchFamily="34" charset="0"/>
              </a:rPr>
              <a:t>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en-US" sz="1800" i="1" dirty="0"/>
              <a:t>Seal of the Czech </a:t>
            </a:r>
            <a:r>
              <a:rPr lang="en-US" sz="1800" i="1" dirty="0" smtClean="0"/>
              <a:t>Republic.png</a:t>
            </a:r>
            <a:r>
              <a:rPr lang="cs-CZ" sz="1800" i="1" dirty="0" smtClean="0"/>
              <a:t> </a:t>
            </a:r>
            <a:r>
              <a:rPr lang="en-US" sz="1800" dirty="0" smtClean="0">
                <a:cs typeface="Arial" pitchFamily="34" charset="0"/>
              </a:rPr>
              <a:t>[</a:t>
            </a:r>
            <a:r>
              <a:rPr lang="en-US" sz="1800" dirty="0">
                <a:cs typeface="Arial" pitchFamily="34" charset="0"/>
              </a:rPr>
              <a:t>online]. </a:t>
            </a:r>
            <a:r>
              <a:rPr lang="en-US" sz="1800" dirty="0" smtClean="0">
                <a:cs typeface="Arial" pitchFamily="34" charset="0"/>
              </a:rPr>
              <a:t>20</a:t>
            </a:r>
            <a:r>
              <a:rPr lang="cs-CZ" sz="1800" dirty="0" smtClean="0">
                <a:cs typeface="Arial" pitchFamily="34" charset="0"/>
              </a:rPr>
              <a:t>06-02-07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2013-02-23</a:t>
            </a:r>
            <a:r>
              <a:rPr lang="en-US" sz="1800" dirty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i="1" dirty="0"/>
              <a:t>Autorského zákona (Zákon č. 121/2000 </a:t>
            </a:r>
            <a:r>
              <a:rPr lang="cs-CZ" sz="1800" i="1" dirty="0" smtClean="0"/>
              <a:t>Sb. § 3)</a:t>
            </a:r>
            <a:r>
              <a:rPr lang="cs-CZ" sz="1800" dirty="0" smtClean="0"/>
              <a:t> </a:t>
            </a:r>
            <a:r>
              <a:rPr lang="cs-CZ" sz="1800" dirty="0"/>
              <a:t>na WWW: </a:t>
            </a:r>
            <a:r>
              <a:rPr lang="cs-CZ" sz="1800" dirty="0">
                <a:hlinkClick r:id="rId2"/>
              </a:rPr>
              <a:t>http://commons.wikimedia.org/wiki/File:Seal_of_the_Czech_Republic.png?uselang=cs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76328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06: </a:t>
            </a:r>
            <a:r>
              <a:rPr lang="cs-CZ" sz="1800" dirty="0" smtClean="0">
                <a:cs typeface="Arial" pitchFamily="34" charset="0"/>
              </a:rPr>
              <a:t>DELNELSON83., </a:t>
            </a:r>
            <a:r>
              <a:rPr lang="cs-CZ" sz="1800" i="1" dirty="0">
                <a:cs typeface="Arial" pitchFamily="34" charset="0"/>
              </a:rPr>
              <a:t>Commons.wikimedia.org: </a:t>
            </a:r>
            <a:r>
              <a:rPr lang="en-US" sz="1800" i="1" dirty="0"/>
              <a:t>Flag of the president of the Czech </a:t>
            </a:r>
            <a:r>
              <a:rPr lang="en-US" sz="1800" i="1" dirty="0" err="1" smtClean="0"/>
              <a:t>Republic.svg</a:t>
            </a:r>
            <a:r>
              <a:rPr lang="cs-CZ" sz="1800" b="1" dirty="0" smtClean="0"/>
              <a:t> </a:t>
            </a:r>
            <a:r>
              <a:rPr lang="en-US" sz="1800" dirty="0" smtClean="0">
                <a:cs typeface="Arial" pitchFamily="34" charset="0"/>
              </a:rPr>
              <a:t>[online</a:t>
            </a:r>
            <a:r>
              <a:rPr lang="en-US" sz="1800" dirty="0">
                <a:cs typeface="Arial" pitchFamily="34" charset="0"/>
              </a:rPr>
              <a:t>]. 20</a:t>
            </a:r>
            <a:r>
              <a:rPr lang="cs-CZ" sz="1800" dirty="0" smtClean="0">
                <a:cs typeface="Arial" pitchFamily="34" charset="0"/>
              </a:rPr>
              <a:t>06-03-27 </a:t>
            </a:r>
            <a:r>
              <a:rPr lang="en-US" sz="1800" dirty="0">
                <a:cs typeface="Arial" pitchFamily="34" charset="0"/>
              </a:rPr>
              <a:t>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smtClean="0">
                <a:cs typeface="Arial" pitchFamily="34" charset="0"/>
              </a:rPr>
              <a:t>2013-02-23</a:t>
            </a:r>
            <a:r>
              <a:rPr lang="en-US" sz="1800" dirty="0" smtClean="0">
                <a:cs typeface="Arial" pitchFamily="34" charset="0"/>
              </a:rPr>
              <a:t>]</a:t>
            </a:r>
            <a:r>
              <a:rPr lang="cs-CZ" sz="1800" dirty="0">
                <a:cs typeface="Arial" pitchFamily="34" charset="0"/>
              </a:rPr>
              <a:t>. Dostupný pod licencí </a:t>
            </a:r>
            <a:r>
              <a:rPr lang="cs-CZ" sz="1800" dirty="0" smtClean="0"/>
              <a:t>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i="1" dirty="0" smtClean="0"/>
              <a:t>(</a:t>
            </a:r>
            <a:r>
              <a:rPr lang="cs-CZ" sz="1800" i="1" dirty="0" err="1" smtClean="0"/>
              <a:t>Law</a:t>
            </a:r>
            <a:r>
              <a:rPr lang="cs-CZ" sz="1800" i="1" dirty="0" smtClean="0"/>
              <a:t> </a:t>
            </a:r>
            <a:r>
              <a:rPr lang="cs-CZ" sz="1800" i="1" dirty="0"/>
              <a:t>No. 121/2000, </a:t>
            </a:r>
            <a:r>
              <a:rPr lang="cs-CZ" sz="1800" i="1" dirty="0" err="1"/>
              <a:t>Article</a:t>
            </a:r>
            <a:r>
              <a:rPr lang="cs-CZ" sz="1800" i="1" dirty="0"/>
              <a:t> 3, </a:t>
            </a:r>
            <a:r>
              <a:rPr lang="cs-CZ" sz="1800" i="1" dirty="0" err="1"/>
              <a:t>Section</a:t>
            </a:r>
            <a:r>
              <a:rPr lang="cs-CZ" sz="1800" i="1" dirty="0"/>
              <a:t> </a:t>
            </a:r>
            <a:r>
              <a:rPr lang="cs-CZ" sz="1800" i="1" dirty="0" smtClean="0"/>
              <a:t>a)</a:t>
            </a:r>
            <a:r>
              <a:rPr lang="cs-CZ" sz="1800" dirty="0" smtClean="0"/>
              <a:t> na </a:t>
            </a:r>
            <a:r>
              <a:rPr lang="cs-CZ" sz="1800" dirty="0"/>
              <a:t>WWW</a:t>
            </a:r>
            <a:r>
              <a:rPr lang="cs-CZ" sz="1800" dirty="0" smtClean="0"/>
              <a:t>: </a:t>
            </a:r>
            <a:r>
              <a:rPr lang="cs-CZ" sz="1800" dirty="0">
                <a:hlinkClick r:id="rId2"/>
              </a:rPr>
              <a:t>http://commons.wikimedia.org/wiki/File:Flag_of_the_president_of_the_Czech_Republic.svg</a:t>
            </a:r>
            <a:endParaRPr lang="cs-CZ" sz="18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5616" y="6356350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24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1299</Words>
  <Application>Microsoft Office PowerPoint</Application>
  <PresentationFormat>Předvádění na obrazovce (4:3)</PresentationFormat>
  <Paragraphs>182</Paragraphs>
  <Slides>26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systému Office</vt:lpstr>
      <vt:lpstr>Acrobat Document</vt:lpstr>
      <vt:lpstr>Název školy: Svobodná základní škola, o.p.s. Autor: Gabriela Divišová Název materiálu: VY_32_INOVACE_11_ ČR- státní symboly.  Název: ČR- státní symboly Číslo projektu: CZ.1.07/1.4.00/21.0929</vt:lpstr>
      <vt:lpstr>Prezentace aplikace PowerPoint</vt:lpstr>
      <vt:lpstr>Státní symboly</vt:lpstr>
      <vt:lpstr>Státní symboly</vt:lpstr>
      <vt:lpstr>VELKÝ A MALÝ ZNAK</vt:lpstr>
      <vt:lpstr>VELKÝ STÁTNÍ ZNAK</vt:lpstr>
      <vt:lpstr>MALÝ STÁTNÍ ZNAK</vt:lpstr>
      <vt:lpstr>STÁTNÍ BARVY (TRIKOLÓRA)</vt:lpstr>
      <vt:lpstr>STÁTNÍ VLAJKA</vt:lpstr>
      <vt:lpstr>STÁTNÍ VLAJKA</vt:lpstr>
      <vt:lpstr>STÁTNÍ PEČEŤ</vt:lpstr>
      <vt:lpstr>VLAJKA PREZIDENTA</vt:lpstr>
      <vt:lpstr>STÁTNÍ HYMNA</vt:lpstr>
      <vt:lpstr>Slova státní hymny:</vt:lpstr>
      <vt:lpstr>OTÁZKY:</vt:lpstr>
      <vt:lpstr>Otázky:</vt:lpstr>
      <vt:lpstr>Otázky:</vt:lpstr>
      <vt:lpstr>Otázky:</vt:lpstr>
      <vt:lpstr>Odpovědi na otázky:</vt:lpstr>
      <vt:lpstr>Odpovědi na otázky:</vt:lpstr>
      <vt:lpstr>Odpovědi na otázky:</vt:lpstr>
      <vt:lpstr>Odpovědi na otázku:</vt:lpstr>
      <vt:lpstr>Odpovědi na otázky: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2013-01-07T18:14:35Z</dcterms:created>
  <dcterms:modified xsi:type="dcterms:W3CDTF">2013-07-01T07:24:28Z</dcterms:modified>
</cp:coreProperties>
</file>