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D91D9D-E03D-401B-98FD-D0C9A0DFC14A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BA8E26-CDE4-4CAA-9B10-88BC79B94A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15436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84971E-0D9F-4690-B72E-9D3512A9DAE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11084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84971E-0D9F-4690-B72E-9D3512A9DAE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6147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1970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80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543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412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265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643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421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783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121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336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398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DA3626-4632-4D2C-A524-FE2972A1144D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58799A-7B59-4053-8A59-8C1E0CAACA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553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hyperlink" Target="http://dumy.cz/" TargetMode="Externa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4" y="773705"/>
            <a:ext cx="8064895" cy="2232248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Název školy: Svobodná základní škola, o.p.s.</a:t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Autor: Gabriela Divišová</a:t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Název materiálu</a:t>
            </a:r>
            <a:r>
              <a:rPr lang="cs-CZ" sz="2000">
                <a:latin typeface="Arial" pitchFamily="34" charset="0"/>
                <a:cs typeface="Arial" pitchFamily="34" charset="0"/>
              </a:rPr>
              <a:t>: </a:t>
            </a:r>
            <a:r>
              <a:rPr lang="cs-CZ" sz="1800" smtClean="0">
                <a:latin typeface="Arial" pitchFamily="34" charset="0"/>
                <a:cs typeface="Arial" pitchFamily="34" charset="0"/>
              </a:rPr>
              <a:t>VY_32_INOVACE_12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_  ČR –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Státní svátky.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latin typeface="Arial" pitchFamily="34" charset="0"/>
                <a:cs typeface="Arial" pitchFamily="34" charset="0"/>
              </a:rPr>
              <a:t>Název: ČR- Státní svátky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Číslo projektu: CZ.1.07/1.4.00/21.0929</a:t>
            </a: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313638" y="6492709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Gabriela Divišová</a:t>
            </a: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03848" y="3102378"/>
            <a:ext cx="5869367" cy="861764"/>
          </a:xfrm>
          <a:prstGeom prst="rect">
            <a:avLst/>
          </a:prstGeom>
          <a:noFill/>
        </p:spPr>
        <p:txBody>
          <a:bodyPr wrap="square" lIns="91430" tIns="45715" rIns="91430" bIns="45715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ČR-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Státní svátky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900" b="1" dirty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/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0" y="-184660"/>
            <a:ext cx="184710" cy="369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30" tIns="45715" rIns="91430" bIns="45715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3313" name="Object 1"/>
          <p:cNvGraphicFramePr>
            <a:graphicFrameLocks noChangeAspect="1"/>
          </p:cNvGraphicFramePr>
          <p:nvPr/>
        </p:nvGraphicFramePr>
        <p:xfrm>
          <a:off x="7667972" y="548680"/>
          <a:ext cx="900473" cy="7200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Acrobat Document" r:id="rId3" imgW="9523810" imgH="7621064" progId="AcroExch.Document.7">
                  <p:embed/>
                </p:oleObj>
              </mc:Choice>
              <mc:Fallback>
                <p:oleObj name="Acrobat Document" r:id="rId3" imgW="9523810" imgH="7621064" progId="AcroExch.Document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972" y="548680"/>
                        <a:ext cx="900473" cy="72008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31641" y="6092637"/>
            <a:ext cx="3519391" cy="276999"/>
          </a:xfrm>
          <a:prstGeom prst="rect">
            <a:avLst/>
          </a:prstGeom>
          <a:noFill/>
        </p:spPr>
        <p:txBody>
          <a:bodyPr wrap="square" lIns="91430" tIns="45715" rIns="91430" bIns="45715" rtlCol="0">
            <a:spAutoFit/>
          </a:bodyPr>
          <a:lstStyle/>
          <a:p>
            <a:pPr algn="r"/>
            <a:r>
              <a:rPr lang="cs-CZ" sz="1200" dirty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>
                <a:latin typeface="Arial" pitchFamily="34" charset="0"/>
                <a:cs typeface="Arial" pitchFamily="34" charset="0"/>
                <a:hlinkClick r:id="rId5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40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51208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20688"/>
            <a:ext cx="9144000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b="1" dirty="0"/>
              <a:t>Anotace:</a:t>
            </a:r>
          </a:p>
          <a:p>
            <a:r>
              <a:rPr lang="cs-CZ" sz="2600" dirty="0"/>
              <a:t>Materiál je určen pro žáky 4. třídy.</a:t>
            </a:r>
          </a:p>
          <a:p>
            <a:r>
              <a:rPr lang="cs-CZ" sz="2600" dirty="0"/>
              <a:t>Žáci hravou formou poznávají zajímavá místa v</a:t>
            </a:r>
            <a:r>
              <a:rPr lang="cs-CZ" sz="2600" dirty="0" smtClean="0"/>
              <a:t> České republice. </a:t>
            </a:r>
            <a:r>
              <a:rPr lang="cs-CZ" sz="2600" dirty="0"/>
              <a:t>Lépe si zapamatují novou látku, protože zde vidí názorné ukázky.  Pro některé žáky je takto připravený materiál motivací ke zdokonalení svých znalostí. Dále se naučí vyhledávat podrobnější informace o těchto místech a pracovat s počítačovou technikou. Soubor obsahuje kontrolní otázky a správné odpovědi. </a:t>
            </a:r>
          </a:p>
          <a:p>
            <a:r>
              <a:rPr lang="cs-CZ" sz="2600" dirty="0"/>
              <a:t> </a:t>
            </a:r>
          </a:p>
          <a:p>
            <a:r>
              <a:rPr lang="cs-CZ" sz="2600" b="1" dirty="0"/>
              <a:t>Pomůcky:</a:t>
            </a:r>
            <a:r>
              <a:rPr lang="cs-CZ" sz="2600" dirty="0"/>
              <a:t> tabulka na psaní + fix (papír a tužka</a:t>
            </a:r>
            <a:r>
              <a:rPr lang="cs-CZ" sz="2600" dirty="0" smtClean="0"/>
              <a:t>),mapa České republiky,</a:t>
            </a:r>
            <a:endParaRPr lang="cs-CZ" sz="2600" dirty="0"/>
          </a:p>
          <a:p>
            <a:r>
              <a:rPr lang="cs-CZ" sz="2600" dirty="0"/>
              <a:t>fixy na tabuli (možnost využití popisovače v programu Microsoft PowerPoint)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55576" y="6675437"/>
            <a:ext cx="6408712" cy="182563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2398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SVÁTKY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jeden ze dnů vymezených zákonem</a:t>
            </a:r>
          </a:p>
          <a:p>
            <a:r>
              <a:rPr lang="cs-CZ" dirty="0" smtClean="0"/>
              <a:t>Státní svátky a ostatní svátky jsou dny pracovního klidu</a:t>
            </a:r>
          </a:p>
          <a:p>
            <a:r>
              <a:rPr lang="cs-CZ" dirty="0" smtClean="0"/>
              <a:t>Významné dny jsou dny pracovní</a:t>
            </a:r>
          </a:p>
          <a:p>
            <a:r>
              <a:rPr lang="cs-CZ" dirty="0" smtClean="0"/>
              <a:t>Státní svátky mají připomínat občanům tradice, ušlechtilé cíle a dějinné zvraty, na nichž je budována česká státnost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403648" y="6356350"/>
            <a:ext cx="698477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088485"/>
            <a:ext cx="2095686" cy="13971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796136" y="5949280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Obr.1</a:t>
            </a:r>
          </a:p>
        </p:txBody>
      </p:sp>
    </p:spTree>
    <p:extLst>
      <p:ext uri="{BB962C8B-B14F-4D97-AF65-F5344CB8AC3E}">
        <p14:creationId xmlns:p14="http://schemas.microsoft.com/office/powerpoint/2010/main" val="447077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1.ledna- Den obnovy samostatného</a:t>
            </a:r>
            <a:br>
              <a:rPr lang="cs-CZ" dirty="0" smtClean="0"/>
            </a:br>
            <a:r>
              <a:rPr lang="cs-CZ" dirty="0" smtClean="0"/>
              <a:t>českého státu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420888"/>
            <a:ext cx="8291264" cy="37052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1993 – vznik samostatné České republiky</a:t>
            </a:r>
          </a:p>
          <a:p>
            <a:pPr marL="0" indent="0">
              <a:buNone/>
            </a:pPr>
            <a:r>
              <a:rPr lang="cs-CZ" dirty="0" smtClean="0"/>
              <a:t>                -je první den roku podle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gregoriánského kalendáře 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juliánského kalendáře ,do konce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roku zbývá 364 dní(365 v přestupném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roce)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619672" y="6356350"/>
            <a:ext cx="590465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6632" y="1124744"/>
            <a:ext cx="2160716" cy="13663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244408" y="2791165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638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/>
          <a:lstStyle/>
          <a:p>
            <a:r>
              <a:rPr lang="cs-CZ" dirty="0" smtClean="0"/>
              <a:t>8.května Den vítězství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88840"/>
            <a:ext cx="8219256" cy="348925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-1945 konec druhé světové války v Evropě</a:t>
            </a:r>
          </a:p>
          <a:p>
            <a:pPr>
              <a:buFontTx/>
              <a:buChar char="-"/>
            </a:pPr>
            <a:r>
              <a:rPr lang="cs-CZ" dirty="0" smtClean="0"/>
              <a:t>Je 128.den roku podle gregoriánského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kalendáře ( v přestupném roce 129.den)</a:t>
            </a:r>
          </a:p>
          <a:p>
            <a:pPr marL="0" indent="0">
              <a:buNone/>
            </a:pPr>
            <a:r>
              <a:rPr lang="cs-CZ" dirty="0" smtClean="0"/>
              <a:t>- Do konce roku zbývá 237 dní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356350"/>
            <a:ext cx="705678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956376" y="5949280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pic>
        <p:nvPicPr>
          <p:cNvPr id="3074" name="Picture 2" descr="C:\Users\pc\AppData\Local\Microsoft\Windows\Temporary Internet Files\Content.IE5\D4G8UYX1\MC9004299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077072"/>
            <a:ext cx="2291491" cy="1705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0500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5.května- Den slovanských věrozvěstů Cyrila a Metoděje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19256" cy="34892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-836 příchod křesťanství a vzdělanost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na Velkou Moravu</a:t>
            </a:r>
          </a:p>
          <a:p>
            <a:pPr marL="0" indent="0">
              <a:buNone/>
            </a:pPr>
            <a:r>
              <a:rPr lang="cs-CZ" dirty="0" smtClean="0"/>
              <a:t> -Cyril a Metoděj vytvořili písmo hlaholici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a prosadili staroslovenštinu jako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bohoslužebný jazyk 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95536" y="6356350"/>
            <a:ext cx="849694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6951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6027" y="83671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6.Července – Den upálení mistra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/>
              <a:t> </a:t>
            </a:r>
            <a:r>
              <a:rPr lang="cs-CZ" dirty="0" smtClean="0"/>
              <a:t>                Jana Husa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19256" cy="327322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-Jan Hus byl římskokatolický kněz</a:t>
            </a:r>
          </a:p>
          <a:p>
            <a:pPr marL="0" indent="0">
              <a:buNone/>
            </a:pPr>
            <a:r>
              <a:rPr lang="cs-CZ" dirty="0" smtClean="0"/>
              <a:t>-vyučoval na pražské univerzitě</a:t>
            </a:r>
          </a:p>
          <a:p>
            <a:pPr marL="0" indent="0">
              <a:buNone/>
            </a:pPr>
            <a:r>
              <a:rPr lang="cs-CZ" dirty="0" smtClean="0"/>
              <a:t>-1415 byl upálen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99591" y="6381328"/>
            <a:ext cx="7879989" cy="365125"/>
          </a:xfrm>
        </p:spPr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pic>
        <p:nvPicPr>
          <p:cNvPr id="5122" name="Picture 2" descr="C:\Users\pc\AppData\Local\Microsoft\Windows\Temporary Internet Files\Content.IE5\QP70ZA30\MC9002812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573016"/>
            <a:ext cx="2263366" cy="233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434359" y="5889567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9897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5456" y="548680"/>
            <a:ext cx="8229600" cy="1143000"/>
          </a:xfrm>
        </p:spPr>
        <p:txBody>
          <a:bodyPr/>
          <a:lstStyle/>
          <a:p>
            <a:r>
              <a:rPr lang="cs-CZ" dirty="0" smtClean="0"/>
              <a:t>28.Září – Den české státnosti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5800" y="1628800"/>
            <a:ext cx="8219256" cy="420933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-je to den, kdy byl svým bratrem zabit český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kníže svatý Václav 935 ve Staré Boleslavy</a:t>
            </a:r>
          </a:p>
          <a:p>
            <a:pPr marL="0" indent="0">
              <a:buNone/>
            </a:pPr>
            <a:r>
              <a:rPr lang="cs-CZ" dirty="0" smtClean="0"/>
              <a:t>-je 301. den roku podle gregoriánského   kalendáře ( 302. v přestupném roce)</a:t>
            </a:r>
          </a:p>
          <a:p>
            <a:pPr marL="0" indent="0">
              <a:buNone/>
            </a:pPr>
            <a:r>
              <a:rPr lang="cs-CZ" dirty="0" smtClean="0"/>
              <a:t>- do konce roku zbývá 64dní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5768280" cy="365125"/>
          </a:xfrm>
        </p:spPr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pic>
        <p:nvPicPr>
          <p:cNvPr id="2050" name="Picture 2" descr="C:\Users\pc\AppData\Local\Microsoft\Windows\Temporary Internet Files\Content.IE5\0VRQFBL8\MP90017896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750467"/>
            <a:ext cx="2692896" cy="1799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100126" y="6488668"/>
            <a:ext cx="6904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6538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85496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17.Listopadu – Den boje za svobodu a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    demokracii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19256" cy="320121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-   1939 uzavření českých vysokých škol nacisty</a:t>
            </a:r>
          </a:p>
          <a:p>
            <a:pPr>
              <a:buFontTx/>
              <a:buChar char="-"/>
            </a:pPr>
            <a:r>
              <a:rPr lang="cs-CZ" dirty="0" smtClean="0"/>
              <a:t>1989 studentské protesty, které spustily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sametovou revoluci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63688" y="6356350"/>
            <a:ext cx="583264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0VRQFBL8\MC9003433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1" y="3623546"/>
            <a:ext cx="2465898" cy="2273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827715" y="5766378"/>
            <a:ext cx="508473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 smtClean="0"/>
              <a:t>Obr.6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486428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90360" y="684403"/>
            <a:ext cx="7125113" cy="924475"/>
          </a:xfrm>
        </p:spPr>
        <p:txBody>
          <a:bodyPr/>
          <a:lstStyle/>
          <a:p>
            <a:r>
              <a:rPr lang="cs-CZ" dirty="0" smtClean="0"/>
              <a:t>Ostatní svátky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348880"/>
            <a:ext cx="8147248" cy="3777283"/>
          </a:xfrm>
        </p:spPr>
        <p:txBody>
          <a:bodyPr/>
          <a:lstStyle/>
          <a:p>
            <a:r>
              <a:rPr lang="cs-CZ" dirty="0" smtClean="0"/>
              <a:t>1.ledna Nový rok</a:t>
            </a:r>
          </a:p>
          <a:p>
            <a:r>
              <a:rPr lang="cs-CZ" dirty="0" smtClean="0"/>
              <a:t>Velikonoční pondělí</a:t>
            </a:r>
          </a:p>
          <a:p>
            <a:r>
              <a:rPr lang="cs-CZ" dirty="0" smtClean="0"/>
              <a:t>1.května Svátek práce</a:t>
            </a:r>
          </a:p>
          <a:p>
            <a:r>
              <a:rPr lang="cs-CZ" dirty="0" smtClean="0"/>
              <a:t>24.prosince Štědrý den</a:t>
            </a:r>
          </a:p>
          <a:p>
            <a:r>
              <a:rPr lang="cs-CZ" dirty="0" smtClean="0"/>
              <a:t>25.prosince 1.svátek vánoční</a:t>
            </a:r>
          </a:p>
          <a:p>
            <a:r>
              <a:rPr lang="cs-CZ" dirty="0" smtClean="0"/>
              <a:t>26.prosince 2.svátek vánoční</a:t>
            </a:r>
            <a:endParaRPr lang="cs-CZ" dirty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>
          <a:xfrm>
            <a:off x="755576" y="6356350"/>
            <a:ext cx="633670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pic>
        <p:nvPicPr>
          <p:cNvPr id="3074" name="Picture 2" descr="C:\Users\pc\AppData\Local\Microsoft\Windows\Temporary Internet Files\Content.IE5\D4G8UYX1\MC9003621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25144"/>
            <a:ext cx="1667866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AppData\Local\Microsoft\Windows\Temporary Internet Files\Content.IE5\QP70ZA30\MC9001857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32656"/>
            <a:ext cx="1824228" cy="1390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\AppData\Local\Microsoft\Windows\Temporary Internet Files\Content.IE5\0VRQFBL8\MC9003965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2600"/>
            <a:ext cx="1045159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\AppData\Local\Microsoft\Windows\Temporary Internet Files\Content.IE5\D4G8UYX1\MC90039653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917953"/>
            <a:ext cx="1080120" cy="1511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c\AppData\Local\Microsoft\Windows\Temporary Internet Files\Content.IE5\NQND67GV\MP90043185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0338" y="2564904"/>
            <a:ext cx="1111498" cy="1493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590360" y="1723458"/>
            <a:ext cx="580608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 smtClean="0"/>
              <a:t>Obr.11</a:t>
            </a:r>
            <a:endParaRPr lang="cs-CZ" sz="1100" dirty="0"/>
          </a:p>
        </p:txBody>
      </p:sp>
      <p:sp>
        <p:nvSpPr>
          <p:cNvPr id="5" name="Obdélník 4"/>
          <p:cNvSpPr/>
          <p:nvPr/>
        </p:nvSpPr>
        <p:spPr>
          <a:xfrm>
            <a:off x="8321465" y="1608878"/>
            <a:ext cx="580608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 smtClean="0"/>
              <a:t>Obr.10</a:t>
            </a:r>
            <a:endParaRPr lang="cs-CZ" sz="1100" dirty="0"/>
          </a:p>
        </p:txBody>
      </p:sp>
      <p:sp>
        <p:nvSpPr>
          <p:cNvPr id="6" name="Obdélník 5"/>
          <p:cNvSpPr/>
          <p:nvPr/>
        </p:nvSpPr>
        <p:spPr>
          <a:xfrm>
            <a:off x="5935735" y="3167389"/>
            <a:ext cx="508473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 smtClean="0"/>
              <a:t>Obr.7</a:t>
            </a:r>
            <a:endParaRPr lang="cs-CZ" sz="1100" dirty="0"/>
          </a:p>
        </p:txBody>
      </p:sp>
      <p:sp>
        <p:nvSpPr>
          <p:cNvPr id="7" name="Obdélník 6"/>
          <p:cNvSpPr/>
          <p:nvPr/>
        </p:nvSpPr>
        <p:spPr>
          <a:xfrm>
            <a:off x="8611836" y="3796961"/>
            <a:ext cx="508473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 smtClean="0"/>
              <a:t>Obr.8</a:t>
            </a:r>
            <a:endParaRPr lang="cs-CZ" sz="1100" dirty="0"/>
          </a:p>
        </p:txBody>
      </p:sp>
      <p:sp>
        <p:nvSpPr>
          <p:cNvPr id="8" name="Obdélník 7"/>
          <p:cNvSpPr/>
          <p:nvPr/>
        </p:nvSpPr>
        <p:spPr>
          <a:xfrm>
            <a:off x="7909628" y="6274960"/>
            <a:ext cx="508473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 smtClean="0"/>
              <a:t>Obr.9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64851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71800" y="584555"/>
            <a:ext cx="7125113" cy="924475"/>
          </a:xfrm>
        </p:spPr>
        <p:txBody>
          <a:bodyPr/>
          <a:lstStyle/>
          <a:p>
            <a:r>
              <a:rPr lang="cs-CZ" dirty="0" smtClean="0"/>
              <a:t>Významné dny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16832"/>
            <a:ext cx="8147248" cy="4209331"/>
          </a:xfrm>
        </p:spPr>
        <p:txBody>
          <a:bodyPr>
            <a:normAutofit fontScale="77500" lnSpcReduction="20000"/>
          </a:bodyPr>
          <a:lstStyle/>
          <a:p>
            <a:pPr>
              <a:buFontTx/>
              <a:buChar char="-"/>
            </a:pPr>
            <a:r>
              <a:rPr lang="cs-CZ" dirty="0" smtClean="0"/>
              <a:t>27.ledna – Den památky obětí holocaustu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a předcházení zločinům proti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lidskosti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  8. března – Mezinárodní den žen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12. března – Den přístupu České republiky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k Severoatlantické smlouvy Nato 1999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- 7.dubna – Den vzdělanosti(1348-založení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Univerzity Karlovy)</a:t>
            </a:r>
            <a:endParaRPr lang="cs-CZ" dirty="0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251520" y="6381710"/>
            <a:ext cx="691276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pic>
        <p:nvPicPr>
          <p:cNvPr id="6146" name="Picture 2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906793"/>
            <a:ext cx="1450238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pc\AppData\Local\Microsoft\Windows\Temporary Internet Files\Content.IE5\NQND67GV\MP9004337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64"/>
            <a:ext cx="1857400" cy="1235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pc\AppData\Local\Microsoft\Windows\Temporary Internet Files\Content.IE5\QP70ZA30\MC9003456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4783" y="4581128"/>
            <a:ext cx="1369771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301111" y="1509030"/>
            <a:ext cx="580608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 smtClean="0"/>
              <a:t>Obr.14</a:t>
            </a:r>
            <a:endParaRPr lang="cs-CZ" sz="1100" dirty="0"/>
          </a:p>
        </p:txBody>
      </p:sp>
      <p:sp>
        <p:nvSpPr>
          <p:cNvPr id="5" name="Obdélník 4"/>
          <p:cNvSpPr/>
          <p:nvPr/>
        </p:nvSpPr>
        <p:spPr>
          <a:xfrm>
            <a:off x="8468238" y="2227978"/>
            <a:ext cx="580608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 smtClean="0"/>
              <a:t>Obr.13</a:t>
            </a:r>
            <a:endParaRPr lang="cs-CZ" sz="1100" dirty="0"/>
          </a:p>
        </p:txBody>
      </p:sp>
      <p:sp>
        <p:nvSpPr>
          <p:cNvPr id="6" name="Obdélník 5"/>
          <p:cNvSpPr/>
          <p:nvPr/>
        </p:nvSpPr>
        <p:spPr>
          <a:xfrm>
            <a:off x="8474250" y="6433468"/>
            <a:ext cx="580608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 smtClean="0"/>
              <a:t>Obr.12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383632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9684" y="500271"/>
            <a:ext cx="7125113" cy="924475"/>
          </a:xfrm>
        </p:spPr>
        <p:txBody>
          <a:bodyPr/>
          <a:lstStyle/>
          <a:p>
            <a:r>
              <a:rPr lang="cs-CZ" dirty="0" smtClean="0"/>
              <a:t>Významné dny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2109" y="1888078"/>
            <a:ext cx="8229600" cy="4525963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5.května  – Květnové povstání českého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lidu(1945)</a:t>
            </a:r>
          </a:p>
          <a:p>
            <a:pPr marL="0" indent="0">
              <a:buNone/>
            </a:pPr>
            <a:r>
              <a:rPr lang="cs-CZ" sz="2800" dirty="0" smtClean="0"/>
              <a:t>-15.května   - Den rodin (1992)</a:t>
            </a:r>
          </a:p>
          <a:p>
            <a:pPr marL="0" indent="0">
              <a:buNone/>
            </a:pPr>
            <a:r>
              <a:rPr lang="cs-CZ" sz="2800" dirty="0" smtClean="0"/>
              <a:t>-10.června   – Vyhlazení obce Lidice (1942)</a:t>
            </a:r>
          </a:p>
          <a:p>
            <a:pPr marL="0" indent="0">
              <a:buNone/>
            </a:pPr>
            <a:r>
              <a:rPr lang="cs-CZ" sz="2800" dirty="0" smtClean="0"/>
              <a:t>-27. června   – Den památky obětí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komunistickému režimu</a:t>
            </a:r>
          </a:p>
          <a:p>
            <a:pPr marL="0" indent="0">
              <a:buNone/>
            </a:pPr>
            <a:r>
              <a:rPr lang="cs-CZ" sz="2800" dirty="0" smtClean="0"/>
              <a:t>-11.listopadu – Den válečných veteránů</a:t>
            </a: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899591" y="6356350"/>
            <a:ext cx="6369297" cy="365125"/>
          </a:xfrm>
        </p:spPr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pic>
        <p:nvPicPr>
          <p:cNvPr id="7170" name="Picture 2" descr="C:\Users\pc\AppData\Local\Microsoft\Windows\Temporary Internet Files\Content.IE5\D4G8UYX1\MP9004421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88640"/>
            <a:ext cx="2087724" cy="1391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pc\AppData\Local\Microsoft\Windows\Temporary Internet Files\Content.IE5\QP70ZA30\MC9004063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82739"/>
            <a:ext cx="1143819" cy="1603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pc\AppData\Local\Microsoft\Windows\Temporary Internet Files\Content.IE5\0VRQFBL8\MC9002005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8889" y="4653136"/>
            <a:ext cx="1571816" cy="1753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899395" y="1424746"/>
            <a:ext cx="580608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 smtClean="0"/>
              <a:t>Obr.16</a:t>
            </a:r>
            <a:endParaRPr lang="cs-CZ" sz="1100" dirty="0"/>
          </a:p>
        </p:txBody>
      </p:sp>
      <p:sp>
        <p:nvSpPr>
          <p:cNvPr id="5" name="Obdélník 4"/>
          <p:cNvSpPr/>
          <p:nvPr/>
        </p:nvSpPr>
        <p:spPr>
          <a:xfrm>
            <a:off x="8481405" y="1661017"/>
            <a:ext cx="580608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 smtClean="0"/>
              <a:t>Obr.17</a:t>
            </a:r>
            <a:endParaRPr lang="cs-CZ" sz="1100" dirty="0"/>
          </a:p>
        </p:txBody>
      </p:sp>
      <p:sp>
        <p:nvSpPr>
          <p:cNvPr id="6" name="Obdélník 5"/>
          <p:cNvSpPr/>
          <p:nvPr/>
        </p:nvSpPr>
        <p:spPr>
          <a:xfrm>
            <a:off x="8569041" y="6436698"/>
            <a:ext cx="580608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 smtClean="0"/>
              <a:t>Obr.15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871312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1.Napište datum některého státního svátku.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2.Proč ho slavíme?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971600" y="6356350"/>
            <a:ext cx="741682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270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           3.Státní svátek není:</a:t>
            </a:r>
          </a:p>
          <a:p>
            <a:pPr marL="514350" indent="-514350">
              <a:buAutoNum type="alphaLcParenR"/>
            </a:pPr>
            <a:r>
              <a:rPr lang="cs-CZ" dirty="0" smtClean="0"/>
              <a:t>8.května</a:t>
            </a:r>
          </a:p>
          <a:p>
            <a:pPr marL="514350" indent="-514350">
              <a:buAutoNum type="alphaLcParenR"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5.červenec</a:t>
            </a:r>
          </a:p>
          <a:p>
            <a:pPr marL="514350" indent="-514350">
              <a:buAutoNum type="alphaLcParenR"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28.října</a:t>
            </a:r>
          </a:p>
          <a:p>
            <a:pPr marL="514350" indent="-514350">
              <a:buAutoNum type="alphaLcParenR"/>
            </a:pPr>
            <a:endParaRPr lang="cs-CZ" dirty="0"/>
          </a:p>
          <a:p>
            <a:pPr marL="514350" indent="-514350">
              <a:buAutoNum type="alphaLcParenR"/>
            </a:pPr>
            <a:r>
              <a:rPr lang="cs-CZ" dirty="0" smtClean="0"/>
              <a:t>24.prosince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259632" y="6356350"/>
            <a:ext cx="6768752" cy="365125"/>
          </a:xfrm>
        </p:spPr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893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4.Spoj správně datum a svátky.</a:t>
            </a:r>
          </a:p>
          <a:p>
            <a:pPr marL="0" indent="0">
              <a:buNone/>
            </a:pPr>
            <a:r>
              <a:rPr lang="cs-CZ" dirty="0" smtClean="0"/>
              <a:t>      1.Ledna                                 Štědrý den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1.května                                1.svátek vánoční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25.prosince                           Svátek práce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24.prosince                           2.svátek vánoční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26.prosince                            Nový rok   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41682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1584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1.Například: 17.listopad,8.května Den vítězství,</a:t>
            </a:r>
          </a:p>
          <a:p>
            <a:pPr marL="0" indent="0">
              <a:buNone/>
            </a:pPr>
            <a:r>
              <a:rPr lang="cs-CZ" dirty="0" smtClean="0"/>
              <a:t>    …….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2.Státní svátky májí připomínat </a:t>
            </a:r>
            <a:r>
              <a:rPr lang="cs-CZ" smtClean="0"/>
              <a:t>občanům         tradice.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39552" y="6356350"/>
            <a:ext cx="720080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95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800" b="1" dirty="0">
                <a:cs typeface="Arial" pitchFamily="34" charset="0"/>
              </a:rPr>
              <a:t>Obr. </a:t>
            </a:r>
            <a:r>
              <a:rPr lang="cs-CZ" sz="1800" b="1" dirty="0" smtClean="0">
                <a:cs typeface="Arial" pitchFamily="34" charset="0"/>
              </a:rPr>
              <a:t>01: </a:t>
            </a:r>
            <a:r>
              <a:rPr lang="cs-CZ" sz="1800" dirty="0" smtClean="0">
                <a:cs typeface="Arial" pitchFamily="34" charset="0"/>
              </a:rPr>
              <a:t>Vlastní archív</a:t>
            </a:r>
            <a:r>
              <a:rPr lang="en-US" sz="1800" dirty="0">
                <a:cs typeface="Arial" pitchFamily="34" charset="0"/>
              </a:rPr>
              <a:t> [</a:t>
            </a:r>
            <a:r>
              <a:rPr lang="cs-CZ" sz="1800" dirty="0">
                <a:cs typeface="Arial" pitchFamily="34" charset="0"/>
              </a:rPr>
              <a:t>cit. </a:t>
            </a:r>
            <a:r>
              <a:rPr lang="cs-CZ" sz="1800" dirty="0" smtClean="0">
                <a:cs typeface="Arial" pitchFamily="34" charset="0"/>
              </a:rPr>
              <a:t>2013-03-13</a:t>
            </a:r>
            <a:r>
              <a:rPr lang="en-US" sz="1800" dirty="0">
                <a:cs typeface="Arial" pitchFamily="34" charset="0"/>
              </a:rPr>
              <a:t>]</a:t>
            </a:r>
            <a:r>
              <a:rPr lang="cs-CZ" sz="1800" dirty="0" smtClean="0">
                <a:cs typeface="Arial" pitchFamily="34" charset="0"/>
              </a:rPr>
              <a:t> </a:t>
            </a:r>
            <a:endParaRPr lang="cs-CZ" sz="1800" dirty="0" smtClean="0"/>
          </a:p>
          <a:p>
            <a:pPr>
              <a:lnSpc>
                <a:spcPct val="150000"/>
              </a:lnSpc>
            </a:pPr>
            <a:r>
              <a:rPr lang="cs-CZ" sz="1800" b="1" dirty="0" smtClean="0">
                <a:cs typeface="Arial" pitchFamily="34" charset="0"/>
              </a:rPr>
              <a:t>Obr</a:t>
            </a:r>
            <a:r>
              <a:rPr lang="cs-CZ" sz="1800" b="1" dirty="0">
                <a:cs typeface="Arial" pitchFamily="34" charset="0"/>
              </a:rPr>
              <a:t>. </a:t>
            </a:r>
            <a:r>
              <a:rPr lang="cs-CZ" sz="1800" b="1" dirty="0" smtClean="0">
                <a:cs typeface="Arial" pitchFamily="34" charset="0"/>
              </a:rPr>
              <a:t>02</a:t>
            </a:r>
            <a:r>
              <a:rPr lang="en-US" sz="1800" dirty="0" smtClean="0">
                <a:cs typeface="Arial" pitchFamily="34" charset="0"/>
              </a:rPr>
              <a:t> </a:t>
            </a:r>
            <a:r>
              <a:rPr lang="cs-CZ" sz="1800" b="1" dirty="0" smtClean="0">
                <a:cs typeface="Arial" pitchFamily="34" charset="0"/>
              </a:rPr>
              <a:t>: </a:t>
            </a:r>
            <a:r>
              <a:rPr lang="cs-CZ" sz="1800" dirty="0" smtClean="0"/>
              <a:t>Vlastní archív</a:t>
            </a:r>
            <a:r>
              <a:rPr lang="en-US" sz="1800" dirty="0">
                <a:cs typeface="Arial" pitchFamily="34" charset="0"/>
              </a:rPr>
              <a:t> [</a:t>
            </a:r>
            <a:r>
              <a:rPr lang="cs-CZ" sz="1800" dirty="0">
                <a:cs typeface="Arial" pitchFamily="34" charset="0"/>
              </a:rPr>
              <a:t>cit. </a:t>
            </a:r>
            <a:r>
              <a:rPr lang="cs-CZ" sz="1800" dirty="0" smtClean="0">
                <a:cs typeface="Arial" pitchFamily="34" charset="0"/>
              </a:rPr>
              <a:t>2013-03-13</a:t>
            </a:r>
            <a:r>
              <a:rPr lang="en-US" sz="1800" dirty="0" smtClean="0">
                <a:cs typeface="Arial" pitchFamily="34" charset="0"/>
              </a:rPr>
              <a:t>]</a:t>
            </a:r>
            <a:endParaRPr lang="cs-CZ" sz="1800" dirty="0" smtClean="0"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800" b="1" dirty="0" smtClean="0"/>
              <a:t>Obr.03-obr.17: </a:t>
            </a:r>
            <a:r>
              <a:rPr lang="cs-CZ" sz="1800" i="1" dirty="0"/>
              <a:t>Galerie Office.microsoft.com</a:t>
            </a:r>
            <a:r>
              <a:rPr lang="cs-CZ" sz="1800" dirty="0"/>
              <a:t>. </a:t>
            </a:r>
            <a:r>
              <a:rPr lang="en-US" sz="1800" dirty="0"/>
              <a:t>[</a:t>
            </a:r>
            <a:r>
              <a:rPr lang="cs-CZ" sz="1800" smtClean="0"/>
              <a:t>cit.2013-03-13</a:t>
            </a:r>
            <a:r>
              <a:rPr lang="en-US" sz="1800" smtClean="0"/>
              <a:t>]</a:t>
            </a:r>
            <a:r>
              <a:rPr lang="cs-CZ" sz="1800" dirty="0"/>
              <a:t>.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39552" y="6356350"/>
            <a:ext cx="763284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4897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806</Words>
  <Application>Microsoft Office PowerPoint</Application>
  <PresentationFormat>Předvádění na obrazovce (4:3)</PresentationFormat>
  <Paragraphs>144</Paragraphs>
  <Slides>17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systému Office</vt:lpstr>
      <vt:lpstr>Acrobat Document</vt:lpstr>
      <vt:lpstr>Název školy: Svobodná základní škola, o.p.s. Autor: Gabriela Divišová Název materiálu: VY_32_INOVACE_12_  ČR – Státní svátky.  Název: ČR- Státní svátky Číslo projektu: CZ.1.07/1.4.00/21.0929</vt:lpstr>
      <vt:lpstr>Prezentace aplikace PowerPoint</vt:lpstr>
      <vt:lpstr>STÁTNÍ SVÁTKY</vt:lpstr>
      <vt:lpstr>1.ledna- Den obnovy samostatného českého státu</vt:lpstr>
      <vt:lpstr>8.května Den vítězství</vt:lpstr>
      <vt:lpstr>5.května- Den slovanských věrozvěstů Cyrila a Metoděje</vt:lpstr>
      <vt:lpstr>6.Července – Den upálení mistra                      Jana Husa</vt:lpstr>
      <vt:lpstr>28.Září – Den české státnosti</vt:lpstr>
      <vt:lpstr>17.Listopadu – Den boje za svobodu a                       demokracii</vt:lpstr>
      <vt:lpstr>Ostatní svátky</vt:lpstr>
      <vt:lpstr>Významné dny</vt:lpstr>
      <vt:lpstr>Významné dny</vt:lpstr>
      <vt:lpstr>Otázky:</vt:lpstr>
      <vt:lpstr>Otázky:</vt:lpstr>
      <vt:lpstr>Otázky:</vt:lpstr>
      <vt:lpstr>Odpovědi na otázky: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4</cp:revision>
  <dcterms:created xsi:type="dcterms:W3CDTF">2013-01-07T18:14:35Z</dcterms:created>
  <dcterms:modified xsi:type="dcterms:W3CDTF">2013-07-01T07:25:07Z</dcterms:modified>
</cp:coreProperties>
</file>