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28F6B0-79B4-4688-BDA9-FD896DB2F52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06A017-2026-4A56-9249-83D5641B88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827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73B8C5-C312-42D2-B7CC-64D83AD7092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684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73B8C5-C312-42D2-B7CC-64D83AD7092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823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7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0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4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1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6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4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2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83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3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9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9/99/Kompas_Sofia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6/62/Boussol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oussole.jpg" TargetMode="External"/><Relationship Id="rId2" Type="http://schemas.openxmlformats.org/officeDocument/2006/relationships/hyperlink" Target="http://commons.wikimedia.org/wiki/File:Kompas_Sofia.JP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88097" y="692696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Autor: Gabriela Divišová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000">
                <a:latin typeface="Arial" pitchFamily="34" charset="0"/>
                <a:cs typeface="Arial" pitchFamily="34" charset="0"/>
              </a:rPr>
              <a:t>: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VY_32_INOVACE_14_ČR-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světové strany. </a:t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Název: ČR- světové strany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1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</a:p>
          <a:p>
            <a:pPr algn="ctr">
              <a:defRPr/>
            </a:pP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88190" y="3102378"/>
            <a:ext cx="5869367" cy="815598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ctr"/>
            <a:r>
              <a:rPr lang="cs-CZ" sz="2900" b="1" smtClean="0">
                <a:latin typeface="Arial" pitchFamily="34" charset="0"/>
                <a:cs typeface="Arial" pitchFamily="34" charset="0"/>
              </a:rPr>
              <a:t>ČR- Světové </a:t>
            </a:r>
            <a:r>
              <a:rPr lang="cs-CZ" sz="2900" b="1" dirty="0" smtClean="0">
                <a:latin typeface="Arial" pitchFamily="34" charset="0"/>
                <a:cs typeface="Arial" pitchFamily="34" charset="0"/>
              </a:rPr>
              <a:t>strany</a:t>
            </a:r>
            <a:endParaRPr lang="cs-CZ" sz="29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-184660"/>
            <a:ext cx="184710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30" tIns="45715" rIns="91430" bIns="45715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/>
        </p:nvGraphicFramePr>
        <p:xfrm>
          <a:off x="7667972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2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31641" y="6092637"/>
            <a:ext cx="3519391" cy="276999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4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15425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88"/>
            <a:ext cx="914400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/>
              <a:t>Anotace:</a:t>
            </a:r>
          </a:p>
          <a:p>
            <a:r>
              <a:rPr lang="cs-CZ" sz="2600" dirty="0"/>
              <a:t>Materiál je určen pro žáky 4. třídy.</a:t>
            </a:r>
          </a:p>
          <a:p>
            <a:r>
              <a:rPr lang="cs-CZ" sz="2600" dirty="0"/>
              <a:t>Žáci hravou formou poznávají zajímavá místa v</a:t>
            </a:r>
            <a:r>
              <a:rPr lang="cs-CZ" sz="2600" dirty="0" smtClean="0"/>
              <a:t> České republice. </a:t>
            </a:r>
            <a:r>
              <a:rPr lang="cs-CZ" sz="2600" dirty="0"/>
              <a:t>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 </a:t>
            </a:r>
          </a:p>
          <a:p>
            <a:r>
              <a:rPr lang="cs-CZ" sz="2600" dirty="0"/>
              <a:t> </a:t>
            </a:r>
          </a:p>
          <a:p>
            <a:r>
              <a:rPr lang="cs-CZ" sz="2600" b="1" dirty="0"/>
              <a:t>Pomůcky:</a:t>
            </a:r>
            <a:r>
              <a:rPr lang="cs-CZ" sz="2600" dirty="0"/>
              <a:t> tabulka na psaní + fix (papír a tužka</a:t>
            </a:r>
            <a:r>
              <a:rPr lang="cs-CZ" sz="2600" dirty="0" smtClean="0"/>
              <a:t>),mapa České republiky,</a:t>
            </a:r>
            <a:endParaRPr lang="cs-CZ" sz="2600" dirty="0"/>
          </a:p>
          <a:p>
            <a:r>
              <a:rPr lang="cs-CZ" sz="2600" dirty="0"/>
              <a:t>fixy na tabuli (možnost využití popisovače v programu Microsoft PowerPoint)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56350"/>
            <a:ext cx="6480720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268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Světové strany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-v krajině se orientujeme podle světových stran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větové strany jsou čtyři základní směry ,podle kterých se určuje na zemském povrchu směr</a:t>
            </a:r>
          </a:p>
          <a:p>
            <a:pPr>
              <a:buFontTx/>
              <a:buChar char="-"/>
            </a:pPr>
            <a:r>
              <a:rPr lang="cs-CZ" dirty="0"/>
              <a:t>t</a:t>
            </a:r>
            <a:r>
              <a:rPr lang="cs-CZ" dirty="0" smtClean="0"/>
              <a:t>yto základní směry se shodují se směrem rovnoběžek a poledníků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562426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444208" y="4221088"/>
            <a:ext cx="0" cy="23762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5220072" y="5409220"/>
            <a:ext cx="244827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3875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Světové strany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Poledník</a:t>
            </a:r>
          </a:p>
          <a:p>
            <a:r>
              <a:rPr lang="cs-CZ" dirty="0" smtClean="0"/>
              <a:t>je </a:t>
            </a:r>
            <a:r>
              <a:rPr lang="cs-CZ" dirty="0"/>
              <a:t>pomyslná čára, která spojuje severní a jižní  </a:t>
            </a:r>
            <a:r>
              <a:rPr lang="cs-CZ" dirty="0" smtClean="0"/>
              <a:t>  pól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Rovnoběžka</a:t>
            </a:r>
          </a:p>
          <a:p>
            <a:r>
              <a:rPr lang="cs-CZ" dirty="0" smtClean="0"/>
              <a:t>vede </a:t>
            </a:r>
            <a:r>
              <a:rPr lang="cs-CZ" dirty="0" err="1" smtClean="0"/>
              <a:t>východo</a:t>
            </a:r>
            <a:r>
              <a:rPr lang="cs-CZ" dirty="0" smtClean="0"/>
              <a:t>-západně ve směru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zemské rotace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39552" y="6356350"/>
            <a:ext cx="54802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876256" y="2924944"/>
            <a:ext cx="1152128" cy="108012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6871447" y="3465005"/>
            <a:ext cx="1156937" cy="111914"/>
          </a:xfrm>
          <a:custGeom>
            <a:avLst/>
            <a:gdLst>
              <a:gd name="connsiteX0" fmla="*/ 0 w 1169894"/>
              <a:gd name="connsiteY0" fmla="*/ 0 h 80683"/>
              <a:gd name="connsiteX1" fmla="*/ 658906 w 1169894"/>
              <a:gd name="connsiteY1" fmla="*/ 80683 h 80683"/>
              <a:gd name="connsiteX2" fmla="*/ 1169894 w 1169894"/>
              <a:gd name="connsiteY2" fmla="*/ 0 h 806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69894" h="80683">
                <a:moveTo>
                  <a:pt x="0" y="0"/>
                </a:moveTo>
                <a:cubicBezTo>
                  <a:pt x="231962" y="40341"/>
                  <a:pt x="463924" y="80683"/>
                  <a:pt x="658906" y="80683"/>
                </a:cubicBezTo>
                <a:cubicBezTo>
                  <a:pt x="853888" y="80683"/>
                  <a:pt x="1011891" y="40341"/>
                  <a:pt x="1169894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3429000"/>
            <a:ext cx="1156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Poledník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7097089" y="4941168"/>
            <a:ext cx="1152128" cy="108012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7664824" y="4921625"/>
            <a:ext cx="96292" cy="1099664"/>
          </a:xfrm>
          <a:custGeom>
            <a:avLst/>
            <a:gdLst>
              <a:gd name="connsiteX0" fmla="*/ 0 w 96292"/>
              <a:gd name="connsiteY0" fmla="*/ 0 h 1151827"/>
              <a:gd name="connsiteX1" fmla="*/ 94129 w 96292"/>
              <a:gd name="connsiteY1" fmla="*/ 591670 h 1151827"/>
              <a:gd name="connsiteX2" fmla="*/ 67235 w 96292"/>
              <a:gd name="connsiteY2" fmla="*/ 1102658 h 1151827"/>
              <a:gd name="connsiteX3" fmla="*/ 80682 w 96292"/>
              <a:gd name="connsiteY3" fmla="*/ 1102658 h 1151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6292" h="1151827">
                <a:moveTo>
                  <a:pt x="0" y="0"/>
                </a:moveTo>
                <a:cubicBezTo>
                  <a:pt x="41461" y="203947"/>
                  <a:pt x="82923" y="407894"/>
                  <a:pt x="94129" y="591670"/>
                </a:cubicBezTo>
                <a:cubicBezTo>
                  <a:pt x="105335" y="775446"/>
                  <a:pt x="69476" y="1017493"/>
                  <a:pt x="67235" y="1102658"/>
                </a:cubicBezTo>
                <a:cubicBezTo>
                  <a:pt x="64994" y="1187823"/>
                  <a:pt x="72838" y="1145240"/>
                  <a:pt x="80682" y="110265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6011996"/>
            <a:ext cx="1509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Rovnoběžka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74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Čtyři světové strany se označují písmeny: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 nebo N    sever</a:t>
            </a:r>
          </a:p>
          <a:p>
            <a:r>
              <a:rPr lang="cs-CZ" dirty="0"/>
              <a:t>J nebo S     jih</a:t>
            </a:r>
          </a:p>
          <a:p>
            <a:r>
              <a:rPr lang="cs-CZ" dirty="0"/>
              <a:t>Z nebo W   západ   </a:t>
            </a:r>
          </a:p>
          <a:p>
            <a:r>
              <a:rPr lang="cs-CZ" dirty="0" smtClean="0"/>
              <a:t>V nebo E    východ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trany se používají k určování směrů, k navigaci a k základní orientaci map</a:t>
            </a:r>
          </a:p>
          <a:p>
            <a:r>
              <a:rPr lang="cs-CZ" dirty="0"/>
              <a:t>h</a:t>
            </a:r>
            <a:r>
              <a:rPr lang="cs-CZ" dirty="0" smtClean="0"/>
              <a:t>orní okraj mapy vždy leží na sever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31640" y="6356350"/>
            <a:ext cx="576064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444208" y="1700808"/>
            <a:ext cx="0" cy="23042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148064" y="2850323"/>
            <a:ext cx="2592288" cy="261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265446" y="1196752"/>
            <a:ext cx="4667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S</a:t>
            </a:r>
            <a:r>
              <a:rPr lang="cs-CZ" sz="3200" dirty="0"/>
              <a:t>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286152" y="3924345"/>
            <a:ext cx="3161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J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740352" y="2557934"/>
            <a:ext cx="51007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V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771038" y="2557933"/>
            <a:ext cx="37702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</a:t>
            </a:r>
          </a:p>
        </p:txBody>
      </p:sp>
    </p:spTree>
    <p:extLst>
      <p:ext uri="{BB962C8B-B14F-4D97-AF65-F5344CB8AC3E}">
        <p14:creationId xmlns:p14="http://schemas.microsoft.com/office/powerpoint/2010/main" val="80904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e staré češtině půlnoc</a:t>
            </a:r>
          </a:p>
          <a:p>
            <a:r>
              <a:rPr lang="cs-CZ" dirty="0"/>
              <a:t>z</a:t>
            </a:r>
            <a:r>
              <a:rPr lang="cs-CZ" dirty="0" smtClean="0"/>
              <a:t>kratkou je písmeno ,,S“ nebo ,,N“</a:t>
            </a:r>
          </a:p>
          <a:p>
            <a:r>
              <a:rPr lang="cs-CZ" dirty="0"/>
              <a:t>j</a:t>
            </a:r>
            <a:r>
              <a:rPr lang="cs-CZ" dirty="0" smtClean="0"/>
              <a:t>edna z hlavních světových stran</a:t>
            </a:r>
          </a:p>
          <a:p>
            <a:r>
              <a:rPr lang="cs-CZ" dirty="0"/>
              <a:t>s</a:t>
            </a:r>
            <a:r>
              <a:rPr lang="cs-CZ" dirty="0" smtClean="0"/>
              <a:t>kutečný sever je směr k severnímu pólu Země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356350"/>
            <a:ext cx="612068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347864" y="4653136"/>
            <a:ext cx="0" cy="15841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483768" y="5445224"/>
            <a:ext cx="172819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204368" y="4201924"/>
            <a:ext cx="4315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S</a:t>
            </a:r>
            <a:r>
              <a:rPr lang="cs-CZ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79132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severu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Sever </a:t>
            </a:r>
            <a:r>
              <a:rPr lang="cs-CZ" dirty="0"/>
              <a:t>lze určit mnoho způsoby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podle: kompasu- kompas obsahuje volně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pohyblivou magnetickou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střelku, která  zachovává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směr sever- jih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- první zmínka je už ze 4.století  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123728" y="6381328"/>
            <a:ext cx="626469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pic>
        <p:nvPicPr>
          <p:cNvPr id="4" name="Picture 2" descr="File:Kompas Sof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3096"/>
            <a:ext cx="2507432" cy="188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073424" y="5804338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3967230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severu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podle: buzoly-první buzolu sestrojil český    </a:t>
            </a:r>
          </a:p>
          <a:p>
            <a:pPr marL="0" indent="0">
              <a:buNone/>
            </a:pPr>
            <a:r>
              <a:rPr lang="cs-CZ" dirty="0" smtClean="0"/>
              <a:t>                              vynálezce Josef Ressel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- základem buzoly je kompas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655272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pic>
        <p:nvPicPr>
          <p:cNvPr id="4" name="Picture 4" descr="File:Boussol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06" y="2636912"/>
            <a:ext cx="2248486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888192" y="5498631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Obr.2</a:t>
            </a:r>
          </a:p>
        </p:txBody>
      </p:sp>
    </p:spTree>
    <p:extLst>
      <p:ext uri="{BB962C8B-B14F-4D97-AF65-F5344CB8AC3E}">
        <p14:creationId xmlns:p14="http://schemas.microsoft.com/office/powerpoint/2010/main" val="414061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severu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podle: pařezu- pařezy mají na severní straně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hustší letokruhy než na straně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jižní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403245"/>
            <a:ext cx="590465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D4G8UYX1\MC900193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025700"/>
            <a:ext cx="3735909" cy="356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4355976" y="4293096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3851920" y="3969930"/>
            <a:ext cx="3962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956376" y="6235860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76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severu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podle: lišejníků – v lese se můžeme řídi podle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lišejníků, jsou to rostliny,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které obrůstají většinou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severní část kmene stromu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53336"/>
            <a:ext cx="6768752" cy="268139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 </a:t>
            </a:r>
            <a:endParaRPr lang="cs-CZ"/>
          </a:p>
        </p:txBody>
      </p:sp>
      <p:pic>
        <p:nvPicPr>
          <p:cNvPr id="5134" name="Picture 14" descr="C:\Users\pc\AppData\Local\Microsoft\Windows\Temporary Internet Files\Content.IE5\0VRQFBL8\MP9004027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32" y="2852936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346083" y="5604756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8791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severu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odle: Severky- za jasné noci se můžeme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orientovat podle hvězd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-Velký vůz najdeme snadno,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v jeho blízkosti se nachází </a:t>
            </a:r>
          </a:p>
          <a:p>
            <a:pPr marL="0" indent="0">
              <a:buNone/>
            </a:pPr>
            <a:r>
              <a:rPr lang="cs-CZ" dirty="0" smtClean="0"/>
              <a:t>                                 Malý vůz a na konci jeho oje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hvězda Polárka neboli Severka,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která vždy směřuje k severu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11560" y="6356350"/>
            <a:ext cx="734481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0VRQFBL8\MC9004413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35008"/>
            <a:ext cx="2592288" cy="244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03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severu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odle: poledního stínu- polední stín směřuje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k severu(pozor na letní čas-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v pravé poledne hodiny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ukazují 13 h.)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419872" y="6356350"/>
            <a:ext cx="554461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pic>
        <p:nvPicPr>
          <p:cNvPr id="6146" name="Picture 2" descr="C:\Users\pc\AppData\Local\Microsoft\Windows\Temporary Internet Files\Content.IE5\QP70ZA30\MP9003991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2548880" cy="446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160975" y="5661248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4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81586"/>
            <a:ext cx="8229600" cy="4525963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e staré češtině poledne</a:t>
            </a:r>
          </a:p>
          <a:p>
            <a:r>
              <a:rPr lang="cs-CZ" dirty="0"/>
              <a:t>j</a:t>
            </a:r>
            <a:r>
              <a:rPr lang="cs-CZ" dirty="0" smtClean="0"/>
              <a:t>edna z hlavních světových stran</a:t>
            </a:r>
          </a:p>
          <a:p>
            <a:r>
              <a:rPr lang="cs-CZ" dirty="0"/>
              <a:t>z</a:t>
            </a:r>
            <a:r>
              <a:rPr lang="cs-CZ" dirty="0" smtClean="0"/>
              <a:t>kratkou je písmeno ,,J“ nebo ,,S“</a:t>
            </a:r>
          </a:p>
          <a:p>
            <a:r>
              <a:rPr lang="cs-CZ" dirty="0"/>
              <a:t>s</a:t>
            </a:r>
            <a:r>
              <a:rPr lang="cs-CZ" dirty="0" smtClean="0"/>
              <a:t>kutečný jih je směr k jižnímu pólu Země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356350"/>
            <a:ext cx="619268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067944" y="4005064"/>
            <a:ext cx="0" cy="19442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059832" y="4916506"/>
            <a:ext cx="201622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964548" y="5976717"/>
            <a:ext cx="5132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J</a:t>
            </a:r>
          </a:p>
        </p:txBody>
      </p:sp>
    </p:spTree>
    <p:extLst>
      <p:ext uri="{BB962C8B-B14F-4D97-AF65-F5344CB8AC3E}">
        <p14:creationId xmlns:p14="http://schemas.microsoft.com/office/powerpoint/2010/main" val="2693831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atinsky ,,ranní červánky“</a:t>
            </a:r>
          </a:p>
          <a:p>
            <a:r>
              <a:rPr lang="cs-CZ" dirty="0"/>
              <a:t>o</a:t>
            </a:r>
            <a:r>
              <a:rPr lang="cs-CZ" dirty="0" smtClean="0"/>
              <a:t>značuje stranu, na které vychází Slunce</a:t>
            </a:r>
          </a:p>
          <a:p>
            <a:r>
              <a:rPr lang="cs-CZ" dirty="0"/>
              <a:t>z</a:t>
            </a:r>
            <a:r>
              <a:rPr lang="cs-CZ" dirty="0" smtClean="0"/>
              <a:t>kratkou je písmeno ,,V“ nebo ,,E“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123728" y="6356350"/>
            <a:ext cx="604867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4067944" y="4005064"/>
            <a:ext cx="0" cy="19442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3059832" y="4916506"/>
            <a:ext cx="201622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5220072" y="4685673"/>
            <a:ext cx="4283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 </a:t>
            </a:r>
          </a:p>
        </p:txBody>
      </p:sp>
    </p:spTree>
    <p:extLst>
      <p:ext uri="{BB962C8B-B14F-4D97-AF65-F5344CB8AC3E}">
        <p14:creationId xmlns:p14="http://schemas.microsoft.com/office/powerpoint/2010/main" val="198989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značuje se ,,Z“ nebo ,,W“</a:t>
            </a:r>
          </a:p>
          <a:p>
            <a:r>
              <a:rPr lang="cs-CZ" dirty="0"/>
              <a:t>s</a:t>
            </a:r>
            <a:r>
              <a:rPr lang="cs-CZ" dirty="0" smtClean="0"/>
              <a:t>měr, kterým zapadá slunce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1835696" y="6381328"/>
            <a:ext cx="562426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4067944" y="4005064"/>
            <a:ext cx="0" cy="19442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3059832" y="4916506"/>
            <a:ext cx="201622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2627784" y="4685673"/>
            <a:ext cx="32893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Z</a:t>
            </a:r>
          </a:p>
        </p:txBody>
      </p:sp>
    </p:spTree>
    <p:extLst>
      <p:ext uri="{BB962C8B-B14F-4D97-AF65-F5344CB8AC3E}">
        <p14:creationId xmlns:p14="http://schemas.microsoft.com/office/powerpoint/2010/main" val="126821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Vedlejší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 přesnější určení směru se používají vedlejší směry, které leží mezi směry hlavními</a:t>
            </a:r>
          </a:p>
          <a:p>
            <a:r>
              <a:rPr lang="cs-CZ" dirty="0"/>
              <a:t>s</a:t>
            </a:r>
            <a:r>
              <a:rPr lang="cs-CZ" dirty="0" smtClean="0"/>
              <a:t>tejně jako hlavní směry, jsou tyto směry k sobě kolmé a přesně půlí úhly mezi hlavními směry</a:t>
            </a:r>
          </a:p>
          <a:p>
            <a:r>
              <a:rPr lang="cs-CZ" dirty="0"/>
              <a:t>t</a:t>
            </a:r>
            <a:r>
              <a:rPr lang="cs-CZ" dirty="0" smtClean="0"/>
              <a:t>voří na kompasu takzvanou větrnou růžici</a:t>
            </a:r>
          </a:p>
          <a:p>
            <a:r>
              <a:rPr lang="cs-CZ" dirty="0"/>
              <a:t>j</a:t>
            </a:r>
            <a:r>
              <a:rPr lang="cs-CZ" dirty="0" smtClean="0"/>
              <a:t>ednotlivé směry svírají úhel 45 stupňů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9592" y="6356350"/>
            <a:ext cx="669674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237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Vedlejší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to: severovýchod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jihovýchod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severozápad</a:t>
            </a:r>
          </a:p>
          <a:p>
            <a:pPr marL="0" indent="0">
              <a:buNone/>
            </a:pPr>
            <a:r>
              <a:rPr lang="cs-CZ" dirty="0" smtClean="0"/>
              <a:t>                   jihozápad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819943" y="6356420"/>
            <a:ext cx="5778285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6732240" y="2924944"/>
            <a:ext cx="0" cy="290498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5112060" y="4377435"/>
            <a:ext cx="324036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4534256" y="4054269"/>
            <a:ext cx="4010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Z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8460432" y="4105971"/>
            <a:ext cx="4171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534109" y="2278613"/>
            <a:ext cx="3962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598229" y="5949280"/>
            <a:ext cx="3321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cs-CZ" sz="3600" dirty="0">
                <a:solidFill>
                  <a:srgbClr val="FF0000"/>
                </a:solidFill>
              </a:rPr>
              <a:t>J</a:t>
            </a: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6008216" y="3717032"/>
            <a:ext cx="1512168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5868144" y="3717032"/>
            <a:ext cx="1652240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5615516" y="3214717"/>
            <a:ext cx="6126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SZ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469193" y="3212976"/>
            <a:ext cx="65441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SV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391604" y="5013176"/>
            <a:ext cx="5485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JZ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469193" y="5014917"/>
            <a:ext cx="5934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JV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086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1.Doplňte hlavní a vedlejší světové strany do směrové růžice a vypište jejich názvy.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Hlavní světové strany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---------------   --------------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---------------    --------------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Vedlejší světové strany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---------------     -------------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---------------     -------------</a:t>
            </a:r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>
          <a:xfrm>
            <a:off x="1471712" y="6356350"/>
            <a:ext cx="619663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195736" y="2744053"/>
            <a:ext cx="0" cy="290498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575556" y="4196544"/>
            <a:ext cx="324036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471712" y="3536141"/>
            <a:ext cx="1512168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1331640" y="3536141"/>
            <a:ext cx="1652240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156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2.Světové strany určujeme pomocí ………………….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nebo ……………………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Magnetická střelka ukazuje vždy k ……………….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3. Napište, jak můžete přibližně určit světové strany podle některého přírodního úkazu.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672" y="6356350"/>
            <a:ext cx="640871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9527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4.Jakými směry byste jeli?(Říkejte světové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strany.)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Praha- Jablonec                ………………………..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Praha- České Budějovice ………………………..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Praha- Karlovy Vary          …………………………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Praha- Pardubice               ……………………….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Pardubice- Brno                ………………………….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Liberec- Plzeň                     ………………………….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Jihlavy – Ústí nad Labem ………………………….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835696" y="6356350"/>
            <a:ext cx="597666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0821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1.Hlavní a vedlejší strany.</a:t>
            </a:r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1"/>
          </p:nvPr>
        </p:nvSpPr>
        <p:spPr>
          <a:xfrm>
            <a:off x="1187624" y="6356350"/>
            <a:ext cx="632037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6443844" y="2296125"/>
            <a:ext cx="0" cy="290498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4823664" y="3748616"/>
            <a:ext cx="324036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8172036" y="3477152"/>
            <a:ext cx="4171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7" name="Obdélník 6"/>
          <p:cNvSpPr/>
          <p:nvPr/>
        </p:nvSpPr>
        <p:spPr>
          <a:xfrm>
            <a:off x="6309833" y="5320461"/>
            <a:ext cx="3321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cs-CZ" sz="3600" dirty="0">
                <a:solidFill>
                  <a:srgbClr val="FF0000"/>
                </a:solidFill>
              </a:rPr>
              <a:t>J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5719820" y="3088213"/>
            <a:ext cx="1512168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579748" y="3088213"/>
            <a:ext cx="1652240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5327120" y="2585898"/>
            <a:ext cx="6126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SZ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180797" y="2584157"/>
            <a:ext cx="65441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SV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03208" y="4384357"/>
            <a:ext cx="5485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JZ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80797" y="4386098"/>
            <a:ext cx="5934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JV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77773" y="1702549"/>
            <a:ext cx="3962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426768" y="3413134"/>
            <a:ext cx="4010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Z</a:t>
            </a:r>
          </a:p>
        </p:txBody>
      </p:sp>
    </p:spTree>
    <p:extLst>
      <p:ext uri="{BB962C8B-B14F-4D97-AF65-F5344CB8AC3E}">
        <p14:creationId xmlns:p14="http://schemas.microsoft.com/office/powerpoint/2010/main" val="543469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2.Světové strany určujeme pomocí </a:t>
            </a:r>
            <a:r>
              <a:rPr lang="cs-CZ" dirty="0" smtClean="0">
                <a:solidFill>
                  <a:srgbClr val="FF0000"/>
                </a:solidFill>
              </a:rPr>
              <a:t>kompasu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nebo </a:t>
            </a:r>
            <a:r>
              <a:rPr lang="cs-CZ" dirty="0" smtClean="0">
                <a:solidFill>
                  <a:srgbClr val="FF0000"/>
                </a:solidFill>
              </a:rPr>
              <a:t>buzoly</a:t>
            </a:r>
            <a:r>
              <a:rPr lang="cs-CZ" dirty="0" smtClean="0"/>
              <a:t>. Magnetická střelka ukazuje vždy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 </a:t>
            </a:r>
            <a:r>
              <a:rPr lang="cs-CZ" dirty="0" smtClean="0">
                <a:solidFill>
                  <a:srgbClr val="FF0000"/>
                </a:solidFill>
              </a:rPr>
              <a:t>severu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3.Světové strany podle přírodního úkazu: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podle: pařezu, poledního stínu, Severky,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mraveniště, lišejníků, ……….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691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4.Jakým směrem pojedu.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Prahy do Jablonce </a:t>
            </a:r>
            <a:r>
              <a:rPr lang="cs-CZ" dirty="0" smtClean="0">
                <a:solidFill>
                  <a:srgbClr val="FF0000"/>
                </a:solidFill>
              </a:rPr>
              <a:t>                  sever</a:t>
            </a:r>
            <a:r>
              <a:rPr lang="cs-CZ" dirty="0" smtClean="0"/>
              <a:t>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Prahy do Českých Budějovic  </a:t>
            </a:r>
            <a:r>
              <a:rPr lang="cs-CZ" dirty="0" smtClean="0">
                <a:solidFill>
                  <a:srgbClr val="FF0000"/>
                </a:solidFill>
              </a:rPr>
              <a:t>jih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Prahy  do Karlových Varů       </a:t>
            </a:r>
            <a:r>
              <a:rPr lang="cs-CZ" dirty="0" smtClean="0">
                <a:solidFill>
                  <a:srgbClr val="FF0000"/>
                </a:solidFill>
              </a:rPr>
              <a:t>západ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Prahy do Pardubic                   </a:t>
            </a:r>
            <a:r>
              <a:rPr lang="cs-CZ" dirty="0" smtClean="0">
                <a:solidFill>
                  <a:srgbClr val="FF0000"/>
                </a:solidFill>
              </a:rPr>
              <a:t>východ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Pardubic do Brna                     </a:t>
            </a:r>
            <a:r>
              <a:rPr lang="cs-CZ" dirty="0" smtClean="0">
                <a:solidFill>
                  <a:srgbClr val="FF0000"/>
                </a:solidFill>
              </a:rPr>
              <a:t>jihovýchod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Liberce do Plzně                       </a:t>
            </a:r>
            <a:r>
              <a:rPr lang="cs-CZ" dirty="0" smtClean="0">
                <a:solidFill>
                  <a:srgbClr val="FF0000"/>
                </a:solidFill>
              </a:rPr>
              <a:t>jihozápad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Jihlavy do Ústí nad Labem      </a:t>
            </a:r>
            <a:r>
              <a:rPr lang="cs-CZ" dirty="0" smtClean="0">
                <a:solidFill>
                  <a:srgbClr val="FF0000"/>
                </a:solidFill>
              </a:rPr>
              <a:t>severozápad</a:t>
            </a:r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91680" y="6356350"/>
            <a:ext cx="640871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601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01: </a:t>
            </a:r>
            <a:r>
              <a:rPr lang="cs-CZ" sz="1800" dirty="0" smtClean="0">
                <a:cs typeface="Arial" pitchFamily="34" charset="0"/>
              </a:rPr>
              <a:t>BIOS.,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 smtClean="0"/>
              <a:t>Kompas Sofia.JPG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20</a:t>
            </a:r>
            <a:r>
              <a:rPr lang="cs-CZ" sz="1800" dirty="0" smtClean="0">
                <a:cs typeface="Arial" pitchFamily="34" charset="0"/>
              </a:rPr>
              <a:t>05-09-27 </a:t>
            </a:r>
            <a:r>
              <a:rPr lang="en-US" sz="1800" dirty="0" smtClean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2013-02-01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 smtClean="0">
                <a:cs typeface="Arial" pitchFamily="34" charset="0"/>
              </a:rPr>
              <a:t>. </a:t>
            </a:r>
            <a:r>
              <a:rPr lang="cs-CZ" sz="1800" dirty="0">
                <a:cs typeface="Arial" pitchFamily="34" charset="0"/>
              </a:rPr>
              <a:t>Dostupný pod licencí </a:t>
            </a:r>
            <a:r>
              <a:rPr lang="en-US" sz="1800" dirty="0" smtClean="0"/>
              <a:t>Creative Commons Attribution-Share Alike 3.0 </a:t>
            </a:r>
            <a:r>
              <a:rPr lang="en-US" sz="1800" dirty="0" err="1" smtClean="0"/>
              <a:t>Unported</a:t>
            </a:r>
            <a:r>
              <a:rPr lang="cs-CZ" sz="1800" dirty="0" smtClean="0"/>
              <a:t> na WWW: </a:t>
            </a:r>
            <a:r>
              <a:rPr lang="cs-CZ" sz="1800" dirty="0" smtClean="0">
                <a:hlinkClick r:id="rId2"/>
              </a:rPr>
              <a:t>http://commons.wikimedia.org/wiki/File:Kompas_Sofia.JPG</a:t>
            </a:r>
            <a:endParaRPr lang="cs-CZ" sz="1800" b="1" dirty="0"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800" b="1" dirty="0" smtClean="0">
                <a:cs typeface="Arial" pitchFamily="34" charset="0"/>
              </a:rPr>
              <a:t>Obr</a:t>
            </a:r>
            <a:r>
              <a:rPr lang="cs-CZ" sz="1800" b="1" dirty="0">
                <a:cs typeface="Arial" pitchFamily="34" charset="0"/>
              </a:rPr>
              <a:t>. </a:t>
            </a:r>
            <a:r>
              <a:rPr lang="cs-CZ" sz="1800" b="1" dirty="0" smtClean="0">
                <a:cs typeface="Arial" pitchFamily="34" charset="0"/>
              </a:rPr>
              <a:t>02</a:t>
            </a:r>
            <a:r>
              <a:rPr lang="cs-CZ" sz="1800" b="1" dirty="0">
                <a:cs typeface="Arial" pitchFamily="34" charset="0"/>
              </a:rPr>
              <a:t>:</a:t>
            </a:r>
            <a:r>
              <a:rPr lang="cs-CZ" sz="1800" dirty="0" smtClean="0"/>
              <a:t> BRUCEADLER</a:t>
            </a:r>
            <a:r>
              <a:rPr lang="cs-CZ" sz="1800" dirty="0" smtClean="0">
                <a:cs typeface="Arial" pitchFamily="34" charset="0"/>
              </a:rPr>
              <a:t>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 smtClean="0"/>
              <a:t>Boussole.jpg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</a:t>
            </a:r>
            <a:r>
              <a:rPr lang="en-US" sz="1800" dirty="0" smtClean="0">
                <a:cs typeface="Arial" pitchFamily="34" charset="0"/>
              </a:rPr>
              <a:t>20</a:t>
            </a:r>
            <a:r>
              <a:rPr lang="cs-CZ" sz="1800" dirty="0" smtClean="0">
                <a:cs typeface="Arial" pitchFamily="34" charset="0"/>
              </a:rPr>
              <a:t>11-09-23 </a:t>
            </a:r>
            <a:r>
              <a:rPr lang="en-US" sz="1800" dirty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2013-02-01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en-US" sz="1800" dirty="0"/>
              <a:t>Creative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 smtClean="0"/>
              <a:t>Attribution-Share</a:t>
            </a:r>
            <a:r>
              <a:rPr lang="cs-CZ" sz="1800" dirty="0" smtClean="0"/>
              <a:t> </a:t>
            </a:r>
            <a:r>
              <a:rPr lang="cs-CZ" sz="1800" dirty="0" err="1" smtClean="0"/>
              <a:t>Alike</a:t>
            </a:r>
            <a:r>
              <a:rPr lang="cs-CZ" sz="1800" dirty="0" smtClean="0"/>
              <a:t> 3.0 </a:t>
            </a:r>
            <a:r>
              <a:rPr lang="cs-CZ" sz="1800" dirty="0" err="1" smtClean="0"/>
              <a:t>Unported</a:t>
            </a:r>
            <a:r>
              <a:rPr lang="cs-CZ" sz="1800" dirty="0" smtClean="0"/>
              <a:t> na </a:t>
            </a:r>
            <a:r>
              <a:rPr lang="cs-CZ" sz="1800" dirty="0"/>
              <a:t>WWW: </a:t>
            </a:r>
            <a:r>
              <a:rPr lang="cs-CZ" sz="1800" dirty="0" smtClean="0">
                <a:hlinkClick r:id="rId3"/>
              </a:rPr>
              <a:t>http://commons.wikimedia.org/wiki/File:Boussole.jpg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344816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063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Obr.3:Galerie Microsoft </a:t>
            </a:r>
            <a:r>
              <a:rPr lang="cs-CZ" dirty="0"/>
              <a:t>PowerPoint </a:t>
            </a:r>
            <a:r>
              <a:rPr lang="en-US" dirty="0" smtClean="0"/>
              <a:t>[</a:t>
            </a:r>
            <a:r>
              <a:rPr lang="cs-CZ" dirty="0" smtClean="0"/>
              <a:t>1.02.2013</a:t>
            </a:r>
            <a:r>
              <a:rPr lang="en-US" dirty="0" smtClean="0"/>
              <a:t>]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Obr.4:Galerie Microsoft PowerPoint </a:t>
            </a:r>
            <a:r>
              <a:rPr lang="en-US" dirty="0" smtClean="0"/>
              <a:t>[</a:t>
            </a:r>
            <a:r>
              <a:rPr lang="cs-CZ" dirty="0" smtClean="0"/>
              <a:t>1.02.2013</a:t>
            </a:r>
            <a:r>
              <a:rPr lang="en-US" dirty="0" smtClean="0"/>
              <a:t>]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Obr.5:Galerie Microsoft PowerPoint </a:t>
            </a:r>
            <a:r>
              <a:rPr lang="en-US" dirty="0" smtClean="0"/>
              <a:t>[</a:t>
            </a:r>
            <a:r>
              <a:rPr lang="cs-CZ" smtClean="0"/>
              <a:t>1.02.2013</a:t>
            </a:r>
            <a:r>
              <a:rPr lang="en-US" dirty="0" smtClean="0"/>
              <a:t>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47664" y="6356350"/>
            <a:ext cx="6552728" cy="50165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164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1237</Words>
  <Application>Microsoft Office PowerPoint</Application>
  <PresentationFormat>Předvádění na obrazovce (4:3)</PresentationFormat>
  <Paragraphs>208</Paragraphs>
  <Slides>25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systému Office</vt:lpstr>
      <vt:lpstr>Acrobat Document</vt:lpstr>
      <vt:lpstr>Název školy: Svobodná základní škola, o.p.s. Autor: Gabriela Divišová Název materiálu: VY_32_INOVACE_14_ČR- světové strany.  Název: ČR- světové strany  Číslo projektu: CZ.1.07/1.4.00/21.0929</vt:lpstr>
      <vt:lpstr>Prezentace aplikace PowerPoint</vt:lpstr>
      <vt:lpstr>Světové strany</vt:lpstr>
      <vt:lpstr>Světové strany</vt:lpstr>
      <vt:lpstr>Čtyři světové strany se označují písmeny:</vt:lpstr>
      <vt:lpstr>Sever</vt:lpstr>
      <vt:lpstr>Určování severu</vt:lpstr>
      <vt:lpstr>Určování severu</vt:lpstr>
      <vt:lpstr>Určování severu</vt:lpstr>
      <vt:lpstr>Určování severu</vt:lpstr>
      <vt:lpstr>Určování severu</vt:lpstr>
      <vt:lpstr>Určování severu</vt:lpstr>
      <vt:lpstr>Jih</vt:lpstr>
      <vt:lpstr>Východ</vt:lpstr>
      <vt:lpstr>Západ</vt:lpstr>
      <vt:lpstr>Vedlejší směry</vt:lpstr>
      <vt:lpstr>Vedlejší směry</vt:lpstr>
      <vt:lpstr>Otázky:</vt:lpstr>
      <vt:lpstr>Otázky:</vt:lpstr>
      <vt:lpstr>Otázky:</vt:lpstr>
      <vt:lpstr>Odpovědi na otázky:</vt:lpstr>
      <vt:lpstr>Odpovědi na otázky:</vt:lpstr>
      <vt:lpstr>Odpovědi na otázky: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</cp:revision>
  <dcterms:created xsi:type="dcterms:W3CDTF">2013-01-07T18:14:35Z</dcterms:created>
  <dcterms:modified xsi:type="dcterms:W3CDTF">2013-07-01T07:27:21Z</dcterms:modified>
</cp:coreProperties>
</file>