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9239CB-EF85-45D7-825D-D05874AFF941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FFC14-3C8A-4E42-9193-45D6678557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193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6A3449-A373-4269-B566-57184BF8A02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0244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6A3449-A373-4269-B566-57184BF8A02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694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6A3449-A373-4269-B566-57184BF8A02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694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6A3449-A373-4269-B566-57184BF8A02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762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6A3449-A373-4269-B566-57184BF8A027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762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6A3449-A373-4269-B566-57184BF8A027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762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97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80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543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41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26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64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421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783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121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336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398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A3626-4632-4D2C-A524-FE2972A1144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8799A-7B59-4053-8A59-8C1E0CAACA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9553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10.png"/><Relationship Id="rId7" Type="http://schemas.openxmlformats.org/officeDocument/2006/relationships/image" Target="../media/image6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2.png"/><Relationship Id="rId5" Type="http://schemas.openxmlformats.org/officeDocument/2006/relationships/image" Target="../media/image4.png"/><Relationship Id="rId1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10.png"/><Relationship Id="rId7" Type="http://schemas.openxmlformats.org/officeDocument/2006/relationships/image" Target="../media/image6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2.png"/><Relationship Id="rId5" Type="http://schemas.openxmlformats.org/officeDocument/2006/relationships/image" Target="../media/image4.png"/><Relationship Id="rId1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2.png"/><Relationship Id="rId18" Type="http://schemas.openxmlformats.org/officeDocument/2006/relationships/image" Target="../media/image36.png"/><Relationship Id="rId26" Type="http://schemas.openxmlformats.org/officeDocument/2006/relationships/image" Target="../media/image43.png"/><Relationship Id="rId3" Type="http://schemas.openxmlformats.org/officeDocument/2006/relationships/image" Target="../media/image30.png"/><Relationship Id="rId21" Type="http://schemas.openxmlformats.org/officeDocument/2006/relationships/image" Target="../media/image39.png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17" Type="http://schemas.openxmlformats.org/officeDocument/2006/relationships/image" Target="../media/image35.png"/><Relationship Id="rId25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9.png"/><Relationship Id="rId24" Type="http://schemas.openxmlformats.org/officeDocument/2006/relationships/image" Target="../media/image42.png"/><Relationship Id="rId5" Type="http://schemas.openxmlformats.org/officeDocument/2006/relationships/image" Target="../media/image31.png"/><Relationship Id="rId15" Type="http://schemas.openxmlformats.org/officeDocument/2006/relationships/image" Target="../media/image33.png"/><Relationship Id="rId23" Type="http://schemas.openxmlformats.org/officeDocument/2006/relationships/image" Target="../media/image41.png"/><Relationship Id="rId10" Type="http://schemas.openxmlformats.org/officeDocument/2006/relationships/image" Target="../media/image20.png"/><Relationship Id="rId19" Type="http://schemas.openxmlformats.org/officeDocument/2006/relationships/image" Target="../media/image37.png"/><Relationship Id="rId4" Type="http://schemas.openxmlformats.org/officeDocument/2006/relationships/image" Target="../media/image28.png"/><Relationship Id="rId9" Type="http://schemas.openxmlformats.org/officeDocument/2006/relationships/image" Target="../media/image21.png"/><Relationship Id="rId14" Type="http://schemas.openxmlformats.org/officeDocument/2006/relationships/image" Target="../media/image25.png"/><Relationship Id="rId22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5.png"/><Relationship Id="rId3" Type="http://schemas.openxmlformats.org/officeDocument/2006/relationships/image" Target="../media/image30.png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9.png"/><Relationship Id="rId5" Type="http://schemas.openxmlformats.org/officeDocument/2006/relationships/image" Target="../media/image31.png"/><Relationship Id="rId10" Type="http://schemas.openxmlformats.org/officeDocument/2006/relationships/image" Target="../media/image20.png"/><Relationship Id="rId4" Type="http://schemas.openxmlformats.org/officeDocument/2006/relationships/image" Target="../media/image28.png"/><Relationship Id="rId9" Type="http://schemas.openxmlformats.org/officeDocument/2006/relationships/image" Target="../media/image21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2.png"/><Relationship Id="rId18" Type="http://schemas.openxmlformats.org/officeDocument/2006/relationships/image" Target="../media/image36.png"/><Relationship Id="rId26" Type="http://schemas.openxmlformats.org/officeDocument/2006/relationships/image" Target="../media/image43.png"/><Relationship Id="rId3" Type="http://schemas.openxmlformats.org/officeDocument/2006/relationships/image" Target="../media/image30.png"/><Relationship Id="rId21" Type="http://schemas.openxmlformats.org/officeDocument/2006/relationships/image" Target="../media/image39.png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17" Type="http://schemas.openxmlformats.org/officeDocument/2006/relationships/image" Target="../media/image35.png"/><Relationship Id="rId25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9.png"/><Relationship Id="rId24" Type="http://schemas.openxmlformats.org/officeDocument/2006/relationships/image" Target="../media/image42.png"/><Relationship Id="rId5" Type="http://schemas.openxmlformats.org/officeDocument/2006/relationships/image" Target="../media/image31.png"/><Relationship Id="rId15" Type="http://schemas.openxmlformats.org/officeDocument/2006/relationships/image" Target="../media/image33.png"/><Relationship Id="rId23" Type="http://schemas.openxmlformats.org/officeDocument/2006/relationships/image" Target="../media/image41.png"/><Relationship Id="rId10" Type="http://schemas.openxmlformats.org/officeDocument/2006/relationships/image" Target="../media/image20.png"/><Relationship Id="rId19" Type="http://schemas.openxmlformats.org/officeDocument/2006/relationships/image" Target="../media/image37.png"/><Relationship Id="rId4" Type="http://schemas.openxmlformats.org/officeDocument/2006/relationships/image" Target="../media/image28.png"/><Relationship Id="rId9" Type="http://schemas.openxmlformats.org/officeDocument/2006/relationships/image" Target="../media/image21.png"/><Relationship Id="rId14" Type="http://schemas.openxmlformats.org/officeDocument/2006/relationships/image" Target="../media/image25.png"/><Relationship Id="rId22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Chadderton_Power_Station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4" y="773705"/>
            <a:ext cx="8064895" cy="223224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Název školy: Svobodná základní škola, o.p.s.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Autor: Gabriela Divišová</a:t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Název materiálu</a:t>
            </a:r>
            <a:r>
              <a:rPr lang="cs-CZ" sz="2000">
                <a:latin typeface="Arial" pitchFamily="34" charset="0"/>
                <a:cs typeface="Arial" pitchFamily="34" charset="0"/>
              </a:rPr>
              <a:t>: 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VY_32_INOVACE_17_ČR-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průmysl.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latin typeface="Arial" pitchFamily="34" charset="0"/>
                <a:cs typeface="Arial" pitchFamily="34" charset="0"/>
              </a:rPr>
              <a:t>Název: ČR- průmysl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/>
            </a:r>
            <a:br>
              <a:rPr lang="cs-CZ" sz="2000" dirty="0">
                <a:latin typeface="Arial" pitchFamily="34" charset="0"/>
                <a:cs typeface="Arial" pitchFamily="34" charset="0"/>
              </a:rPr>
            </a:br>
            <a:r>
              <a:rPr lang="cs-CZ" sz="2000" dirty="0"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13638" y="6492709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Gabriela Divišová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03848" y="3102378"/>
            <a:ext cx="5869367" cy="523210"/>
          </a:xfrm>
          <a:prstGeom prst="rect">
            <a:avLst/>
          </a:prstGeom>
          <a:noFill/>
        </p:spPr>
        <p:txBody>
          <a:bodyPr wrap="square" lIns="91430" tIns="45715" rIns="91430" bIns="45715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ČR-průmysl</a:t>
            </a:r>
            <a:endParaRPr lang="cs-CZ" sz="29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-184660"/>
            <a:ext cx="184710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30" tIns="45715" rIns="91430" bIns="45715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7667972" y="548680"/>
          <a:ext cx="90047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Acrobat Document" r:id="rId3" imgW="9523810" imgH="7621064" progId="AcroExch.Document.7">
                  <p:embed/>
                </p:oleObj>
              </mc:Choice>
              <mc:Fallback>
                <p:oleObj name="Acrobat Document" r:id="rId3" imgW="9523810" imgH="7621064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972" y="548680"/>
                        <a:ext cx="90047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31641" y="6092637"/>
            <a:ext cx="3519391" cy="276999"/>
          </a:xfrm>
          <a:prstGeom prst="rect">
            <a:avLst/>
          </a:prstGeom>
          <a:noFill/>
        </p:spPr>
        <p:txBody>
          <a:bodyPr wrap="square" lIns="91430" tIns="45715" rIns="91430" bIns="45715" rtlCol="0">
            <a:spAutoFit/>
          </a:bodyPr>
          <a:lstStyle/>
          <a:p>
            <a:pPr algn="r"/>
            <a:r>
              <a:rPr lang="cs-CZ" sz="1200" dirty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40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4919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620688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/>
              <a:t>Anotace:</a:t>
            </a:r>
          </a:p>
          <a:p>
            <a:r>
              <a:rPr lang="cs-CZ" sz="2600" dirty="0"/>
              <a:t>Materiál je určen pro žáky 4. třídy.</a:t>
            </a:r>
          </a:p>
          <a:p>
            <a:r>
              <a:rPr lang="cs-CZ" sz="2600" dirty="0"/>
              <a:t>Žáci hravou formou poznávají zajímavá místa v</a:t>
            </a:r>
            <a:r>
              <a:rPr lang="cs-CZ" sz="2600" dirty="0" smtClean="0"/>
              <a:t> České republice. </a:t>
            </a:r>
            <a:r>
              <a:rPr lang="cs-CZ" sz="2600" dirty="0"/>
              <a:t>Lépe si zapamatují novou látku, protože zde vidí názorné ukázky.  Pro některé žáky je takto připravený materiál motivací ke zdokonalení svých znalostí. Dále se naučí vyhledávat podrobnější informace o těchto místech a pracovat s počítačovou technikou. Soubor obsahuje kontrolní otázky a správné odpovědi. </a:t>
            </a:r>
          </a:p>
          <a:p>
            <a:r>
              <a:rPr lang="cs-CZ" sz="2600" dirty="0"/>
              <a:t> </a:t>
            </a:r>
          </a:p>
          <a:p>
            <a:r>
              <a:rPr lang="cs-CZ" sz="2600" b="1" dirty="0"/>
              <a:t>Pomůcky:</a:t>
            </a:r>
            <a:r>
              <a:rPr lang="cs-CZ" sz="2600" dirty="0"/>
              <a:t> tabulka na psaní + fix (papír a tužka</a:t>
            </a:r>
            <a:r>
              <a:rPr lang="cs-CZ" sz="2600" dirty="0" smtClean="0"/>
              <a:t>),mapa České republiky,</a:t>
            </a:r>
            <a:endParaRPr lang="cs-CZ" sz="2600" dirty="0"/>
          </a:p>
          <a:p>
            <a:r>
              <a:rPr lang="cs-CZ" sz="2600" dirty="0"/>
              <a:t>fixy na tabuli (možnost využití popisovače v programu Microsoft PowerPoint)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3568" y="6356350"/>
            <a:ext cx="648072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96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Těžba nerostných surovin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Přímo souvisí s lokalitou výskytu nerostných surovin . I když ČR má na svém území ložiska významných surovin , přesto aktivně netěží . Důvodem je například příliš drahá těžba(levnější je dovoz ze zahraničí) nebo drastické zásady do životního prostředí.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123728" y="6356350"/>
            <a:ext cx="568863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646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Členění nerostných surovin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pevná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               paliva                          kapalná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 plynná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nerostné suroviny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rudy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nerudné suroviny</a:t>
            </a: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3203848" y="2636912"/>
            <a:ext cx="504056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203848" y="3501008"/>
            <a:ext cx="504056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203848" y="3501008"/>
            <a:ext cx="504056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4572000" y="2276872"/>
            <a:ext cx="1584176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572000" y="2636912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572000" y="2636912"/>
            <a:ext cx="1656184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051720" y="6356350"/>
            <a:ext cx="583264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431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bohatství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V naší zemi jsou významná naleziště: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uhlí</a:t>
            </a:r>
          </a:p>
          <a:p>
            <a:pPr marL="0" indent="0">
              <a:buNone/>
            </a:pPr>
            <a:r>
              <a:rPr lang="cs-CZ" dirty="0" smtClean="0"/>
              <a:t>          vápence</a:t>
            </a:r>
          </a:p>
          <a:p>
            <a:pPr marL="0" indent="0">
              <a:buNone/>
            </a:pPr>
            <a:r>
              <a:rPr lang="cs-CZ" dirty="0" smtClean="0"/>
              <a:t>          kaolínu</a:t>
            </a:r>
          </a:p>
          <a:p>
            <a:pPr marL="0" indent="0">
              <a:buNone/>
            </a:pPr>
            <a:r>
              <a:rPr lang="cs-CZ" dirty="0" smtClean="0"/>
              <a:t>          sklářských písků</a:t>
            </a:r>
          </a:p>
          <a:p>
            <a:pPr marL="0" indent="0">
              <a:buNone/>
            </a:pPr>
            <a:r>
              <a:rPr lang="cs-CZ" dirty="0" smtClean="0"/>
              <a:t>          stavebního kamene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115616" y="6356350"/>
            <a:ext cx="727280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534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3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Nerostné bohatství</a:t>
            </a:r>
            <a:endParaRPr lang="cs-CZ" dirty="0"/>
          </a:p>
        </p:txBody>
      </p:sp>
      <p:pic>
        <p:nvPicPr>
          <p:cNvPr id="8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0" y="2420888"/>
            <a:ext cx="2635882" cy="195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8" y="4199183"/>
            <a:ext cx="2565115" cy="1899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79239"/>
            <a:ext cx="2285168" cy="169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566" y="4022121"/>
            <a:ext cx="2278434" cy="168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hotový projekt-kraje\obrázky\ROP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928" y="2339634"/>
            <a:ext cx="2161933" cy="160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928" y="4204058"/>
            <a:ext cx="2035312" cy="150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37" y="2137277"/>
            <a:ext cx="2294763" cy="169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538328" y="3933056"/>
            <a:ext cx="1032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Černé uhlí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38328" y="5646115"/>
            <a:ext cx="1087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Hnědé uhlí</a:t>
            </a:r>
            <a:endParaRPr lang="cs-CZ" sz="1600" dirty="0"/>
          </a:p>
        </p:txBody>
      </p:sp>
      <p:sp>
        <p:nvSpPr>
          <p:cNvPr id="17" name="Obdélník 16"/>
          <p:cNvSpPr/>
          <p:nvPr/>
        </p:nvSpPr>
        <p:spPr>
          <a:xfrm>
            <a:off x="3134854" y="3633192"/>
            <a:ext cx="6958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Kaolín</a:t>
            </a:r>
            <a:endParaRPr lang="cs-CZ" sz="1600" dirty="0"/>
          </a:p>
        </p:txBody>
      </p:sp>
      <p:sp>
        <p:nvSpPr>
          <p:cNvPr id="18" name="Obdélník 17"/>
          <p:cNvSpPr/>
          <p:nvPr/>
        </p:nvSpPr>
        <p:spPr>
          <a:xfrm>
            <a:off x="2511850" y="5637016"/>
            <a:ext cx="13272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Sklářský písek</a:t>
            </a:r>
            <a:endParaRPr lang="cs-CZ" sz="1600" dirty="0"/>
          </a:p>
        </p:txBody>
      </p:sp>
      <p:sp>
        <p:nvSpPr>
          <p:cNvPr id="19" name="Obdélník 18"/>
          <p:cNvSpPr/>
          <p:nvPr/>
        </p:nvSpPr>
        <p:spPr>
          <a:xfrm>
            <a:off x="5277462" y="3685900"/>
            <a:ext cx="6068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Ropa</a:t>
            </a:r>
            <a:endParaRPr lang="cs-CZ" sz="1600" dirty="0"/>
          </a:p>
        </p:txBody>
      </p:sp>
      <p:sp>
        <p:nvSpPr>
          <p:cNvPr id="20" name="Obdélník 19"/>
          <p:cNvSpPr/>
          <p:nvPr/>
        </p:nvSpPr>
        <p:spPr>
          <a:xfrm>
            <a:off x="4736507" y="5540362"/>
            <a:ext cx="15021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Stavební kámen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7236296" y="3705547"/>
            <a:ext cx="8946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Vápenec</a:t>
            </a:r>
            <a:endParaRPr lang="cs-CZ" sz="1600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625485" y="6356350"/>
            <a:ext cx="6505415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86693" y="1262416"/>
            <a:ext cx="81706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Z vytěžených nerostných surovin vyrábíme výrobky , které potřebujeme ke svému životu.      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53506" y="3674769"/>
            <a:ext cx="10801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/>
              <a:t>Obr.1</a:t>
            </a:r>
            <a:endParaRPr lang="cs-CZ" sz="1050" dirty="0"/>
          </a:p>
        </p:txBody>
      </p:sp>
      <p:sp>
        <p:nvSpPr>
          <p:cNvPr id="6" name="Obdélník 5"/>
          <p:cNvSpPr/>
          <p:nvPr/>
        </p:nvSpPr>
        <p:spPr>
          <a:xfrm>
            <a:off x="4188455" y="3502111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Obr.2</a:t>
            </a:r>
            <a:endParaRPr lang="cs-CZ" sz="1100" dirty="0"/>
          </a:p>
        </p:txBody>
      </p:sp>
      <p:sp>
        <p:nvSpPr>
          <p:cNvPr id="7" name="Obdélník 6"/>
          <p:cNvSpPr/>
          <p:nvPr/>
        </p:nvSpPr>
        <p:spPr>
          <a:xfrm>
            <a:off x="6223764" y="3574742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Obr.3</a:t>
            </a:r>
            <a:endParaRPr lang="cs-CZ" sz="1100" dirty="0"/>
          </a:p>
        </p:txBody>
      </p:sp>
      <p:sp>
        <p:nvSpPr>
          <p:cNvPr id="22" name="Obdélník 21"/>
          <p:cNvSpPr/>
          <p:nvPr/>
        </p:nvSpPr>
        <p:spPr>
          <a:xfrm>
            <a:off x="8403070" y="3381121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Obr.4</a:t>
            </a:r>
            <a:endParaRPr lang="cs-CZ" sz="1100" dirty="0"/>
          </a:p>
        </p:txBody>
      </p:sp>
      <p:sp>
        <p:nvSpPr>
          <p:cNvPr id="23" name="Obdélník 22"/>
          <p:cNvSpPr/>
          <p:nvPr/>
        </p:nvSpPr>
        <p:spPr>
          <a:xfrm>
            <a:off x="1814729" y="5448029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Obr.5</a:t>
            </a:r>
            <a:endParaRPr lang="cs-CZ" sz="1100" dirty="0"/>
          </a:p>
        </p:txBody>
      </p:sp>
      <p:sp>
        <p:nvSpPr>
          <p:cNvPr id="24" name="Obdélník 23"/>
          <p:cNvSpPr/>
          <p:nvPr/>
        </p:nvSpPr>
        <p:spPr>
          <a:xfrm>
            <a:off x="3934218" y="5384505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Obr.6</a:t>
            </a:r>
            <a:endParaRPr lang="cs-CZ" sz="1100" dirty="0"/>
          </a:p>
        </p:txBody>
      </p:sp>
      <p:sp>
        <p:nvSpPr>
          <p:cNvPr id="25" name="Obdélník 24"/>
          <p:cNvSpPr/>
          <p:nvPr/>
        </p:nvSpPr>
        <p:spPr>
          <a:xfrm>
            <a:off x="6223763" y="5317224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Obr.7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3124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bohatství</a:t>
            </a:r>
            <a:endParaRPr lang="cs-CZ" dirty="0"/>
          </a:p>
        </p:txBody>
      </p:sp>
      <p:pic>
        <p:nvPicPr>
          <p:cNvPr id="1026" name="Picture 2" descr="C:\Users\hotový projekt-kraje\obrázky\průmys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55" y="1031487"/>
            <a:ext cx="7301351" cy="460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85384" y="237907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642523" y="4248395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Brno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2443918" y="3032797"/>
            <a:ext cx="62408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Plzeň</a:t>
            </a:r>
            <a:endParaRPr lang="cs-CZ" sz="1600" dirty="0"/>
          </a:p>
        </p:txBody>
      </p:sp>
      <p:pic>
        <p:nvPicPr>
          <p:cNvPr id="1027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600271"/>
            <a:ext cx="1117675" cy="82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811" y="5651700"/>
            <a:ext cx="1027460" cy="76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52" y="5497877"/>
            <a:ext cx="1361188" cy="100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908" y="5472875"/>
            <a:ext cx="1260778" cy="93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tový projekt-kraje\obrázky\ROP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349" y="5647871"/>
            <a:ext cx="1160314" cy="85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26" y="5588060"/>
            <a:ext cx="1199307" cy="88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157" y="5703481"/>
            <a:ext cx="957546" cy="70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179512" y="6226535"/>
            <a:ext cx="1032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Černé uhlí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375252" y="6221281"/>
            <a:ext cx="1087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Hnědé uhlí</a:t>
            </a: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2699792" y="6221281"/>
            <a:ext cx="6958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Kaolín</a:t>
            </a:r>
            <a:endParaRPr lang="cs-CZ" sz="1600" dirty="0"/>
          </a:p>
        </p:txBody>
      </p:sp>
      <p:sp>
        <p:nvSpPr>
          <p:cNvPr id="13" name="Obdélník 12"/>
          <p:cNvSpPr/>
          <p:nvPr/>
        </p:nvSpPr>
        <p:spPr>
          <a:xfrm>
            <a:off x="3786400" y="6243409"/>
            <a:ext cx="13272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Sklářský písek</a:t>
            </a:r>
            <a:endParaRPr lang="cs-CZ" sz="1600" dirty="0"/>
          </a:p>
        </p:txBody>
      </p:sp>
      <p:sp>
        <p:nvSpPr>
          <p:cNvPr id="14" name="Obdélník 13"/>
          <p:cNvSpPr/>
          <p:nvPr/>
        </p:nvSpPr>
        <p:spPr>
          <a:xfrm>
            <a:off x="5548692" y="6258798"/>
            <a:ext cx="6068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Ropa</a:t>
            </a:r>
            <a:endParaRPr lang="cs-CZ" sz="1600" dirty="0"/>
          </a:p>
        </p:txBody>
      </p:sp>
      <p:sp>
        <p:nvSpPr>
          <p:cNvPr id="15" name="Obdélník 14"/>
          <p:cNvSpPr/>
          <p:nvPr/>
        </p:nvSpPr>
        <p:spPr>
          <a:xfrm>
            <a:off x="6238649" y="6258798"/>
            <a:ext cx="15021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Stavební kámen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7970099" y="6243409"/>
            <a:ext cx="8946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Vápenec</a:t>
            </a:r>
            <a:endParaRPr lang="cs-CZ" sz="1600" dirty="0"/>
          </a:p>
        </p:txBody>
      </p:sp>
      <p:sp>
        <p:nvSpPr>
          <p:cNvPr id="2" name="Obdélník 1"/>
          <p:cNvSpPr/>
          <p:nvPr/>
        </p:nvSpPr>
        <p:spPr>
          <a:xfrm>
            <a:off x="2043035" y="2204864"/>
            <a:ext cx="12163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Karlovy Vary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7163486" y="3493180"/>
            <a:ext cx="805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Karviná</a:t>
            </a:r>
            <a:endParaRPr lang="cs-CZ" sz="1600" dirty="0"/>
          </a:p>
        </p:txBody>
      </p:sp>
      <p:sp>
        <p:nvSpPr>
          <p:cNvPr id="9" name="Obdélník 8"/>
          <p:cNvSpPr/>
          <p:nvPr/>
        </p:nvSpPr>
        <p:spPr>
          <a:xfrm>
            <a:off x="1212167" y="2213094"/>
            <a:ext cx="8308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Sokolov</a:t>
            </a:r>
            <a:endParaRPr lang="cs-CZ" sz="1600" dirty="0"/>
          </a:p>
        </p:txBody>
      </p:sp>
      <p:sp>
        <p:nvSpPr>
          <p:cNvPr id="17" name="Obdélník 16"/>
          <p:cNvSpPr/>
          <p:nvPr/>
        </p:nvSpPr>
        <p:spPr>
          <a:xfrm>
            <a:off x="3459352" y="1497388"/>
            <a:ext cx="9528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Nový Bor</a:t>
            </a:r>
            <a:endParaRPr lang="cs-CZ" sz="1600" dirty="0"/>
          </a:p>
        </p:txBody>
      </p:sp>
      <p:sp>
        <p:nvSpPr>
          <p:cNvPr id="18" name="Obdélník 17"/>
          <p:cNvSpPr/>
          <p:nvPr/>
        </p:nvSpPr>
        <p:spPr>
          <a:xfrm>
            <a:off x="2267744" y="1772104"/>
            <a:ext cx="6151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Most</a:t>
            </a:r>
            <a:endParaRPr lang="cs-CZ" sz="1600" dirty="0"/>
          </a:p>
        </p:txBody>
      </p:sp>
      <p:sp>
        <p:nvSpPr>
          <p:cNvPr id="19" name="Obdélník 18"/>
          <p:cNvSpPr/>
          <p:nvPr/>
        </p:nvSpPr>
        <p:spPr>
          <a:xfrm>
            <a:off x="3077548" y="1931141"/>
            <a:ext cx="8989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Ústí n. L.</a:t>
            </a:r>
            <a:endParaRPr lang="cs-CZ" sz="1600" dirty="0"/>
          </a:p>
        </p:txBody>
      </p:sp>
      <p:sp>
        <p:nvSpPr>
          <p:cNvPr id="20" name="Obdélník 19"/>
          <p:cNvSpPr/>
          <p:nvPr/>
        </p:nvSpPr>
        <p:spPr>
          <a:xfrm>
            <a:off x="4382991" y="2279282"/>
            <a:ext cx="12693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Lomnice n. P.</a:t>
            </a:r>
            <a:endParaRPr lang="cs-CZ" sz="1600" dirty="0"/>
          </a:p>
        </p:txBody>
      </p:sp>
      <p:sp>
        <p:nvSpPr>
          <p:cNvPr id="21" name="Obdélník 20"/>
          <p:cNvSpPr/>
          <p:nvPr/>
        </p:nvSpPr>
        <p:spPr>
          <a:xfrm>
            <a:off x="6901095" y="4135350"/>
            <a:ext cx="10524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Štramberk</a:t>
            </a:r>
            <a:endParaRPr lang="cs-CZ" sz="1600" dirty="0"/>
          </a:p>
        </p:txBody>
      </p:sp>
      <p:sp>
        <p:nvSpPr>
          <p:cNvPr id="22" name="Obdélník 21"/>
          <p:cNvSpPr/>
          <p:nvPr/>
        </p:nvSpPr>
        <p:spPr>
          <a:xfrm>
            <a:off x="6341851" y="4322823"/>
            <a:ext cx="8216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Hranice</a:t>
            </a:r>
            <a:endParaRPr lang="cs-CZ" sz="1600" dirty="0"/>
          </a:p>
        </p:txBody>
      </p:sp>
      <p:sp>
        <p:nvSpPr>
          <p:cNvPr id="23" name="Obdélník 22"/>
          <p:cNvSpPr/>
          <p:nvPr/>
        </p:nvSpPr>
        <p:spPr>
          <a:xfrm>
            <a:off x="5693843" y="3567499"/>
            <a:ext cx="8730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Adamov</a:t>
            </a:r>
            <a:endParaRPr lang="cs-CZ" sz="1600" dirty="0"/>
          </a:p>
        </p:txBody>
      </p:sp>
      <p:sp>
        <p:nvSpPr>
          <p:cNvPr id="24" name="Obdélník 23"/>
          <p:cNvSpPr/>
          <p:nvPr/>
        </p:nvSpPr>
        <p:spPr>
          <a:xfrm>
            <a:off x="6048659" y="4602614"/>
            <a:ext cx="8996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Hodonín</a:t>
            </a:r>
            <a:endParaRPr lang="cs-CZ" sz="1600" dirty="0"/>
          </a:p>
        </p:txBody>
      </p:sp>
      <p:sp>
        <p:nvSpPr>
          <p:cNvPr id="25" name="Obdélník 24"/>
          <p:cNvSpPr/>
          <p:nvPr/>
        </p:nvSpPr>
        <p:spPr>
          <a:xfrm>
            <a:off x="5197380" y="4785930"/>
            <a:ext cx="819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Znojmo</a:t>
            </a:r>
            <a:endParaRPr lang="cs-CZ" sz="1600" dirty="0"/>
          </a:p>
        </p:txBody>
      </p:sp>
      <p:sp>
        <p:nvSpPr>
          <p:cNvPr id="26" name="Obdélník 25"/>
          <p:cNvSpPr/>
          <p:nvPr/>
        </p:nvSpPr>
        <p:spPr>
          <a:xfrm>
            <a:off x="2969498" y="2780928"/>
            <a:ext cx="792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/>
              <a:t>Beroun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412889" y="2492896"/>
            <a:ext cx="7601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/>
              <a:t>Kladno</a:t>
            </a:r>
          </a:p>
        </p:txBody>
      </p:sp>
      <p:pic>
        <p:nvPicPr>
          <p:cNvPr id="36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576" y="1772104"/>
            <a:ext cx="401837" cy="29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537" y="1753712"/>
            <a:ext cx="352172" cy="26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bdélník 27"/>
          <p:cNvSpPr/>
          <p:nvPr/>
        </p:nvSpPr>
        <p:spPr>
          <a:xfrm>
            <a:off x="4343023" y="1545576"/>
            <a:ext cx="7863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/>
              <a:t>Liberec</a:t>
            </a:r>
          </a:p>
        </p:txBody>
      </p:sp>
      <p:pic>
        <p:nvPicPr>
          <p:cNvPr id="39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696" y="2025714"/>
            <a:ext cx="361263" cy="2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021" y="2458830"/>
            <a:ext cx="361263" cy="2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91011"/>
            <a:ext cx="256420" cy="1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947" y="3736776"/>
            <a:ext cx="256420" cy="1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229" y="3086880"/>
            <a:ext cx="311030" cy="23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417" y="2448559"/>
            <a:ext cx="295327" cy="21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171" y="4710804"/>
            <a:ext cx="311030" cy="23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7" y="2159498"/>
            <a:ext cx="321565" cy="238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113" y="3736777"/>
            <a:ext cx="417201" cy="30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Obdélník 50"/>
          <p:cNvSpPr/>
          <p:nvPr/>
        </p:nvSpPr>
        <p:spPr>
          <a:xfrm>
            <a:off x="3694537" y="3554045"/>
            <a:ext cx="13479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Českomoravská </a:t>
            </a:r>
          </a:p>
          <a:p>
            <a:r>
              <a:rPr lang="cs-CZ" sz="1400" dirty="0" smtClean="0"/>
              <a:t>vrchovina</a:t>
            </a:r>
            <a:endParaRPr lang="cs-CZ" sz="1400" dirty="0"/>
          </a:p>
        </p:txBody>
      </p:sp>
      <p:pic>
        <p:nvPicPr>
          <p:cNvPr id="52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915" y="3032797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869" y="3810579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537" y="4183483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486" y="4468072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7" descr="C:\Users\hotový projekt-kraje\obrázky\ROP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376" y="4877514"/>
            <a:ext cx="333451" cy="24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632848" cy="673050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838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smtClean="0"/>
              <a:t>Domaluj </a:t>
            </a:r>
            <a:r>
              <a:rPr lang="cs-CZ" sz="3200" dirty="0" smtClean="0"/>
              <a:t>k městům nerostné bohatství. </a:t>
            </a:r>
            <a:endParaRPr lang="cs-CZ" sz="3200" dirty="0"/>
          </a:p>
        </p:txBody>
      </p:sp>
      <p:pic>
        <p:nvPicPr>
          <p:cNvPr id="1026" name="Picture 2" descr="C:\Users\hotový projekt-kraje\obrázky\průmys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01833"/>
            <a:ext cx="6571750" cy="414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19201" y="237907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724127" y="4187544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Brno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2699792" y="3059668"/>
            <a:ext cx="62408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Plzeň</a:t>
            </a:r>
            <a:endParaRPr lang="cs-CZ" sz="1600" dirty="0"/>
          </a:p>
        </p:txBody>
      </p:sp>
      <p:pic>
        <p:nvPicPr>
          <p:cNvPr id="1027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04" y="5377858"/>
            <a:ext cx="1117675" cy="82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475" y="5377858"/>
            <a:ext cx="1027460" cy="76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52" y="5165237"/>
            <a:ext cx="1361188" cy="100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908" y="5165237"/>
            <a:ext cx="1260778" cy="93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tový projekt-kraje\obrázky\ROP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686" y="5279947"/>
            <a:ext cx="1160314" cy="85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635" y="5250579"/>
            <a:ext cx="1199307" cy="88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791" y="5275464"/>
            <a:ext cx="957546" cy="70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179512" y="6004122"/>
            <a:ext cx="1032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Černé uhlí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375252" y="5998868"/>
            <a:ext cx="1087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Hnědé uhlí</a:t>
            </a: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2699792" y="5998868"/>
            <a:ext cx="6958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Kaolín</a:t>
            </a:r>
            <a:endParaRPr lang="cs-CZ" sz="1600" dirty="0"/>
          </a:p>
        </p:txBody>
      </p:sp>
      <p:sp>
        <p:nvSpPr>
          <p:cNvPr id="13" name="Obdélník 12"/>
          <p:cNvSpPr/>
          <p:nvPr/>
        </p:nvSpPr>
        <p:spPr>
          <a:xfrm>
            <a:off x="3786400" y="6020996"/>
            <a:ext cx="13272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Sklářský písek</a:t>
            </a:r>
            <a:endParaRPr lang="cs-CZ" sz="1600" dirty="0"/>
          </a:p>
        </p:txBody>
      </p:sp>
      <p:sp>
        <p:nvSpPr>
          <p:cNvPr id="14" name="Obdélník 13"/>
          <p:cNvSpPr/>
          <p:nvPr/>
        </p:nvSpPr>
        <p:spPr>
          <a:xfrm>
            <a:off x="5548692" y="6036385"/>
            <a:ext cx="6068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Ropa</a:t>
            </a:r>
            <a:endParaRPr lang="cs-CZ" sz="1600" dirty="0"/>
          </a:p>
        </p:txBody>
      </p:sp>
      <p:sp>
        <p:nvSpPr>
          <p:cNvPr id="15" name="Obdélník 14"/>
          <p:cNvSpPr/>
          <p:nvPr/>
        </p:nvSpPr>
        <p:spPr>
          <a:xfrm>
            <a:off x="6238649" y="6036385"/>
            <a:ext cx="15021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Stavební kámen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7970099" y="6020996"/>
            <a:ext cx="8946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Vápenec</a:t>
            </a:r>
            <a:endParaRPr lang="cs-CZ" sz="1600" dirty="0"/>
          </a:p>
        </p:txBody>
      </p:sp>
      <p:sp>
        <p:nvSpPr>
          <p:cNvPr id="2" name="Obdélník 1"/>
          <p:cNvSpPr/>
          <p:nvPr/>
        </p:nvSpPr>
        <p:spPr>
          <a:xfrm>
            <a:off x="2267744" y="2204864"/>
            <a:ext cx="12163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Karlovy Vary</a:t>
            </a:r>
            <a:endParaRPr lang="cs-CZ" sz="1600" dirty="0"/>
          </a:p>
        </p:txBody>
      </p:sp>
      <p:sp>
        <p:nvSpPr>
          <p:cNvPr id="3" name="Obdélník 2"/>
          <p:cNvSpPr/>
          <p:nvPr/>
        </p:nvSpPr>
        <p:spPr>
          <a:xfrm>
            <a:off x="4327380" y="1731170"/>
            <a:ext cx="7863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Liberec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6751785" y="3398222"/>
            <a:ext cx="805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Karviná</a:t>
            </a:r>
            <a:endParaRPr lang="cs-CZ" sz="1600" dirty="0"/>
          </a:p>
        </p:txBody>
      </p:sp>
      <p:sp>
        <p:nvSpPr>
          <p:cNvPr id="9" name="Obdélník 8"/>
          <p:cNvSpPr/>
          <p:nvPr/>
        </p:nvSpPr>
        <p:spPr>
          <a:xfrm>
            <a:off x="1436876" y="2204864"/>
            <a:ext cx="8308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Sokolov</a:t>
            </a:r>
            <a:endParaRPr lang="cs-CZ" sz="1600" dirty="0"/>
          </a:p>
        </p:txBody>
      </p:sp>
      <p:sp>
        <p:nvSpPr>
          <p:cNvPr id="17" name="Obdélník 16"/>
          <p:cNvSpPr/>
          <p:nvPr/>
        </p:nvSpPr>
        <p:spPr>
          <a:xfrm>
            <a:off x="3444057" y="1535599"/>
            <a:ext cx="9528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Nový Bor</a:t>
            </a:r>
            <a:endParaRPr lang="cs-CZ" sz="1600" dirty="0"/>
          </a:p>
        </p:txBody>
      </p:sp>
      <p:sp>
        <p:nvSpPr>
          <p:cNvPr id="18" name="Obdélník 17"/>
          <p:cNvSpPr/>
          <p:nvPr/>
        </p:nvSpPr>
        <p:spPr>
          <a:xfrm>
            <a:off x="2295907" y="1860668"/>
            <a:ext cx="6151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Most</a:t>
            </a:r>
            <a:endParaRPr lang="cs-CZ" sz="1600" dirty="0"/>
          </a:p>
        </p:txBody>
      </p:sp>
      <p:sp>
        <p:nvSpPr>
          <p:cNvPr id="19" name="Obdélník 18"/>
          <p:cNvSpPr/>
          <p:nvPr/>
        </p:nvSpPr>
        <p:spPr>
          <a:xfrm>
            <a:off x="3260067" y="1835942"/>
            <a:ext cx="8989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Ústí n. L.</a:t>
            </a:r>
            <a:endParaRPr lang="cs-CZ" sz="1600" dirty="0"/>
          </a:p>
        </p:txBody>
      </p:sp>
      <p:sp>
        <p:nvSpPr>
          <p:cNvPr id="20" name="Obdélník 19"/>
          <p:cNvSpPr/>
          <p:nvPr/>
        </p:nvSpPr>
        <p:spPr>
          <a:xfrm>
            <a:off x="4424482" y="2376413"/>
            <a:ext cx="12693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Lomnice n. P.</a:t>
            </a:r>
            <a:endParaRPr lang="cs-CZ" sz="1600" dirty="0"/>
          </a:p>
        </p:txBody>
      </p:sp>
      <p:sp>
        <p:nvSpPr>
          <p:cNvPr id="21" name="Obdélník 20"/>
          <p:cNvSpPr/>
          <p:nvPr/>
        </p:nvSpPr>
        <p:spPr>
          <a:xfrm>
            <a:off x="6767499" y="3975005"/>
            <a:ext cx="10524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Štramberk</a:t>
            </a:r>
            <a:endParaRPr lang="cs-CZ" sz="1600" dirty="0"/>
          </a:p>
        </p:txBody>
      </p:sp>
      <p:sp>
        <p:nvSpPr>
          <p:cNvPr id="22" name="Obdélník 21"/>
          <p:cNvSpPr/>
          <p:nvPr/>
        </p:nvSpPr>
        <p:spPr>
          <a:xfrm>
            <a:off x="6341851" y="4195617"/>
            <a:ext cx="8216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Hranice</a:t>
            </a:r>
            <a:endParaRPr lang="cs-CZ" sz="1600" dirty="0"/>
          </a:p>
        </p:txBody>
      </p:sp>
      <p:sp>
        <p:nvSpPr>
          <p:cNvPr id="23" name="Obdélník 22"/>
          <p:cNvSpPr/>
          <p:nvPr/>
        </p:nvSpPr>
        <p:spPr>
          <a:xfrm>
            <a:off x="5693843" y="3567499"/>
            <a:ext cx="8730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Adamov</a:t>
            </a:r>
            <a:endParaRPr lang="cs-CZ" sz="1600" dirty="0"/>
          </a:p>
        </p:txBody>
      </p:sp>
      <p:sp>
        <p:nvSpPr>
          <p:cNvPr id="24" name="Obdélník 23"/>
          <p:cNvSpPr/>
          <p:nvPr/>
        </p:nvSpPr>
        <p:spPr>
          <a:xfrm>
            <a:off x="6048659" y="4602614"/>
            <a:ext cx="8996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Hodonín</a:t>
            </a:r>
            <a:endParaRPr lang="cs-CZ" sz="1600" dirty="0"/>
          </a:p>
        </p:txBody>
      </p:sp>
      <p:sp>
        <p:nvSpPr>
          <p:cNvPr id="25" name="Obdélník 24"/>
          <p:cNvSpPr/>
          <p:nvPr/>
        </p:nvSpPr>
        <p:spPr>
          <a:xfrm>
            <a:off x="5120697" y="4581128"/>
            <a:ext cx="819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Znojmo</a:t>
            </a:r>
            <a:endParaRPr lang="cs-CZ" sz="1600" dirty="0"/>
          </a:p>
        </p:txBody>
      </p:sp>
      <p:sp>
        <p:nvSpPr>
          <p:cNvPr id="27" name="Obdélník 26"/>
          <p:cNvSpPr/>
          <p:nvPr/>
        </p:nvSpPr>
        <p:spPr>
          <a:xfrm>
            <a:off x="3060832" y="2748407"/>
            <a:ext cx="792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Beroun</a:t>
            </a:r>
            <a:endParaRPr lang="cs-CZ" sz="1600" dirty="0"/>
          </a:p>
        </p:txBody>
      </p:sp>
      <p:sp>
        <p:nvSpPr>
          <p:cNvPr id="28" name="Obdélník 27"/>
          <p:cNvSpPr/>
          <p:nvPr/>
        </p:nvSpPr>
        <p:spPr>
          <a:xfrm>
            <a:off x="2495851" y="2521720"/>
            <a:ext cx="7601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Kladno</a:t>
            </a:r>
            <a:endParaRPr lang="cs-CZ" sz="1600" dirty="0"/>
          </a:p>
        </p:txBody>
      </p:sp>
      <p:sp>
        <p:nvSpPr>
          <p:cNvPr id="26" name="Zástupný symbol pro zápatí 25"/>
          <p:cNvSpPr>
            <a:spLocks noGrp="1"/>
          </p:cNvSpPr>
          <p:nvPr>
            <p:ph type="ftr" sz="quarter" idx="11"/>
          </p:nvPr>
        </p:nvSpPr>
        <p:spPr>
          <a:xfrm>
            <a:off x="877341" y="6374940"/>
            <a:ext cx="7092757" cy="665624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298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 nerostného bohatství.</a:t>
            </a:r>
            <a:endParaRPr lang="cs-CZ" dirty="0"/>
          </a:p>
        </p:txBody>
      </p:sp>
      <p:pic>
        <p:nvPicPr>
          <p:cNvPr id="1026" name="Picture 2" descr="C:\Users\hotový projekt-kraje\obrázky\průmys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55" y="1031487"/>
            <a:ext cx="7301351" cy="460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85384" y="237907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642523" y="4248395"/>
            <a:ext cx="5854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Brno</a:t>
            </a:r>
            <a:endParaRPr lang="cs-CZ" sz="1600" dirty="0"/>
          </a:p>
        </p:txBody>
      </p:sp>
      <p:sp>
        <p:nvSpPr>
          <p:cNvPr id="8" name="Obdélník 7"/>
          <p:cNvSpPr/>
          <p:nvPr/>
        </p:nvSpPr>
        <p:spPr>
          <a:xfrm>
            <a:off x="2443918" y="3032797"/>
            <a:ext cx="62408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Plzeň</a:t>
            </a:r>
            <a:endParaRPr lang="cs-CZ" sz="1600" dirty="0"/>
          </a:p>
        </p:txBody>
      </p:sp>
      <p:pic>
        <p:nvPicPr>
          <p:cNvPr id="1027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600271"/>
            <a:ext cx="1117675" cy="82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811" y="5651700"/>
            <a:ext cx="1027460" cy="76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52" y="5497877"/>
            <a:ext cx="1361188" cy="100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908" y="5472875"/>
            <a:ext cx="1260778" cy="93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tový projekt-kraje\obrázky\ROP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349" y="5647871"/>
            <a:ext cx="1160314" cy="85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26" y="5588060"/>
            <a:ext cx="1199307" cy="88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157" y="5703481"/>
            <a:ext cx="957546" cy="70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179512" y="6226535"/>
            <a:ext cx="1032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Černé uhlí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375252" y="6221281"/>
            <a:ext cx="1087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Hnědé uhlí</a:t>
            </a:r>
            <a:endParaRPr lang="cs-CZ" sz="1600" dirty="0"/>
          </a:p>
        </p:txBody>
      </p:sp>
      <p:sp>
        <p:nvSpPr>
          <p:cNvPr id="12" name="Obdélník 11"/>
          <p:cNvSpPr/>
          <p:nvPr/>
        </p:nvSpPr>
        <p:spPr>
          <a:xfrm>
            <a:off x="2699792" y="6221281"/>
            <a:ext cx="6958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Kaolín</a:t>
            </a:r>
            <a:endParaRPr lang="cs-CZ" sz="1600" dirty="0"/>
          </a:p>
        </p:txBody>
      </p:sp>
      <p:sp>
        <p:nvSpPr>
          <p:cNvPr id="13" name="Obdélník 12"/>
          <p:cNvSpPr/>
          <p:nvPr/>
        </p:nvSpPr>
        <p:spPr>
          <a:xfrm>
            <a:off x="3786400" y="6243409"/>
            <a:ext cx="13272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Sklářský písek</a:t>
            </a:r>
            <a:endParaRPr lang="cs-CZ" sz="1600" dirty="0"/>
          </a:p>
        </p:txBody>
      </p:sp>
      <p:sp>
        <p:nvSpPr>
          <p:cNvPr id="14" name="Obdélník 13"/>
          <p:cNvSpPr/>
          <p:nvPr/>
        </p:nvSpPr>
        <p:spPr>
          <a:xfrm>
            <a:off x="5548692" y="6258798"/>
            <a:ext cx="6068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Ropa</a:t>
            </a:r>
            <a:endParaRPr lang="cs-CZ" sz="1600" dirty="0"/>
          </a:p>
        </p:txBody>
      </p:sp>
      <p:sp>
        <p:nvSpPr>
          <p:cNvPr id="15" name="Obdélník 14"/>
          <p:cNvSpPr/>
          <p:nvPr/>
        </p:nvSpPr>
        <p:spPr>
          <a:xfrm>
            <a:off x="6238649" y="6258798"/>
            <a:ext cx="15021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Stavební kámen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7970099" y="6243409"/>
            <a:ext cx="8946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Vápenec</a:t>
            </a:r>
            <a:endParaRPr lang="cs-CZ" sz="1600" dirty="0"/>
          </a:p>
        </p:txBody>
      </p:sp>
      <p:sp>
        <p:nvSpPr>
          <p:cNvPr id="2" name="Obdélník 1"/>
          <p:cNvSpPr/>
          <p:nvPr/>
        </p:nvSpPr>
        <p:spPr>
          <a:xfrm>
            <a:off x="2043035" y="2204864"/>
            <a:ext cx="12163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Karlovy Vary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7163486" y="3493180"/>
            <a:ext cx="8051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Karviná</a:t>
            </a:r>
            <a:endParaRPr lang="cs-CZ" sz="1600" dirty="0"/>
          </a:p>
        </p:txBody>
      </p:sp>
      <p:sp>
        <p:nvSpPr>
          <p:cNvPr id="9" name="Obdélník 8"/>
          <p:cNvSpPr/>
          <p:nvPr/>
        </p:nvSpPr>
        <p:spPr>
          <a:xfrm>
            <a:off x="1212167" y="2213094"/>
            <a:ext cx="8308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Sokolov</a:t>
            </a:r>
            <a:endParaRPr lang="cs-CZ" sz="1600" dirty="0"/>
          </a:p>
        </p:txBody>
      </p:sp>
      <p:sp>
        <p:nvSpPr>
          <p:cNvPr id="17" name="Obdélník 16"/>
          <p:cNvSpPr/>
          <p:nvPr/>
        </p:nvSpPr>
        <p:spPr>
          <a:xfrm>
            <a:off x="3459352" y="1497388"/>
            <a:ext cx="9528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Nový Bor</a:t>
            </a:r>
            <a:endParaRPr lang="cs-CZ" sz="1600" dirty="0"/>
          </a:p>
        </p:txBody>
      </p:sp>
      <p:sp>
        <p:nvSpPr>
          <p:cNvPr id="18" name="Obdélník 17"/>
          <p:cNvSpPr/>
          <p:nvPr/>
        </p:nvSpPr>
        <p:spPr>
          <a:xfrm>
            <a:off x="2267744" y="1772104"/>
            <a:ext cx="6151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Most</a:t>
            </a:r>
            <a:endParaRPr lang="cs-CZ" sz="1600" dirty="0"/>
          </a:p>
        </p:txBody>
      </p:sp>
      <p:sp>
        <p:nvSpPr>
          <p:cNvPr id="19" name="Obdélník 18"/>
          <p:cNvSpPr/>
          <p:nvPr/>
        </p:nvSpPr>
        <p:spPr>
          <a:xfrm>
            <a:off x="3077548" y="1931141"/>
            <a:ext cx="8989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Ústí n. L.</a:t>
            </a:r>
            <a:endParaRPr lang="cs-CZ" sz="1600" dirty="0"/>
          </a:p>
        </p:txBody>
      </p:sp>
      <p:sp>
        <p:nvSpPr>
          <p:cNvPr id="20" name="Obdélník 19"/>
          <p:cNvSpPr/>
          <p:nvPr/>
        </p:nvSpPr>
        <p:spPr>
          <a:xfrm>
            <a:off x="4382991" y="2279282"/>
            <a:ext cx="12693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Lomnice n. P.</a:t>
            </a:r>
            <a:endParaRPr lang="cs-CZ" sz="1600" dirty="0"/>
          </a:p>
        </p:txBody>
      </p:sp>
      <p:sp>
        <p:nvSpPr>
          <p:cNvPr id="21" name="Obdélník 20"/>
          <p:cNvSpPr/>
          <p:nvPr/>
        </p:nvSpPr>
        <p:spPr>
          <a:xfrm>
            <a:off x="6901095" y="4135350"/>
            <a:ext cx="10524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Štramberk</a:t>
            </a:r>
            <a:endParaRPr lang="cs-CZ" sz="1600" dirty="0"/>
          </a:p>
        </p:txBody>
      </p:sp>
      <p:sp>
        <p:nvSpPr>
          <p:cNvPr id="22" name="Obdélník 21"/>
          <p:cNvSpPr/>
          <p:nvPr/>
        </p:nvSpPr>
        <p:spPr>
          <a:xfrm>
            <a:off x="6341851" y="4322823"/>
            <a:ext cx="8216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Hranice</a:t>
            </a:r>
            <a:endParaRPr lang="cs-CZ" sz="1600" dirty="0"/>
          </a:p>
        </p:txBody>
      </p:sp>
      <p:sp>
        <p:nvSpPr>
          <p:cNvPr id="23" name="Obdélník 22"/>
          <p:cNvSpPr/>
          <p:nvPr/>
        </p:nvSpPr>
        <p:spPr>
          <a:xfrm>
            <a:off x="5693843" y="3567499"/>
            <a:ext cx="8730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Adamov</a:t>
            </a:r>
            <a:endParaRPr lang="cs-CZ" sz="1600" dirty="0"/>
          </a:p>
        </p:txBody>
      </p:sp>
      <p:sp>
        <p:nvSpPr>
          <p:cNvPr id="24" name="Obdélník 23"/>
          <p:cNvSpPr/>
          <p:nvPr/>
        </p:nvSpPr>
        <p:spPr>
          <a:xfrm>
            <a:off x="6048659" y="4602614"/>
            <a:ext cx="8996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Hodonín</a:t>
            </a:r>
            <a:endParaRPr lang="cs-CZ" sz="1600" dirty="0"/>
          </a:p>
        </p:txBody>
      </p:sp>
      <p:sp>
        <p:nvSpPr>
          <p:cNvPr id="25" name="Obdélník 24"/>
          <p:cNvSpPr/>
          <p:nvPr/>
        </p:nvSpPr>
        <p:spPr>
          <a:xfrm>
            <a:off x="5197380" y="4785930"/>
            <a:ext cx="819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/>
              <a:t>Znojmo</a:t>
            </a:r>
            <a:endParaRPr lang="cs-CZ" sz="1600" dirty="0"/>
          </a:p>
        </p:txBody>
      </p:sp>
      <p:sp>
        <p:nvSpPr>
          <p:cNvPr id="26" name="Obdélník 25"/>
          <p:cNvSpPr/>
          <p:nvPr/>
        </p:nvSpPr>
        <p:spPr>
          <a:xfrm>
            <a:off x="2969498" y="2780928"/>
            <a:ext cx="7920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/>
              <a:t>Beroun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412889" y="2492896"/>
            <a:ext cx="7601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/>
              <a:t>Kladno</a:t>
            </a:r>
          </a:p>
        </p:txBody>
      </p:sp>
      <p:pic>
        <p:nvPicPr>
          <p:cNvPr id="36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576" y="1772104"/>
            <a:ext cx="401837" cy="29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C:\Users\hotový projekt-kraje\obrázky\PÍSEK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537" y="1753712"/>
            <a:ext cx="352172" cy="26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bdélník 27"/>
          <p:cNvSpPr/>
          <p:nvPr/>
        </p:nvSpPr>
        <p:spPr>
          <a:xfrm>
            <a:off x="4343023" y="1545576"/>
            <a:ext cx="7863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/>
              <a:t>Liberec</a:t>
            </a:r>
          </a:p>
        </p:txBody>
      </p:sp>
      <p:pic>
        <p:nvPicPr>
          <p:cNvPr id="39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696" y="2025714"/>
            <a:ext cx="361263" cy="2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021" y="2458830"/>
            <a:ext cx="361263" cy="2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91011"/>
            <a:ext cx="256420" cy="1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947" y="3736776"/>
            <a:ext cx="256420" cy="1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229" y="3086880"/>
            <a:ext cx="311030" cy="23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417" y="2448559"/>
            <a:ext cx="295327" cy="21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171" y="4710804"/>
            <a:ext cx="311030" cy="23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997" y="2159498"/>
            <a:ext cx="321565" cy="238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113" y="3736777"/>
            <a:ext cx="417201" cy="30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Obdélník 50"/>
          <p:cNvSpPr/>
          <p:nvPr/>
        </p:nvSpPr>
        <p:spPr>
          <a:xfrm>
            <a:off x="3694537" y="3554045"/>
            <a:ext cx="13479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Českomoravská </a:t>
            </a:r>
          </a:p>
          <a:p>
            <a:r>
              <a:rPr lang="cs-CZ" sz="1400" dirty="0" smtClean="0"/>
              <a:t>vrchovina</a:t>
            </a:r>
            <a:endParaRPr lang="cs-CZ" sz="1400" dirty="0"/>
          </a:p>
        </p:txBody>
      </p:sp>
      <p:pic>
        <p:nvPicPr>
          <p:cNvPr id="52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915" y="3032797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869" y="3810579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537" y="4183483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486" y="4468072"/>
            <a:ext cx="327131" cy="24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7" descr="C:\Users\hotový projekt-kraje\obrázky\ROP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376" y="4877514"/>
            <a:ext cx="333451" cy="24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737653" y="6507256"/>
            <a:ext cx="600313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098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Abychom si všechny potřebné výrobky nemuseli zhotovovat sami , existuje průmysl.</a:t>
            </a:r>
          </a:p>
          <a:p>
            <a:pPr marL="0" indent="0">
              <a:buNone/>
            </a:pPr>
            <a:r>
              <a:rPr lang="cs-CZ" dirty="0" smtClean="0"/>
              <a:t>Výroba se uskutečňuje v průmyslových závodech.</a:t>
            </a:r>
          </a:p>
          <a:p>
            <a:pPr marL="0" indent="0">
              <a:buNone/>
            </a:pPr>
            <a:r>
              <a:rPr lang="cs-CZ" dirty="0" smtClean="0"/>
              <a:t>Průmyslové závody vyrábějí výrobky , s nimiž přicházíme denně do styku.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835696" y="6356350"/>
            <a:ext cx="554461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751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2405"/>
            <a:ext cx="8229600" cy="1143000"/>
          </a:xfrm>
        </p:spPr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Rozeznáváme různá odvětví průmyslu: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-Stavební průmysl(výroba cementu , vápna , ….)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-Textilní a oděvní (výroba utěrek, kabátů , ……)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-Kožedělný průmysl (výroba obuvi , kabelek , ..)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99288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  <p:pic>
        <p:nvPicPr>
          <p:cNvPr id="5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30689"/>
            <a:ext cx="1100565" cy="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hotový projekt-kraje\obrázky\LÁT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33" y="4149080"/>
            <a:ext cx="940718" cy="69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E:\Obrázky -Projekt-Rozhledny\bot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88" y="5706246"/>
            <a:ext cx="923576" cy="67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495714" y="4715016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Obr.8</a:t>
            </a:r>
            <a:endParaRPr lang="cs-CZ" sz="1100" dirty="0"/>
          </a:p>
        </p:txBody>
      </p:sp>
      <p:sp>
        <p:nvSpPr>
          <p:cNvPr id="9" name="Obdélník 8"/>
          <p:cNvSpPr/>
          <p:nvPr/>
        </p:nvSpPr>
        <p:spPr>
          <a:xfrm>
            <a:off x="3440317" y="4584211"/>
            <a:ext cx="5084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Obr.9</a:t>
            </a:r>
            <a:endParaRPr lang="cs-CZ" sz="1100" dirty="0"/>
          </a:p>
        </p:txBody>
      </p:sp>
      <p:sp>
        <p:nvSpPr>
          <p:cNvPr id="10" name="Obdélník 9"/>
          <p:cNvSpPr/>
          <p:nvPr/>
        </p:nvSpPr>
        <p:spPr>
          <a:xfrm>
            <a:off x="1759144" y="6066039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Obr.10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79576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Průmysl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-Hutní průmysl (výroba železa , oceli , ….)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-Chemický průmysl (výroba barev, léků, benzínu, …)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-Strojírenský průmysl (výroba automobilů , </a:t>
            </a:r>
            <a:r>
              <a:rPr lang="cs-CZ" dirty="0" smtClean="0"/>
              <a:t>….)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-Keramický průmysl (výroba hrníčků , umyvadel,)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71600" y="6492875"/>
            <a:ext cx="734481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  <p:pic>
        <p:nvPicPr>
          <p:cNvPr id="5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04864"/>
            <a:ext cx="792087" cy="58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6527">
            <a:off x="1341147" y="3321931"/>
            <a:ext cx="611934" cy="668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835" y="4733960"/>
            <a:ext cx="686557" cy="50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036" y="5678692"/>
            <a:ext cx="892356" cy="66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051719" y="2542029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Obr.11</a:t>
            </a:r>
            <a:endParaRPr lang="cs-CZ" sz="1100" dirty="0"/>
          </a:p>
        </p:txBody>
      </p:sp>
      <p:sp>
        <p:nvSpPr>
          <p:cNvPr id="10" name="Obdélník 9"/>
          <p:cNvSpPr/>
          <p:nvPr/>
        </p:nvSpPr>
        <p:spPr>
          <a:xfrm>
            <a:off x="1846675" y="3815462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Obr.12</a:t>
            </a:r>
            <a:endParaRPr lang="cs-CZ" sz="1100" dirty="0"/>
          </a:p>
        </p:txBody>
      </p:sp>
      <p:sp>
        <p:nvSpPr>
          <p:cNvPr id="11" name="Obdélník 10"/>
          <p:cNvSpPr/>
          <p:nvPr/>
        </p:nvSpPr>
        <p:spPr>
          <a:xfrm>
            <a:off x="2051719" y="4980847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Obr.13</a:t>
            </a:r>
            <a:endParaRPr lang="cs-CZ" sz="1100" dirty="0"/>
          </a:p>
        </p:txBody>
      </p:sp>
      <p:sp>
        <p:nvSpPr>
          <p:cNvPr id="12" name="Obdélník 11"/>
          <p:cNvSpPr/>
          <p:nvPr/>
        </p:nvSpPr>
        <p:spPr>
          <a:xfrm>
            <a:off x="1846675" y="6078004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Obr.14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322820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-Sklářský průmysl (výroba skla , ..)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-Dřevozpracující průmysl (nábytek , …..)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-Potravinářský průmysl ( pečivo , cukr , ..)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3568" y="6457415"/>
            <a:ext cx="810039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  <p:pic>
        <p:nvPicPr>
          <p:cNvPr id="5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652786" cy="71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129" y="3356992"/>
            <a:ext cx="1443758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149" y="5229201"/>
            <a:ext cx="1204547" cy="892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378583" y="2551007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Obr.15</a:t>
            </a:r>
            <a:endParaRPr lang="cs-CZ" sz="1100" dirty="0"/>
          </a:p>
        </p:txBody>
      </p:sp>
      <p:sp>
        <p:nvSpPr>
          <p:cNvPr id="9" name="Obdélník 8"/>
          <p:cNvSpPr/>
          <p:nvPr/>
        </p:nvSpPr>
        <p:spPr>
          <a:xfrm>
            <a:off x="2117915" y="4259626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Obr.16</a:t>
            </a:r>
            <a:endParaRPr lang="cs-CZ" sz="1100" dirty="0"/>
          </a:p>
        </p:txBody>
      </p:sp>
      <p:sp>
        <p:nvSpPr>
          <p:cNvPr id="10" name="Obdélník 9"/>
          <p:cNvSpPr/>
          <p:nvPr/>
        </p:nvSpPr>
        <p:spPr>
          <a:xfrm>
            <a:off x="2117915" y="5859737"/>
            <a:ext cx="580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 smtClean="0"/>
              <a:t>Obr.17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86206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3121" y="60405"/>
            <a:ext cx="8229600" cy="1143000"/>
          </a:xfrm>
        </p:spPr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39" y="898061"/>
            <a:ext cx="7596135" cy="4794282"/>
          </a:xfrm>
          <a:prstGeom prst="rect">
            <a:avLst/>
          </a:prstGeom>
        </p:spPr>
      </p:pic>
      <p:pic>
        <p:nvPicPr>
          <p:cNvPr id="1026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94" y="5334944"/>
            <a:ext cx="1297855" cy="103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33" y="4613550"/>
            <a:ext cx="923301" cy="100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5112"/>
            <a:ext cx="792087" cy="58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6527">
            <a:off x="2831118" y="5497461"/>
            <a:ext cx="759106" cy="82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235" y="5668528"/>
            <a:ext cx="892356" cy="66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tový projekt-kraje\obrázky\LÁ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437" y="5729507"/>
            <a:ext cx="940718" cy="69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86" y="5725052"/>
            <a:ext cx="1100565" cy="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195" y="5912001"/>
            <a:ext cx="795199" cy="58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088" y="5608170"/>
            <a:ext cx="652786" cy="71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79912" y="230881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pic>
        <p:nvPicPr>
          <p:cNvPr id="14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550" y="2420468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5242457"/>
            <a:ext cx="686557" cy="50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640" y="2678142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791" y="2581795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4058" y="4225813"/>
            <a:ext cx="8867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Hutnický p.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322856" y="5621960"/>
            <a:ext cx="13515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1200" dirty="0" smtClean="0"/>
              <a:t>Průmysl </a:t>
            </a:r>
          </a:p>
          <a:p>
            <a:pPr algn="ctr"/>
            <a:r>
              <a:rPr lang="cs-CZ" sz="1200" dirty="0" smtClean="0"/>
              <a:t>paliva a energetiky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456413" y="6263185"/>
            <a:ext cx="12909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Dřevozpracující p.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2808294" y="6377738"/>
            <a:ext cx="9412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Chemický p.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3773264" y="6304002"/>
            <a:ext cx="9802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Keramický p.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4926154" y="6395447"/>
            <a:ext cx="7798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Textilní p.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5895059" y="6450381"/>
            <a:ext cx="7818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Oděvní p.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6676876" y="6581001"/>
            <a:ext cx="11783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Potravinářský p.</a:t>
            </a:r>
            <a:endParaRPr lang="cs-CZ" sz="1200" dirty="0"/>
          </a:p>
        </p:txBody>
      </p:sp>
      <p:sp>
        <p:nvSpPr>
          <p:cNvPr id="13" name="Obdélník 12"/>
          <p:cNvSpPr/>
          <p:nvPr/>
        </p:nvSpPr>
        <p:spPr>
          <a:xfrm>
            <a:off x="7571413" y="6329450"/>
            <a:ext cx="8392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Sklářský p.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8170119" y="5727361"/>
            <a:ext cx="11408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Strojírenský p.</a:t>
            </a:r>
            <a:endParaRPr lang="cs-CZ" sz="1200" dirty="0"/>
          </a:p>
        </p:txBody>
      </p:sp>
      <p:sp>
        <p:nvSpPr>
          <p:cNvPr id="18" name="Obdélník 17"/>
          <p:cNvSpPr/>
          <p:nvPr/>
        </p:nvSpPr>
        <p:spPr>
          <a:xfrm>
            <a:off x="3277752" y="1484784"/>
            <a:ext cx="8110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Ústí n. L.</a:t>
            </a:r>
            <a:endParaRPr lang="cs-CZ" sz="1400" dirty="0"/>
          </a:p>
        </p:txBody>
      </p:sp>
      <p:pic>
        <p:nvPicPr>
          <p:cNvPr id="29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364" y="1484784"/>
            <a:ext cx="248388" cy="27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11">
            <a:off x="2760127" y="1493250"/>
            <a:ext cx="259933" cy="28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bdélník 19"/>
          <p:cNvSpPr/>
          <p:nvPr/>
        </p:nvSpPr>
        <p:spPr>
          <a:xfrm>
            <a:off x="2877584" y="1656919"/>
            <a:ext cx="7561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Litvínov</a:t>
            </a:r>
            <a:endParaRPr lang="cs-CZ" sz="1400" dirty="0"/>
          </a:p>
        </p:txBody>
      </p:sp>
      <p:sp>
        <p:nvSpPr>
          <p:cNvPr id="21" name="Obdélník 20"/>
          <p:cNvSpPr/>
          <p:nvPr/>
        </p:nvSpPr>
        <p:spPr>
          <a:xfrm>
            <a:off x="2750823" y="1969385"/>
            <a:ext cx="5625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Most</a:t>
            </a:r>
            <a:endParaRPr lang="cs-CZ" sz="1400" dirty="0"/>
          </a:p>
        </p:txBody>
      </p:sp>
      <p:pic>
        <p:nvPicPr>
          <p:cNvPr id="34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402" y="2195362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1525845" y="2339588"/>
            <a:ext cx="10881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Karlovy Vary</a:t>
            </a:r>
            <a:endParaRPr lang="cs-CZ" sz="1400" dirty="0"/>
          </a:p>
        </p:txBody>
      </p:sp>
      <p:pic>
        <p:nvPicPr>
          <p:cNvPr id="37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444" y="2063988"/>
            <a:ext cx="326393" cy="35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906" y="2127570"/>
            <a:ext cx="403949" cy="29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délník 22"/>
          <p:cNvSpPr/>
          <p:nvPr/>
        </p:nvSpPr>
        <p:spPr>
          <a:xfrm>
            <a:off x="2546782" y="2871097"/>
            <a:ext cx="5701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Plzeň</a:t>
            </a:r>
            <a:endParaRPr lang="cs-CZ" sz="1400" dirty="0"/>
          </a:p>
        </p:txBody>
      </p:sp>
      <p:pic>
        <p:nvPicPr>
          <p:cNvPr id="41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944" y="3147961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236" y="3064203"/>
            <a:ext cx="403949" cy="29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726" y="2699121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2589944" y="4299940"/>
            <a:ext cx="6476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Volary</a:t>
            </a:r>
            <a:endParaRPr lang="cs-CZ" sz="1400" dirty="0"/>
          </a:p>
        </p:txBody>
      </p:sp>
      <p:pic>
        <p:nvPicPr>
          <p:cNvPr id="46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751" y="4005064"/>
            <a:ext cx="467933" cy="37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bdélník 24"/>
          <p:cNvSpPr/>
          <p:nvPr/>
        </p:nvSpPr>
        <p:spPr>
          <a:xfrm>
            <a:off x="2587233" y="4607717"/>
            <a:ext cx="14493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České Budějovice</a:t>
            </a:r>
            <a:endParaRPr lang="cs-CZ" sz="1400" dirty="0"/>
          </a:p>
        </p:txBody>
      </p:sp>
      <p:pic>
        <p:nvPicPr>
          <p:cNvPr id="48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312" y="4364313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982" y="4830935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Přímá spojnice 26"/>
          <p:cNvCxnSpPr/>
          <p:nvPr/>
        </p:nvCxnSpPr>
        <p:spPr>
          <a:xfrm>
            <a:off x="4716016" y="1656919"/>
            <a:ext cx="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Ovál 29"/>
          <p:cNvSpPr/>
          <p:nvPr/>
        </p:nvSpPr>
        <p:spPr>
          <a:xfrm>
            <a:off x="4644008" y="1656919"/>
            <a:ext cx="7200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168057" y="1330895"/>
            <a:ext cx="7112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Liberec</a:t>
            </a:r>
            <a:endParaRPr lang="cs-CZ" sz="1400" dirty="0"/>
          </a:p>
        </p:txBody>
      </p:sp>
      <p:sp>
        <p:nvSpPr>
          <p:cNvPr id="33" name="Obdélník 32"/>
          <p:cNvSpPr/>
          <p:nvPr/>
        </p:nvSpPr>
        <p:spPr>
          <a:xfrm>
            <a:off x="4161231" y="1679897"/>
            <a:ext cx="11993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Jablonec n. N.</a:t>
            </a:r>
            <a:endParaRPr lang="cs-CZ" sz="1400" dirty="0"/>
          </a:p>
        </p:txBody>
      </p:sp>
      <p:pic>
        <p:nvPicPr>
          <p:cNvPr id="56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771" y="1484784"/>
            <a:ext cx="235619" cy="25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964" y="1589722"/>
            <a:ext cx="205766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vál 35"/>
          <p:cNvSpPr/>
          <p:nvPr/>
        </p:nvSpPr>
        <p:spPr>
          <a:xfrm>
            <a:off x="4350847" y="2127570"/>
            <a:ext cx="60600" cy="6779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361513" y="1987674"/>
            <a:ext cx="12893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Mladá Boleslav</a:t>
            </a:r>
            <a:endParaRPr lang="cs-CZ" sz="1400" dirty="0"/>
          </a:p>
        </p:txBody>
      </p:sp>
      <p:pic>
        <p:nvPicPr>
          <p:cNvPr id="60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447" y="2212463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37" y="2901810"/>
            <a:ext cx="332614" cy="24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Obdélník 44"/>
          <p:cNvSpPr/>
          <p:nvPr/>
        </p:nvSpPr>
        <p:spPr>
          <a:xfrm>
            <a:off x="4644008" y="2466712"/>
            <a:ext cx="12829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Hradec Králové</a:t>
            </a:r>
            <a:endParaRPr lang="cs-CZ" sz="1400" dirty="0"/>
          </a:p>
        </p:txBody>
      </p:sp>
      <p:pic>
        <p:nvPicPr>
          <p:cNvPr id="63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923" y="2277162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11">
            <a:off x="5520938" y="2239052"/>
            <a:ext cx="259933" cy="28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Obdélník 46"/>
          <p:cNvSpPr/>
          <p:nvPr/>
        </p:nvSpPr>
        <p:spPr>
          <a:xfrm>
            <a:off x="5148064" y="2840383"/>
            <a:ext cx="9109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Pardubice</a:t>
            </a:r>
            <a:endParaRPr lang="cs-CZ" sz="1400" dirty="0"/>
          </a:p>
        </p:txBody>
      </p:sp>
      <p:pic>
        <p:nvPicPr>
          <p:cNvPr id="66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11">
            <a:off x="5215772" y="3072669"/>
            <a:ext cx="259933" cy="28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105" y="3067374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Obdélník 49"/>
          <p:cNvSpPr/>
          <p:nvPr/>
        </p:nvSpPr>
        <p:spPr>
          <a:xfrm>
            <a:off x="4981298" y="4005064"/>
            <a:ext cx="6696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Jihlava</a:t>
            </a:r>
            <a:endParaRPr lang="cs-CZ" sz="1400" dirty="0"/>
          </a:p>
        </p:txBody>
      </p:sp>
      <p:pic>
        <p:nvPicPr>
          <p:cNvPr id="69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581" y="4237188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Ovál 50"/>
          <p:cNvSpPr/>
          <p:nvPr/>
        </p:nvSpPr>
        <p:spPr>
          <a:xfrm>
            <a:off x="5511634" y="4378477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493703" y="4247447"/>
            <a:ext cx="8980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Dukovany</a:t>
            </a:r>
            <a:endParaRPr lang="cs-CZ" sz="1400" dirty="0"/>
          </a:p>
        </p:txBody>
      </p:sp>
      <p:pic>
        <p:nvPicPr>
          <p:cNvPr id="72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861" y="4075861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Ovál 52"/>
          <p:cNvSpPr/>
          <p:nvPr/>
        </p:nvSpPr>
        <p:spPr>
          <a:xfrm>
            <a:off x="3191901" y="4113233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3177206" y="3988472"/>
            <a:ext cx="7570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Temelín</a:t>
            </a:r>
          </a:p>
        </p:txBody>
      </p:sp>
      <p:pic>
        <p:nvPicPr>
          <p:cNvPr id="75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307" y="3969007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Obdélník 54"/>
          <p:cNvSpPr/>
          <p:nvPr/>
        </p:nvSpPr>
        <p:spPr>
          <a:xfrm>
            <a:off x="5942736" y="4459662"/>
            <a:ext cx="5341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Brno</a:t>
            </a:r>
            <a:endParaRPr lang="cs-CZ" sz="1400" dirty="0"/>
          </a:p>
        </p:txBody>
      </p:sp>
      <p:pic>
        <p:nvPicPr>
          <p:cNvPr id="77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360" y="4669461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583" y="4715312"/>
            <a:ext cx="458136" cy="33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7" descr="C:\Users\hotový projekt-kraje\obrázky\LÁTKA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283" y="4607717"/>
            <a:ext cx="332453" cy="24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769" y="4463947"/>
            <a:ext cx="339385" cy="25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Obdélník 57"/>
          <p:cNvSpPr/>
          <p:nvPr/>
        </p:nvSpPr>
        <p:spPr>
          <a:xfrm>
            <a:off x="5518023" y="4958059"/>
            <a:ext cx="7377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Znojmo</a:t>
            </a:r>
            <a:endParaRPr lang="cs-CZ" sz="1400" dirty="0"/>
          </a:p>
        </p:txBody>
      </p:sp>
      <p:pic>
        <p:nvPicPr>
          <p:cNvPr id="82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697" y="4802986"/>
            <a:ext cx="403949" cy="29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Obdélník 58"/>
          <p:cNvSpPr/>
          <p:nvPr/>
        </p:nvSpPr>
        <p:spPr>
          <a:xfrm>
            <a:off x="6788796" y="4037881"/>
            <a:ext cx="8679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Prostějov</a:t>
            </a:r>
          </a:p>
        </p:txBody>
      </p:sp>
      <p:pic>
        <p:nvPicPr>
          <p:cNvPr id="84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983" y="4005064"/>
            <a:ext cx="458136" cy="33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:\Obrázky -Projekt-Rozhledny\bota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4401455"/>
            <a:ext cx="923576" cy="67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Obdélník 61"/>
          <p:cNvSpPr/>
          <p:nvPr/>
        </p:nvSpPr>
        <p:spPr>
          <a:xfrm>
            <a:off x="8014035" y="4958059"/>
            <a:ext cx="9685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Kožedělný p.</a:t>
            </a:r>
            <a:endParaRPr lang="cs-CZ" sz="1200" dirty="0"/>
          </a:p>
        </p:txBody>
      </p:sp>
      <p:pic>
        <p:nvPicPr>
          <p:cNvPr id="87" name="Picture 12" descr="E:\Obrázky -Projekt-Rozhledny\bota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65" y="4504859"/>
            <a:ext cx="468948" cy="34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Obdélník 64"/>
          <p:cNvSpPr/>
          <p:nvPr/>
        </p:nvSpPr>
        <p:spPr>
          <a:xfrm>
            <a:off x="7288507" y="4312841"/>
            <a:ext cx="4459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Zlín</a:t>
            </a:r>
            <a:endParaRPr lang="cs-CZ" sz="1400" dirty="0"/>
          </a:p>
        </p:txBody>
      </p:sp>
      <p:sp>
        <p:nvSpPr>
          <p:cNvPr id="68" name="Obdélník 67"/>
          <p:cNvSpPr/>
          <p:nvPr/>
        </p:nvSpPr>
        <p:spPr>
          <a:xfrm>
            <a:off x="6865153" y="3792115"/>
            <a:ext cx="8467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Olomouc</a:t>
            </a:r>
            <a:endParaRPr lang="cs-CZ" sz="1400" dirty="0"/>
          </a:p>
        </p:txBody>
      </p:sp>
      <p:pic>
        <p:nvPicPr>
          <p:cNvPr id="90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295" y="3603490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Obdélník 69"/>
          <p:cNvSpPr/>
          <p:nvPr/>
        </p:nvSpPr>
        <p:spPr>
          <a:xfrm>
            <a:off x="6510149" y="2871097"/>
            <a:ext cx="8322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Šumperk</a:t>
            </a:r>
            <a:endParaRPr lang="cs-CZ" sz="1400" dirty="0"/>
          </a:p>
        </p:txBody>
      </p:sp>
      <p:pic>
        <p:nvPicPr>
          <p:cNvPr id="92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453" y="3108495"/>
            <a:ext cx="467933" cy="37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226" y="3087490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Obdélník 70"/>
          <p:cNvSpPr/>
          <p:nvPr/>
        </p:nvSpPr>
        <p:spPr>
          <a:xfrm>
            <a:off x="7711860" y="3730104"/>
            <a:ext cx="7409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Ostrava</a:t>
            </a:r>
            <a:endParaRPr lang="cs-CZ" sz="1400" dirty="0"/>
          </a:p>
        </p:txBody>
      </p:sp>
      <p:pic>
        <p:nvPicPr>
          <p:cNvPr id="95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540" y="3545765"/>
            <a:ext cx="332614" cy="24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3524714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14738" y="6533946"/>
            <a:ext cx="579186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61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3121" y="60405"/>
            <a:ext cx="8229600" cy="1143000"/>
          </a:xfrm>
        </p:spPr>
        <p:txBody>
          <a:bodyPr/>
          <a:lstStyle/>
          <a:p>
            <a:r>
              <a:rPr lang="cs-CZ" dirty="0" smtClean="0"/>
              <a:t>Domaluj k městům průmysl.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39" y="898061"/>
            <a:ext cx="7596135" cy="4794282"/>
          </a:xfrm>
          <a:prstGeom prst="rect">
            <a:avLst/>
          </a:prstGeom>
        </p:spPr>
      </p:pic>
      <p:pic>
        <p:nvPicPr>
          <p:cNvPr id="1026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94" y="5334944"/>
            <a:ext cx="1297855" cy="103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33" y="4613550"/>
            <a:ext cx="923301" cy="100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5112"/>
            <a:ext cx="792087" cy="58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6527">
            <a:off x="2831118" y="5497461"/>
            <a:ext cx="759106" cy="82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235" y="5668528"/>
            <a:ext cx="892356" cy="66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tový projekt-kraje\obrázky\LÁ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437" y="5729507"/>
            <a:ext cx="940718" cy="69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86" y="5725052"/>
            <a:ext cx="1100565" cy="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195" y="5912001"/>
            <a:ext cx="795199" cy="58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088" y="5608170"/>
            <a:ext cx="652786" cy="71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79912" y="230881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pic>
        <p:nvPicPr>
          <p:cNvPr id="1035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5242457"/>
            <a:ext cx="686557" cy="50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4058" y="4225813"/>
            <a:ext cx="8867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Hutnický p.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322856" y="5621960"/>
            <a:ext cx="13515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1200" dirty="0" smtClean="0"/>
              <a:t>Průmysl </a:t>
            </a:r>
          </a:p>
          <a:p>
            <a:pPr algn="ctr"/>
            <a:r>
              <a:rPr lang="cs-CZ" sz="1200" dirty="0" smtClean="0"/>
              <a:t>paliva a energetiky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456413" y="6263185"/>
            <a:ext cx="12909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Dřevozpracující p.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2808294" y="6377738"/>
            <a:ext cx="9412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Chemický p.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3773264" y="6304002"/>
            <a:ext cx="9802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Keramický p.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4926154" y="6395447"/>
            <a:ext cx="7798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Textilní p.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5895059" y="6450381"/>
            <a:ext cx="7818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Oděvní p.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6676876" y="6581001"/>
            <a:ext cx="11783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Potravinářský p.</a:t>
            </a:r>
            <a:endParaRPr lang="cs-CZ" sz="1200" dirty="0"/>
          </a:p>
        </p:txBody>
      </p:sp>
      <p:sp>
        <p:nvSpPr>
          <p:cNvPr id="13" name="Obdélník 12"/>
          <p:cNvSpPr/>
          <p:nvPr/>
        </p:nvSpPr>
        <p:spPr>
          <a:xfrm>
            <a:off x="7571413" y="6329450"/>
            <a:ext cx="8392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Sklářský p.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8170119" y="5727361"/>
            <a:ext cx="11408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Strojírenský p.</a:t>
            </a:r>
            <a:endParaRPr lang="cs-CZ" sz="1200" dirty="0"/>
          </a:p>
        </p:txBody>
      </p:sp>
      <p:sp>
        <p:nvSpPr>
          <p:cNvPr id="18" name="Obdélník 17"/>
          <p:cNvSpPr/>
          <p:nvPr/>
        </p:nvSpPr>
        <p:spPr>
          <a:xfrm>
            <a:off x="3277752" y="1484784"/>
            <a:ext cx="8110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Ústí n. L.</a:t>
            </a:r>
            <a:endParaRPr lang="cs-CZ" sz="1400" dirty="0"/>
          </a:p>
        </p:txBody>
      </p:sp>
      <p:sp>
        <p:nvSpPr>
          <p:cNvPr id="20" name="Obdélník 19"/>
          <p:cNvSpPr/>
          <p:nvPr/>
        </p:nvSpPr>
        <p:spPr>
          <a:xfrm>
            <a:off x="2877584" y="1656919"/>
            <a:ext cx="7561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Litvínov</a:t>
            </a:r>
            <a:endParaRPr lang="cs-CZ" sz="1400" dirty="0"/>
          </a:p>
        </p:txBody>
      </p:sp>
      <p:sp>
        <p:nvSpPr>
          <p:cNvPr id="21" name="Obdélník 20"/>
          <p:cNvSpPr/>
          <p:nvPr/>
        </p:nvSpPr>
        <p:spPr>
          <a:xfrm>
            <a:off x="2750823" y="1969385"/>
            <a:ext cx="5625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Most</a:t>
            </a:r>
            <a:endParaRPr lang="cs-CZ" sz="1400" dirty="0"/>
          </a:p>
        </p:txBody>
      </p:sp>
      <p:sp>
        <p:nvSpPr>
          <p:cNvPr id="22" name="Obdélník 21"/>
          <p:cNvSpPr/>
          <p:nvPr/>
        </p:nvSpPr>
        <p:spPr>
          <a:xfrm>
            <a:off x="1525845" y="2339588"/>
            <a:ext cx="10881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Karlovy Vary</a:t>
            </a:r>
            <a:endParaRPr lang="cs-CZ" sz="1400" dirty="0"/>
          </a:p>
        </p:txBody>
      </p:sp>
      <p:sp>
        <p:nvSpPr>
          <p:cNvPr id="23" name="Obdélník 22"/>
          <p:cNvSpPr/>
          <p:nvPr/>
        </p:nvSpPr>
        <p:spPr>
          <a:xfrm>
            <a:off x="2546782" y="2871097"/>
            <a:ext cx="5701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Plzeň</a:t>
            </a:r>
            <a:endParaRPr lang="cs-CZ" sz="1400" dirty="0"/>
          </a:p>
        </p:txBody>
      </p:sp>
      <p:sp>
        <p:nvSpPr>
          <p:cNvPr id="24" name="Obdélník 23"/>
          <p:cNvSpPr/>
          <p:nvPr/>
        </p:nvSpPr>
        <p:spPr>
          <a:xfrm>
            <a:off x="2589944" y="4299940"/>
            <a:ext cx="6476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Volary</a:t>
            </a: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2587233" y="4607717"/>
            <a:ext cx="14493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České Budějovice</a:t>
            </a:r>
            <a:endParaRPr lang="cs-CZ" sz="1400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4716016" y="1656919"/>
            <a:ext cx="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Ovál 29"/>
          <p:cNvSpPr/>
          <p:nvPr/>
        </p:nvSpPr>
        <p:spPr>
          <a:xfrm>
            <a:off x="4644008" y="1656919"/>
            <a:ext cx="7200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168057" y="1330895"/>
            <a:ext cx="7112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Liberec</a:t>
            </a:r>
            <a:endParaRPr lang="cs-CZ" sz="1400" dirty="0"/>
          </a:p>
        </p:txBody>
      </p:sp>
      <p:sp>
        <p:nvSpPr>
          <p:cNvPr id="33" name="Obdélník 32"/>
          <p:cNvSpPr/>
          <p:nvPr/>
        </p:nvSpPr>
        <p:spPr>
          <a:xfrm>
            <a:off x="4161231" y="1679897"/>
            <a:ext cx="11993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Jablonec n. N.</a:t>
            </a:r>
            <a:endParaRPr lang="cs-CZ" sz="1400" dirty="0"/>
          </a:p>
        </p:txBody>
      </p:sp>
      <p:sp>
        <p:nvSpPr>
          <p:cNvPr id="36" name="Ovál 35"/>
          <p:cNvSpPr/>
          <p:nvPr/>
        </p:nvSpPr>
        <p:spPr>
          <a:xfrm>
            <a:off x="4350847" y="2127570"/>
            <a:ext cx="60600" cy="6779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361513" y="1987674"/>
            <a:ext cx="12893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Mladá Boleslav</a:t>
            </a:r>
            <a:endParaRPr lang="cs-CZ" sz="1400" dirty="0"/>
          </a:p>
        </p:txBody>
      </p:sp>
      <p:sp>
        <p:nvSpPr>
          <p:cNvPr id="45" name="Obdélník 44"/>
          <p:cNvSpPr/>
          <p:nvPr/>
        </p:nvSpPr>
        <p:spPr>
          <a:xfrm>
            <a:off x="4644008" y="2466712"/>
            <a:ext cx="12829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Hradec Králové</a:t>
            </a:r>
            <a:endParaRPr lang="cs-CZ" sz="1400" dirty="0"/>
          </a:p>
        </p:txBody>
      </p:sp>
      <p:sp>
        <p:nvSpPr>
          <p:cNvPr id="47" name="Obdélník 46"/>
          <p:cNvSpPr/>
          <p:nvPr/>
        </p:nvSpPr>
        <p:spPr>
          <a:xfrm>
            <a:off x="5148064" y="2840383"/>
            <a:ext cx="9109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Pardubice</a:t>
            </a:r>
            <a:endParaRPr lang="cs-CZ" sz="1400" dirty="0"/>
          </a:p>
        </p:txBody>
      </p:sp>
      <p:sp>
        <p:nvSpPr>
          <p:cNvPr id="50" name="Obdélník 49"/>
          <p:cNvSpPr/>
          <p:nvPr/>
        </p:nvSpPr>
        <p:spPr>
          <a:xfrm>
            <a:off x="4981298" y="4005064"/>
            <a:ext cx="6696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Jihlava</a:t>
            </a:r>
            <a:endParaRPr lang="cs-CZ" sz="1400" dirty="0"/>
          </a:p>
        </p:txBody>
      </p:sp>
      <p:sp>
        <p:nvSpPr>
          <p:cNvPr id="51" name="Ovál 50"/>
          <p:cNvSpPr/>
          <p:nvPr/>
        </p:nvSpPr>
        <p:spPr>
          <a:xfrm>
            <a:off x="5511634" y="4378477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493703" y="4247447"/>
            <a:ext cx="8980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Dukovany</a:t>
            </a:r>
            <a:endParaRPr lang="cs-CZ" sz="1400" dirty="0"/>
          </a:p>
        </p:txBody>
      </p:sp>
      <p:sp>
        <p:nvSpPr>
          <p:cNvPr id="53" name="Ovál 52"/>
          <p:cNvSpPr/>
          <p:nvPr/>
        </p:nvSpPr>
        <p:spPr>
          <a:xfrm>
            <a:off x="3191901" y="4113233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3177206" y="3988472"/>
            <a:ext cx="7570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Temelín</a:t>
            </a:r>
          </a:p>
        </p:txBody>
      </p:sp>
      <p:sp>
        <p:nvSpPr>
          <p:cNvPr id="55" name="Obdélník 54"/>
          <p:cNvSpPr/>
          <p:nvPr/>
        </p:nvSpPr>
        <p:spPr>
          <a:xfrm>
            <a:off x="5942736" y="4459662"/>
            <a:ext cx="5341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Brno</a:t>
            </a:r>
            <a:endParaRPr lang="cs-CZ" sz="1400" dirty="0"/>
          </a:p>
        </p:txBody>
      </p:sp>
      <p:sp>
        <p:nvSpPr>
          <p:cNvPr id="58" name="Obdélník 57"/>
          <p:cNvSpPr/>
          <p:nvPr/>
        </p:nvSpPr>
        <p:spPr>
          <a:xfrm>
            <a:off x="5518023" y="4958059"/>
            <a:ext cx="7377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Znojmo</a:t>
            </a:r>
            <a:endParaRPr lang="cs-CZ" sz="1400" dirty="0"/>
          </a:p>
        </p:txBody>
      </p:sp>
      <p:sp>
        <p:nvSpPr>
          <p:cNvPr id="59" name="Obdélník 58"/>
          <p:cNvSpPr/>
          <p:nvPr/>
        </p:nvSpPr>
        <p:spPr>
          <a:xfrm>
            <a:off x="6788796" y="4037881"/>
            <a:ext cx="8679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Prostějov</a:t>
            </a:r>
          </a:p>
        </p:txBody>
      </p:sp>
      <p:pic>
        <p:nvPicPr>
          <p:cNvPr id="1036" name="Picture 12" descr="E:\Obrázky -Projekt-Rozhledny\bota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4401455"/>
            <a:ext cx="923576" cy="67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Obdélník 61"/>
          <p:cNvSpPr/>
          <p:nvPr/>
        </p:nvSpPr>
        <p:spPr>
          <a:xfrm>
            <a:off x="8014035" y="4958059"/>
            <a:ext cx="9685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Kožedělný p.</a:t>
            </a:r>
            <a:endParaRPr lang="cs-CZ" sz="1200" dirty="0"/>
          </a:p>
        </p:txBody>
      </p:sp>
      <p:sp>
        <p:nvSpPr>
          <p:cNvPr id="65" name="Obdélník 64"/>
          <p:cNvSpPr/>
          <p:nvPr/>
        </p:nvSpPr>
        <p:spPr>
          <a:xfrm>
            <a:off x="7288507" y="4312841"/>
            <a:ext cx="4459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Zlín</a:t>
            </a:r>
            <a:endParaRPr lang="cs-CZ" sz="1400" dirty="0"/>
          </a:p>
        </p:txBody>
      </p:sp>
      <p:sp>
        <p:nvSpPr>
          <p:cNvPr id="68" name="Obdélník 67"/>
          <p:cNvSpPr/>
          <p:nvPr/>
        </p:nvSpPr>
        <p:spPr>
          <a:xfrm>
            <a:off x="6865153" y="3792115"/>
            <a:ext cx="8467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Olomouc</a:t>
            </a:r>
            <a:endParaRPr lang="cs-CZ" sz="1400" dirty="0"/>
          </a:p>
        </p:txBody>
      </p:sp>
      <p:sp>
        <p:nvSpPr>
          <p:cNvPr id="70" name="Obdélník 69"/>
          <p:cNvSpPr/>
          <p:nvPr/>
        </p:nvSpPr>
        <p:spPr>
          <a:xfrm>
            <a:off x="6510149" y="2871097"/>
            <a:ext cx="8322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Šumperk</a:t>
            </a:r>
            <a:endParaRPr lang="cs-CZ" sz="1400" dirty="0"/>
          </a:p>
        </p:txBody>
      </p:sp>
      <p:sp>
        <p:nvSpPr>
          <p:cNvPr id="71" name="Obdélník 70"/>
          <p:cNvSpPr/>
          <p:nvPr/>
        </p:nvSpPr>
        <p:spPr>
          <a:xfrm>
            <a:off x="7711860" y="3730104"/>
            <a:ext cx="7409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Ostrava</a:t>
            </a:r>
            <a:endParaRPr lang="cs-CZ" sz="1400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1"/>
          </p:nvPr>
        </p:nvSpPr>
        <p:spPr>
          <a:xfrm>
            <a:off x="65311" y="6521231"/>
            <a:ext cx="569694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2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3121" y="60405"/>
            <a:ext cx="8229600" cy="1143000"/>
          </a:xfrm>
        </p:spPr>
        <p:txBody>
          <a:bodyPr/>
          <a:lstStyle/>
          <a:p>
            <a:r>
              <a:rPr lang="cs-CZ" dirty="0" smtClean="0"/>
              <a:t>Kontrola průmyslu.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39" y="898061"/>
            <a:ext cx="7596135" cy="4794282"/>
          </a:xfrm>
          <a:prstGeom prst="rect">
            <a:avLst/>
          </a:prstGeom>
        </p:spPr>
      </p:pic>
      <p:pic>
        <p:nvPicPr>
          <p:cNvPr id="1026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94" y="5334944"/>
            <a:ext cx="1297855" cy="103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33" y="4613550"/>
            <a:ext cx="923301" cy="100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5112"/>
            <a:ext cx="792087" cy="58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6527">
            <a:off x="2831118" y="5497461"/>
            <a:ext cx="759106" cy="82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235" y="5668528"/>
            <a:ext cx="892356" cy="66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tový projekt-kraje\obrázky\LÁTK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437" y="5729507"/>
            <a:ext cx="940718" cy="69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86" y="5725052"/>
            <a:ext cx="1100565" cy="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195" y="5912001"/>
            <a:ext cx="795199" cy="58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088" y="5608170"/>
            <a:ext cx="652786" cy="71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79912" y="230881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pic>
        <p:nvPicPr>
          <p:cNvPr id="14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550" y="2420468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5242457"/>
            <a:ext cx="686557" cy="508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640" y="2678142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791" y="2581795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4058" y="4225813"/>
            <a:ext cx="8867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Hutnický p.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322856" y="5621960"/>
            <a:ext cx="13515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1200" dirty="0" smtClean="0"/>
              <a:t>Průmysl </a:t>
            </a:r>
          </a:p>
          <a:p>
            <a:pPr algn="ctr"/>
            <a:r>
              <a:rPr lang="cs-CZ" sz="1200" dirty="0" smtClean="0"/>
              <a:t>paliva a energetiky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456413" y="6263185"/>
            <a:ext cx="12909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Dřevozpracující p.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2808294" y="6377738"/>
            <a:ext cx="94128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Chemický p.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3773264" y="6304002"/>
            <a:ext cx="9802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Keramický p.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4926154" y="6395447"/>
            <a:ext cx="7798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Textilní p.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5895059" y="6450381"/>
            <a:ext cx="7818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Oděvní p.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6676876" y="6581001"/>
            <a:ext cx="11783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Potravinářský p.</a:t>
            </a:r>
            <a:endParaRPr lang="cs-CZ" sz="1200" dirty="0"/>
          </a:p>
        </p:txBody>
      </p:sp>
      <p:sp>
        <p:nvSpPr>
          <p:cNvPr id="13" name="Obdélník 12"/>
          <p:cNvSpPr/>
          <p:nvPr/>
        </p:nvSpPr>
        <p:spPr>
          <a:xfrm>
            <a:off x="7571413" y="6329450"/>
            <a:ext cx="8392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Sklářský p.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8170119" y="5727361"/>
            <a:ext cx="11408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Strojírenský p.</a:t>
            </a:r>
            <a:endParaRPr lang="cs-CZ" sz="1200" dirty="0"/>
          </a:p>
        </p:txBody>
      </p:sp>
      <p:sp>
        <p:nvSpPr>
          <p:cNvPr id="18" name="Obdélník 17"/>
          <p:cNvSpPr/>
          <p:nvPr/>
        </p:nvSpPr>
        <p:spPr>
          <a:xfrm>
            <a:off x="3277752" y="1484784"/>
            <a:ext cx="8110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Ústí n. L.</a:t>
            </a:r>
            <a:endParaRPr lang="cs-CZ" sz="1400" dirty="0"/>
          </a:p>
        </p:txBody>
      </p:sp>
      <p:pic>
        <p:nvPicPr>
          <p:cNvPr id="29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364" y="1484784"/>
            <a:ext cx="248388" cy="27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11">
            <a:off x="2760127" y="1493250"/>
            <a:ext cx="259933" cy="28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bdélník 19"/>
          <p:cNvSpPr/>
          <p:nvPr/>
        </p:nvSpPr>
        <p:spPr>
          <a:xfrm>
            <a:off x="2877584" y="1656919"/>
            <a:ext cx="7561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Litvínov</a:t>
            </a:r>
            <a:endParaRPr lang="cs-CZ" sz="1400" dirty="0"/>
          </a:p>
        </p:txBody>
      </p:sp>
      <p:sp>
        <p:nvSpPr>
          <p:cNvPr id="21" name="Obdélník 20"/>
          <p:cNvSpPr/>
          <p:nvPr/>
        </p:nvSpPr>
        <p:spPr>
          <a:xfrm>
            <a:off x="2750823" y="1969385"/>
            <a:ext cx="5625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Most</a:t>
            </a:r>
            <a:endParaRPr lang="cs-CZ" sz="1400" dirty="0"/>
          </a:p>
        </p:txBody>
      </p:sp>
      <p:pic>
        <p:nvPicPr>
          <p:cNvPr id="34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402" y="2195362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1525845" y="2339588"/>
            <a:ext cx="10881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Karlovy Vary</a:t>
            </a:r>
            <a:endParaRPr lang="cs-CZ" sz="1400" dirty="0"/>
          </a:p>
        </p:txBody>
      </p:sp>
      <p:pic>
        <p:nvPicPr>
          <p:cNvPr id="37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444" y="2063988"/>
            <a:ext cx="326393" cy="35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906" y="2127570"/>
            <a:ext cx="403949" cy="29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délník 22"/>
          <p:cNvSpPr/>
          <p:nvPr/>
        </p:nvSpPr>
        <p:spPr>
          <a:xfrm>
            <a:off x="2546782" y="2871097"/>
            <a:ext cx="5701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Plzeň</a:t>
            </a:r>
            <a:endParaRPr lang="cs-CZ" sz="1400" dirty="0"/>
          </a:p>
        </p:txBody>
      </p:sp>
      <p:pic>
        <p:nvPicPr>
          <p:cNvPr id="41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944" y="3147961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236" y="3064203"/>
            <a:ext cx="403949" cy="29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726" y="2699121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2589944" y="4299940"/>
            <a:ext cx="6476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Volary</a:t>
            </a:r>
            <a:endParaRPr lang="cs-CZ" sz="1400" dirty="0"/>
          </a:p>
        </p:txBody>
      </p:sp>
      <p:pic>
        <p:nvPicPr>
          <p:cNvPr id="46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751" y="4005064"/>
            <a:ext cx="467933" cy="37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bdélník 24"/>
          <p:cNvSpPr/>
          <p:nvPr/>
        </p:nvSpPr>
        <p:spPr>
          <a:xfrm>
            <a:off x="2587233" y="4607717"/>
            <a:ext cx="14493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České Budějovice</a:t>
            </a:r>
            <a:endParaRPr lang="cs-CZ" sz="1400" dirty="0"/>
          </a:p>
        </p:txBody>
      </p:sp>
      <p:pic>
        <p:nvPicPr>
          <p:cNvPr id="48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312" y="4364313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982" y="4830935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Přímá spojnice 26"/>
          <p:cNvCxnSpPr/>
          <p:nvPr/>
        </p:nvCxnSpPr>
        <p:spPr>
          <a:xfrm>
            <a:off x="4716016" y="1656919"/>
            <a:ext cx="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Ovál 29"/>
          <p:cNvSpPr/>
          <p:nvPr/>
        </p:nvSpPr>
        <p:spPr>
          <a:xfrm>
            <a:off x="4644008" y="1656919"/>
            <a:ext cx="7200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168057" y="1330895"/>
            <a:ext cx="7112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Liberec</a:t>
            </a:r>
            <a:endParaRPr lang="cs-CZ" sz="1400" dirty="0"/>
          </a:p>
        </p:txBody>
      </p:sp>
      <p:sp>
        <p:nvSpPr>
          <p:cNvPr id="33" name="Obdélník 32"/>
          <p:cNvSpPr/>
          <p:nvPr/>
        </p:nvSpPr>
        <p:spPr>
          <a:xfrm>
            <a:off x="4161231" y="1679897"/>
            <a:ext cx="11993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Jablonec n. N.</a:t>
            </a:r>
            <a:endParaRPr lang="cs-CZ" sz="1400" dirty="0"/>
          </a:p>
        </p:txBody>
      </p:sp>
      <p:pic>
        <p:nvPicPr>
          <p:cNvPr id="56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771" y="1484784"/>
            <a:ext cx="235619" cy="25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964" y="1589722"/>
            <a:ext cx="205766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Ovál 35"/>
          <p:cNvSpPr/>
          <p:nvPr/>
        </p:nvSpPr>
        <p:spPr>
          <a:xfrm>
            <a:off x="4350847" y="2127570"/>
            <a:ext cx="60600" cy="6779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361513" y="1987674"/>
            <a:ext cx="12893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Mladá Boleslav</a:t>
            </a:r>
            <a:endParaRPr lang="cs-CZ" sz="1400" dirty="0"/>
          </a:p>
        </p:txBody>
      </p:sp>
      <p:pic>
        <p:nvPicPr>
          <p:cNvPr id="60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447" y="2212463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37" y="2901810"/>
            <a:ext cx="332614" cy="24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Obdélník 44"/>
          <p:cNvSpPr/>
          <p:nvPr/>
        </p:nvSpPr>
        <p:spPr>
          <a:xfrm>
            <a:off x="4644008" y="2466712"/>
            <a:ext cx="12829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Hradec Králové</a:t>
            </a:r>
            <a:endParaRPr lang="cs-CZ" sz="1400" dirty="0"/>
          </a:p>
        </p:txBody>
      </p:sp>
      <p:pic>
        <p:nvPicPr>
          <p:cNvPr id="63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923" y="2277162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11">
            <a:off x="5520938" y="2239052"/>
            <a:ext cx="259933" cy="28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Obdélník 46"/>
          <p:cNvSpPr/>
          <p:nvPr/>
        </p:nvSpPr>
        <p:spPr>
          <a:xfrm>
            <a:off x="5148064" y="2840383"/>
            <a:ext cx="9109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Pardubice</a:t>
            </a:r>
            <a:endParaRPr lang="cs-CZ" sz="1400" dirty="0"/>
          </a:p>
        </p:txBody>
      </p:sp>
      <p:pic>
        <p:nvPicPr>
          <p:cNvPr id="66" name="Picture 5" descr="C:\Users\hotový projekt-kraje\obrázky\CHEMICKÝ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11">
            <a:off x="5215772" y="3072669"/>
            <a:ext cx="259933" cy="28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105" y="3067374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Obdélník 49"/>
          <p:cNvSpPr/>
          <p:nvPr/>
        </p:nvSpPr>
        <p:spPr>
          <a:xfrm>
            <a:off x="4981298" y="4005064"/>
            <a:ext cx="6696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Jihlava</a:t>
            </a:r>
            <a:endParaRPr lang="cs-CZ" sz="1400" dirty="0"/>
          </a:p>
        </p:txBody>
      </p:sp>
      <p:pic>
        <p:nvPicPr>
          <p:cNvPr id="69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581" y="4237188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Ovál 50"/>
          <p:cNvSpPr/>
          <p:nvPr/>
        </p:nvSpPr>
        <p:spPr>
          <a:xfrm>
            <a:off x="5511634" y="4378477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493703" y="4247447"/>
            <a:ext cx="8980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Dukovany</a:t>
            </a:r>
            <a:endParaRPr lang="cs-CZ" sz="1400" dirty="0"/>
          </a:p>
        </p:txBody>
      </p:sp>
      <p:pic>
        <p:nvPicPr>
          <p:cNvPr id="72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861" y="4075861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Ovál 52"/>
          <p:cNvSpPr/>
          <p:nvPr/>
        </p:nvSpPr>
        <p:spPr>
          <a:xfrm>
            <a:off x="3191901" y="4113233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3177206" y="3988472"/>
            <a:ext cx="7570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Temelín</a:t>
            </a:r>
          </a:p>
        </p:txBody>
      </p:sp>
      <p:pic>
        <p:nvPicPr>
          <p:cNvPr id="75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307" y="3969007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Obdélník 54"/>
          <p:cNvSpPr/>
          <p:nvPr/>
        </p:nvSpPr>
        <p:spPr>
          <a:xfrm>
            <a:off x="5942736" y="4459662"/>
            <a:ext cx="5341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Brno</a:t>
            </a:r>
            <a:endParaRPr lang="cs-CZ" sz="1400" dirty="0"/>
          </a:p>
        </p:txBody>
      </p:sp>
      <p:pic>
        <p:nvPicPr>
          <p:cNvPr id="77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360" y="4669461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583" y="4715312"/>
            <a:ext cx="458136" cy="33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7" descr="C:\Users\hotový projekt-kraje\obrázky\LÁTKA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283" y="4607717"/>
            <a:ext cx="332453" cy="24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769" y="4463947"/>
            <a:ext cx="339385" cy="25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Obdélník 57"/>
          <p:cNvSpPr/>
          <p:nvPr/>
        </p:nvSpPr>
        <p:spPr>
          <a:xfrm>
            <a:off x="5518023" y="4958059"/>
            <a:ext cx="7377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Znojmo</a:t>
            </a:r>
            <a:endParaRPr lang="cs-CZ" sz="1400" dirty="0"/>
          </a:p>
        </p:txBody>
      </p:sp>
      <p:pic>
        <p:nvPicPr>
          <p:cNvPr id="82" name="Picture 6" descr="C:\Users\hotový projekt-kraje\obrázky\KERAMIKA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697" y="4802986"/>
            <a:ext cx="403949" cy="29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Obdélník 58"/>
          <p:cNvSpPr/>
          <p:nvPr/>
        </p:nvSpPr>
        <p:spPr>
          <a:xfrm>
            <a:off x="6788796" y="4037881"/>
            <a:ext cx="8679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Prostějov</a:t>
            </a:r>
          </a:p>
        </p:txBody>
      </p:sp>
      <p:pic>
        <p:nvPicPr>
          <p:cNvPr id="84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2983" y="4005064"/>
            <a:ext cx="458136" cy="33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:\Obrázky -Projekt-Rozhledny\bota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4401455"/>
            <a:ext cx="923576" cy="67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Obdélník 61"/>
          <p:cNvSpPr/>
          <p:nvPr/>
        </p:nvSpPr>
        <p:spPr>
          <a:xfrm>
            <a:off x="8014035" y="4958059"/>
            <a:ext cx="9685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Kožedělný p.</a:t>
            </a:r>
            <a:endParaRPr lang="cs-CZ" sz="1200" dirty="0"/>
          </a:p>
        </p:txBody>
      </p:sp>
      <p:pic>
        <p:nvPicPr>
          <p:cNvPr id="87" name="Picture 12" descr="E:\Obrázky -Projekt-Rozhledny\bota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65" y="4504859"/>
            <a:ext cx="468948" cy="34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Obdélník 64"/>
          <p:cNvSpPr/>
          <p:nvPr/>
        </p:nvSpPr>
        <p:spPr>
          <a:xfrm>
            <a:off x="7288507" y="4312841"/>
            <a:ext cx="4459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Zlín</a:t>
            </a:r>
            <a:endParaRPr lang="cs-CZ" sz="1400" dirty="0"/>
          </a:p>
        </p:txBody>
      </p:sp>
      <p:sp>
        <p:nvSpPr>
          <p:cNvPr id="68" name="Obdélník 67"/>
          <p:cNvSpPr/>
          <p:nvPr/>
        </p:nvSpPr>
        <p:spPr>
          <a:xfrm>
            <a:off x="6865153" y="3792115"/>
            <a:ext cx="84670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Olomouc</a:t>
            </a:r>
            <a:endParaRPr lang="cs-CZ" sz="1400" dirty="0"/>
          </a:p>
        </p:txBody>
      </p:sp>
      <p:pic>
        <p:nvPicPr>
          <p:cNvPr id="90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295" y="3603490"/>
            <a:ext cx="397600" cy="29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Obdélník 69"/>
          <p:cNvSpPr/>
          <p:nvPr/>
        </p:nvSpPr>
        <p:spPr>
          <a:xfrm>
            <a:off x="6510149" y="2871097"/>
            <a:ext cx="8322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Šumperk</a:t>
            </a:r>
            <a:endParaRPr lang="cs-CZ" sz="1400" dirty="0"/>
          </a:p>
        </p:txBody>
      </p:sp>
      <p:pic>
        <p:nvPicPr>
          <p:cNvPr id="92" name="Picture 2" descr="C:\Users\hotový projekt-kraje\obrázky\D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453" y="3108495"/>
            <a:ext cx="467933" cy="37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11" descr="C:\Users\hotový projekt-kraje\obrázky\STROJÍRENSKÝ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226" y="3087490"/>
            <a:ext cx="343279" cy="2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Obdélník 70"/>
          <p:cNvSpPr/>
          <p:nvPr/>
        </p:nvSpPr>
        <p:spPr>
          <a:xfrm>
            <a:off x="7711860" y="3730104"/>
            <a:ext cx="7409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Ostrava</a:t>
            </a:r>
            <a:endParaRPr lang="cs-CZ" sz="1400" dirty="0"/>
          </a:p>
        </p:txBody>
      </p:sp>
      <p:pic>
        <p:nvPicPr>
          <p:cNvPr id="95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540" y="3545765"/>
            <a:ext cx="332614" cy="24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3" descr="C:\Users\hotový projekt-kraje\obrázky\ENERGETIKA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587" y="3524714"/>
            <a:ext cx="264107" cy="28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-85567" y="6544817"/>
            <a:ext cx="587574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952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Energetika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-se zabývá nejen výrobou elektrické energie , ale i výrobou tepla a plynu.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 výrobě elektrické energie mají podíl: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-tepelné  elektrárny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-jaderné elektrárny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-vodní elektrárny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-větrné a solární elektrárny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03648" y="6356350"/>
            <a:ext cx="648072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860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Elektrárny: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-Tepelné - </a:t>
            </a:r>
            <a:r>
              <a:rPr lang="cs-CZ" dirty="0" err="1" smtClean="0"/>
              <a:t>Prunéřov</a:t>
            </a:r>
            <a:r>
              <a:rPr lang="cs-CZ" dirty="0" smtClean="0"/>
              <a:t> , </a:t>
            </a:r>
            <a:r>
              <a:rPr lang="cs-CZ" dirty="0" err="1" smtClean="0"/>
              <a:t>Počerady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Jaderné – Temelín , Dukovany</a:t>
            </a:r>
          </a:p>
          <a:p>
            <a:pPr>
              <a:buFontTx/>
              <a:buChar char="-"/>
            </a:pPr>
            <a:r>
              <a:rPr lang="cs-CZ" dirty="0" smtClean="0"/>
              <a:t>Vodní – Orlík , Slapy , Lipno , Dlouhé Stráně </a:t>
            </a:r>
          </a:p>
          <a:p>
            <a:pPr>
              <a:buFontTx/>
              <a:buChar char="-"/>
            </a:pPr>
            <a:r>
              <a:rPr lang="cs-CZ" dirty="0" smtClean="0"/>
              <a:t>Větrné – Mravenečník , Ostružná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91680" y="6356350"/>
            <a:ext cx="669674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  <p:pic>
        <p:nvPicPr>
          <p:cNvPr id="2050" name="Picture 2" descr="http://upload.wikimedia.org/wikipedia/commons/9/9a/Chadderton_Power_Stat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882" y="4005064"/>
            <a:ext cx="3111500" cy="206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692074" y="5700990"/>
            <a:ext cx="807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611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1.Napiš, kde se těží</a:t>
            </a:r>
          </a:p>
          <a:p>
            <a:pPr marL="0" indent="0">
              <a:buNone/>
            </a:pPr>
            <a:r>
              <a:rPr lang="cs-CZ" dirty="0" smtClean="0"/>
              <a:t>    a)hnědé uhlí______________________</a:t>
            </a:r>
          </a:p>
          <a:p>
            <a:pPr marL="0" indent="0">
              <a:buNone/>
            </a:pPr>
            <a:r>
              <a:rPr lang="cs-CZ" dirty="0" smtClean="0"/>
              <a:t>    b)černé uhlí______________________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2.Co vyrábíme z ropy?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99592" y="6356350"/>
            <a:ext cx="698477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203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3.Spoj krajské město s tím , čím je proslulé: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 smtClean="0"/>
              <a:t>      Zlín                                  těžba černého uhlí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okolí Ostravy                  výroba obuvi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Pardubice                        strojírny , výroba piva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Plzeň                                výroba perníků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Brno                                 průmyslové město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s veletrhy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356350"/>
            <a:ext cx="676875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702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Otázky: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4.Spojte výrobek a průmysl, který jej vyrábí.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hutní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potravinářský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sklářský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oděvní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chemický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629823"/>
            <a:ext cx="1176186" cy="87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021" y="3356992"/>
            <a:ext cx="652786" cy="71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948" y="2276872"/>
            <a:ext cx="1100565" cy="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720" y="4509120"/>
            <a:ext cx="792087" cy="58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1403648" y="6492875"/>
            <a:ext cx="698477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330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5.Jak je na mapě vyznačena těžba uhlí , kaolínu , vápence, kamene?</a:t>
            </a:r>
          </a:p>
          <a:p>
            <a:pPr marL="0" indent="0">
              <a:buNone/>
            </a:pPr>
            <a:r>
              <a:rPr lang="cs-CZ" dirty="0" smtClean="0"/>
              <a:t>--------------------------------------------------------------------------------------------------------------------------------</a:t>
            </a:r>
          </a:p>
          <a:p>
            <a:pPr marL="0" indent="0">
              <a:buNone/>
            </a:pPr>
            <a:r>
              <a:rPr lang="cs-CZ" dirty="0" smtClean="0"/>
              <a:t>6.Které suroviny se těží na Ostravsku , které v okolí Plzně?</a:t>
            </a:r>
          </a:p>
          <a:p>
            <a:pPr marL="0" indent="0">
              <a:buNone/>
            </a:pPr>
            <a:r>
              <a:rPr lang="cs-CZ" smtClean="0"/>
              <a:t>--------------------------------------------------------------------------------------------------------------------------------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99592" y="6356350"/>
            <a:ext cx="6912768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490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1.Napiš, kde se těží</a:t>
            </a:r>
          </a:p>
          <a:p>
            <a:pPr marL="0" indent="0">
              <a:buNone/>
            </a:pPr>
            <a:r>
              <a:rPr lang="cs-CZ" dirty="0" smtClean="0"/>
              <a:t>    a)hnědé uhlí</a:t>
            </a:r>
            <a:r>
              <a:rPr lang="cs-CZ" dirty="0"/>
              <a:t> </a:t>
            </a:r>
            <a:r>
              <a:rPr lang="cs-CZ" dirty="0" smtClean="0"/>
              <a:t>– Severní Čechy (Most) , Sokolov</a:t>
            </a:r>
          </a:p>
          <a:p>
            <a:pPr marL="0" indent="0">
              <a:buNone/>
            </a:pPr>
            <a:r>
              <a:rPr lang="cs-CZ" dirty="0" smtClean="0"/>
              <a:t>    b)černé uhlí – Ostravsko- Karvinská pánev ( Karviná , Havířov ) , Klatovy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2.Ropa je základním palivem pro dopravu a surovinou pro výrobu plastů , léků </a:t>
            </a:r>
            <a:r>
              <a:rPr lang="cs-CZ" smtClean="0"/>
              <a:t>, hnojiva.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03648" y="6356350"/>
            <a:ext cx="633670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08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3.Spoj krajské město s tím , čím je proslulé: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 smtClean="0"/>
              <a:t>      Zlín                                  těžba černého uhlí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okolí Ostravy                  výroba obuvi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Pardubice                        strojírny , výroba piva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Plzeň                                výroba perníků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Brno                                 průmyslové město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s veletrhy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907704" y="2996952"/>
            <a:ext cx="2880320" cy="5040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3347864" y="2996952"/>
            <a:ext cx="1440160" cy="50405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771800" y="4005064"/>
            <a:ext cx="2088232" cy="57606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051720" y="4077072"/>
            <a:ext cx="2808312" cy="504056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051720" y="5085184"/>
            <a:ext cx="2808312" cy="7200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755576" y="6356350"/>
            <a:ext cx="7128792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893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Odpovědi na otázky: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4.Spojte výrobek a průmysl, který jej vyrábí.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hutní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potravinářský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sklářský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oděvní</a:t>
            </a:r>
          </a:p>
          <a:p>
            <a:pPr marL="0" indent="0" algn="r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chemický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C:\Users\hotový projekt-kraje\obrázky\POTRAVINÁŘSKÝ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629823"/>
            <a:ext cx="1176186" cy="87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hotový projekt-kraje\obrázky\SKLÁŘSKÝ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021" y="3356992"/>
            <a:ext cx="652786" cy="71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hotový projekt-kraje\obrázky\ODĚVNICK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7948" y="2276872"/>
            <a:ext cx="1100565" cy="81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otový projekt-kraje\obrázky\HUTNICKÝ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720" y="4509120"/>
            <a:ext cx="792087" cy="586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8"/>
          <p:cNvCxnSpPr/>
          <p:nvPr/>
        </p:nvCxnSpPr>
        <p:spPr>
          <a:xfrm>
            <a:off x="2483768" y="2684438"/>
            <a:ext cx="3960440" cy="2118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635896" y="3861048"/>
            <a:ext cx="3019125" cy="208823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endCxn id="5" idx="1"/>
          </p:cNvCxnSpPr>
          <p:nvPr/>
        </p:nvCxnSpPr>
        <p:spPr>
          <a:xfrm flipV="1">
            <a:off x="2699792" y="3713472"/>
            <a:ext cx="3955229" cy="138230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2699792" y="2852936"/>
            <a:ext cx="3815928" cy="3384376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1475656" y="6356350"/>
            <a:ext cx="6552728" cy="501650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06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5.	 těžba uhlí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	 těžba kaolínu </a:t>
            </a:r>
          </a:p>
          <a:p>
            <a:pPr marL="0" indent="0">
              <a:buNone/>
            </a:pPr>
            <a:r>
              <a:rPr lang="cs-CZ" dirty="0"/>
              <a:t>	 těžba vápence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 těžba </a:t>
            </a:r>
            <a:r>
              <a:rPr lang="cs-CZ" dirty="0" smtClean="0"/>
              <a:t>kamene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6.Které suroviny se těží na Ostravsku , které v okolí Plzně?</a:t>
            </a:r>
          </a:p>
          <a:p>
            <a:pPr marL="0" indent="0">
              <a:buNone/>
            </a:pPr>
            <a:r>
              <a:rPr lang="cs-CZ" dirty="0" smtClean="0"/>
              <a:t>Ostravsko : černé uhlí</a:t>
            </a:r>
          </a:p>
          <a:p>
            <a:pPr marL="0" indent="0">
              <a:buNone/>
            </a:pPr>
            <a:r>
              <a:rPr lang="cs-CZ" dirty="0" smtClean="0"/>
              <a:t>Okolí Plzně : kaolín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31640" y="6356350"/>
            <a:ext cx="6480720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  <p:pic>
        <p:nvPicPr>
          <p:cNvPr id="6" name="Picture 3" descr="C:\Users\hotový projekt-kraje\obrázky\ČERNÉ UHLÍ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29987"/>
            <a:ext cx="1117675" cy="82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hotový projekt-kraje\obrázky\KAOLÍ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676" y="1932108"/>
            <a:ext cx="1051053" cy="77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hotový projekt-kraje\obrázky\HNĚDÉ  UHL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174" y="1363396"/>
            <a:ext cx="1072567" cy="79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hotový projekt-kraje\obrázky\vápenec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174" y="2492896"/>
            <a:ext cx="957546" cy="70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hotový projekt-kraje\obrázky\STAVEBNÍ KÁME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422" y="3202101"/>
            <a:ext cx="1199307" cy="88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27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Obr.01-obr.17: </a:t>
            </a:r>
            <a:r>
              <a:rPr lang="cs-CZ" sz="2400" i="1" dirty="0" smtClean="0"/>
              <a:t>Vlastní galerie</a:t>
            </a:r>
            <a:r>
              <a:rPr lang="cs-CZ" sz="2400" dirty="0" smtClean="0"/>
              <a:t> </a:t>
            </a:r>
            <a:r>
              <a:rPr lang="en-US" sz="2400" dirty="0"/>
              <a:t>[</a:t>
            </a:r>
            <a:r>
              <a:rPr lang="cs-CZ" sz="2400" smtClean="0"/>
              <a:t>cit.2013-04-06</a:t>
            </a:r>
            <a:r>
              <a:rPr lang="en-US" sz="2400" smtClean="0"/>
              <a:t>]</a:t>
            </a:r>
            <a:r>
              <a:rPr lang="cs-CZ" sz="2400" dirty="0"/>
              <a:t>. 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18: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BUCKLEY.WILLIAM</a:t>
            </a:r>
            <a:r>
              <a:rPr lang="cs-CZ" sz="2000" dirty="0" smtClean="0"/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.,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Commons.wikimedia.org: </a:t>
            </a:r>
            <a:r>
              <a:rPr lang="cs-CZ" sz="2000" i="1" dirty="0" err="1" smtClean="0"/>
              <a:t>Chadderton</a:t>
            </a:r>
            <a:r>
              <a:rPr lang="cs-CZ" sz="2000" i="1" dirty="0" smtClean="0"/>
              <a:t> </a:t>
            </a:r>
            <a:r>
              <a:rPr lang="cs-CZ" sz="2000" i="1" dirty="0" err="1"/>
              <a:t>Power</a:t>
            </a:r>
            <a:r>
              <a:rPr lang="cs-CZ" sz="2000" i="1" dirty="0"/>
              <a:t> Station.jpg</a:t>
            </a:r>
            <a:r>
              <a:rPr lang="cs-CZ" sz="2000" i="1" dirty="0" smtClean="0"/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08-12-22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2013-04-06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en-US" sz="2000" dirty="0"/>
              <a:t>Creative Commons Attribution 2.0 </a:t>
            </a:r>
            <a:r>
              <a:rPr lang="en-US" sz="2000" dirty="0" smtClean="0"/>
              <a:t>Generic</a:t>
            </a:r>
            <a:r>
              <a:rPr lang="cs-CZ" sz="2000" dirty="0" smtClean="0"/>
              <a:t> na </a:t>
            </a:r>
            <a:r>
              <a:rPr lang="cs-CZ" sz="2000" dirty="0"/>
              <a:t>WWW: </a:t>
            </a:r>
            <a:r>
              <a:rPr lang="cs-CZ" sz="2000" dirty="0">
                <a:hlinkClick r:id="rId2"/>
              </a:rPr>
              <a:t>http://commons.wikimedia.org/wiki/File:Chadderton_Power_Station.jpg</a:t>
            </a: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31640" y="6356350"/>
            <a:ext cx="6624736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Gabriela Divišová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232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1442</Words>
  <Application>Microsoft Office PowerPoint</Application>
  <PresentationFormat>Předvádění na obrazovce (4:3)</PresentationFormat>
  <Paragraphs>397</Paragraphs>
  <Slides>27</Slides>
  <Notes>6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Motiv systému Office</vt:lpstr>
      <vt:lpstr>Acrobat Document</vt:lpstr>
      <vt:lpstr>Název školy: Svobodná základní škola, o.p.s. Autor: Gabriela Divišová Název materiálu: VY_32_INOVACE_17_ČR- průmysl.  Název: ČR- průmysl Číslo projektu: CZ.1.07/1.4.00/21.0929</vt:lpstr>
      <vt:lpstr>Prezentace aplikace PowerPoint</vt:lpstr>
      <vt:lpstr>Těžba nerostných surovin</vt:lpstr>
      <vt:lpstr>Členění nerostných surovin</vt:lpstr>
      <vt:lpstr>Nerostné bohatství</vt:lpstr>
      <vt:lpstr>Prezentace aplikace PowerPoint</vt:lpstr>
      <vt:lpstr>Nerostné bohatství</vt:lpstr>
      <vt:lpstr>Domaluj k městům nerostné bohatství. </vt:lpstr>
      <vt:lpstr>Kontrola nerostného bohatství.</vt:lpstr>
      <vt:lpstr>Průmysl</vt:lpstr>
      <vt:lpstr>Průmysl</vt:lpstr>
      <vt:lpstr>Průmysl</vt:lpstr>
      <vt:lpstr>Průmysl</vt:lpstr>
      <vt:lpstr>Průmysl</vt:lpstr>
      <vt:lpstr>Domaluj k městům průmysl.</vt:lpstr>
      <vt:lpstr>Kontrola průmyslu.</vt:lpstr>
      <vt:lpstr>Energetika</vt:lpstr>
      <vt:lpstr>Elektrárny:</vt:lpstr>
      <vt:lpstr>Otázky:</vt:lpstr>
      <vt:lpstr>Otázky:</vt:lpstr>
      <vt:lpstr>Otázky:</vt:lpstr>
      <vt:lpstr>Otázky:</vt:lpstr>
      <vt:lpstr>Odpovědi na otázky:</vt:lpstr>
      <vt:lpstr>Odpovědi na otázky:</vt:lpstr>
      <vt:lpstr>Odpovědi na otázky:</vt:lpstr>
      <vt:lpstr>Odpovědi na otázky: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5</cp:revision>
  <dcterms:created xsi:type="dcterms:W3CDTF">2013-01-07T18:14:35Z</dcterms:created>
  <dcterms:modified xsi:type="dcterms:W3CDTF">2013-07-01T07:33:01Z</dcterms:modified>
</cp:coreProperties>
</file>