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AE3A9-E619-488B-9DE0-165F82699985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6AE0C2-D110-4326-B9F0-E0F40F8336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241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CB2E5600-664A-4FB3-B3F1-163DDCE8A09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AC2DAFC8-5A18-470A-9DE5-0D44A04F885A}" type="datetimeFigureOut">
              <a:rPr lang="cs-CZ" smtClean="0"/>
              <a:t>16.7.2013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push dir="u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4077531"/>
              </p:ext>
            </p:extLst>
          </p:nvPr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93274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VY_32_INOVACE_XI_3_06  </a:t>
            </a:r>
            <a:r>
              <a:rPr lang="cs-CZ" sz="1600" dirty="0" smtClean="0"/>
              <a:t>Ideje a hnutí poválečné Evropy, </a:t>
            </a:r>
            <a:r>
              <a:rPr lang="cs-CZ" sz="1600" dirty="0" smtClean="0"/>
              <a:t>prezentace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06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760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myšlenkové proudy a ideologie meziválečného období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 některými myšlenkovými proudy, které nabyly </a:t>
            </a:r>
            <a:r>
              <a:rPr lang="cs-CZ" sz="1600" dirty="0" smtClean="0"/>
              <a:t> na </a:t>
            </a:r>
            <a:r>
              <a:rPr lang="cs-CZ" sz="1600" dirty="0" smtClean="0"/>
              <a:t>intenzitě po 1. SV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ideologie, demagogie, fašisté, nacismus, radikalizace</a:t>
            </a:r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35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žáci se aktivně zapojují  se svými znalostmi, úvahami či postřehy, mohou nacházet souvislost s aktuální situací ve světě i </a:t>
            </a:r>
            <a:r>
              <a:rPr lang="cs-CZ" sz="1600" dirty="0" smtClean="0"/>
              <a:t>doma. Závěrečné opaková</a:t>
            </a:r>
            <a:r>
              <a:rPr lang="cs-CZ" sz="1600" dirty="0" smtClean="0"/>
              <a:t>ní může být i příprava na písemný test.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158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Mandelová, H., Kunstová, E., Pařízková, I.  Dějiny novověku. 1. vydání. Liberec: Dialog, 2003.</a:t>
            </a:r>
          </a:p>
        </p:txBody>
      </p:sp>
    </p:spTree>
    <p:extLst>
      <p:ext uri="{BB962C8B-B14F-4D97-AF65-F5344CB8AC3E}">
        <p14:creationId xmlns:p14="http://schemas.microsoft.com/office/powerpoint/2010/main" val="11710823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Ideje a hnutí poválečné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280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endParaRPr lang="cs-CZ" sz="2400" dirty="0" smtClean="0"/>
          </a:p>
          <a:p>
            <a:pPr marL="114300" indent="0">
              <a:buNone/>
            </a:pPr>
            <a:r>
              <a:rPr lang="cs-CZ" sz="2400" dirty="0" smtClean="0"/>
              <a:t>Otřesné válečné zážitky a zkušenosti poznamenaly celý duchovní i politický život Evropy.</a:t>
            </a:r>
          </a:p>
          <a:p>
            <a:pPr marL="114300" indent="0">
              <a:buNone/>
            </a:pPr>
            <a:r>
              <a:rPr lang="cs-CZ" sz="2400" dirty="0" smtClean="0"/>
              <a:t>Projevily se v </a:t>
            </a:r>
            <a:r>
              <a:rPr lang="cs-CZ" sz="2400" b="1" dirty="0" smtClean="0">
                <a:solidFill>
                  <a:srgbClr val="00B0F0"/>
                </a:solidFill>
              </a:rPr>
              <a:t>radikalizaci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/>
              <a:t>myšlenek i politických hnutí.</a:t>
            </a:r>
          </a:p>
          <a:p>
            <a:pPr marL="114300" indent="0">
              <a:buNone/>
            </a:pPr>
            <a:endParaRPr lang="cs-CZ" sz="2400" dirty="0"/>
          </a:p>
          <a:p>
            <a:pPr marL="114300" indent="0">
              <a:buNone/>
            </a:pPr>
            <a:endParaRPr lang="cs-CZ" sz="2400" dirty="0" smtClean="0"/>
          </a:p>
          <a:p>
            <a:pPr marL="11430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RADIKALIZACE</a:t>
            </a:r>
            <a:r>
              <a:rPr lang="cs-CZ" sz="2400" dirty="0" smtClean="0"/>
              <a:t> – nárůst radikálních (rozhodných, nesmiřitelných) myšlenek a činů.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8929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Východní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14300" indent="0">
              <a:buNone/>
            </a:pPr>
            <a:r>
              <a:rPr lang="cs-CZ" dirty="0" smtClean="0"/>
              <a:t>Ve východní Evropě se po válce a bolševické revoluci v roce 1917 ustavila vláda </a:t>
            </a:r>
            <a:r>
              <a:rPr lang="cs-CZ" b="1" dirty="0" smtClean="0">
                <a:solidFill>
                  <a:srgbClr val="FF0000"/>
                </a:solidFill>
              </a:rPr>
              <a:t>diktatury proletariátu</a:t>
            </a:r>
            <a:r>
              <a:rPr lang="cs-CZ" dirty="0" smtClean="0"/>
              <a:t>. </a:t>
            </a:r>
          </a:p>
          <a:p>
            <a:pPr marL="114300" indent="0">
              <a:buNone/>
            </a:pPr>
            <a:r>
              <a:rPr lang="cs-CZ" dirty="0" smtClean="0"/>
              <a:t>Kontakty s ostatní Evropou byly posupně zpřetrhány.</a:t>
            </a:r>
          </a:p>
          <a:p>
            <a:pPr marL="114300" indent="0">
              <a:buNone/>
            </a:pPr>
            <a:r>
              <a:rPr lang="cs-CZ" dirty="0" smtClean="0"/>
              <a:t>Jedinou povolenou </a:t>
            </a:r>
            <a:r>
              <a:rPr lang="cs-CZ" b="1" dirty="0" smtClean="0">
                <a:solidFill>
                  <a:srgbClr val="FF0000"/>
                </a:solidFill>
              </a:rPr>
              <a:t>ideologií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 SSSR se stalo učení o třídním boji a nesmiřitelnosti se světem,  který s tímto bojem nesouhlasil a byl označován jako imperialistický.</a:t>
            </a:r>
          </a:p>
          <a:p>
            <a:pPr marL="114300" indent="0">
              <a:buNone/>
            </a:pPr>
            <a:r>
              <a:rPr lang="cs-CZ" dirty="0" smtClean="0"/>
              <a:t>Přestože se po skončení 1. SV nepodařilo zorganizovat další  proletářskou revoluci, sovětská vláda řídila mezinárodní komunistické hnutí prostřednictvím Komunistické internacionály.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Diktatura proletariátu </a:t>
            </a:r>
            <a:r>
              <a:rPr lang="cs-CZ" dirty="0" smtClean="0"/>
              <a:t>– vláda skupiny, která se označuje za zástupce dělnictva a k potlačení opozice používá násilné metody.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Ideologie</a:t>
            </a:r>
            <a:r>
              <a:rPr lang="cs-CZ" dirty="0" smtClean="0"/>
              <a:t> – soubor myšlenek (idejí), který odůvodňuje nebo propaguje program určité skupiny lidí se záměrem získat politickou moc.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9551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14300" indent="0">
              <a:buNone/>
            </a:pPr>
            <a:r>
              <a:rPr lang="cs-CZ" dirty="0" smtClean="0"/>
              <a:t>V Itálii po roce 1922 nacházeli nadšené příznivce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fašisté</a:t>
            </a:r>
            <a:r>
              <a:rPr lang="cs-CZ" dirty="0" smtClean="0"/>
              <a:t>. Vůdci této nové strany slibovali vyřešení problémů pomocí </a:t>
            </a:r>
            <a:r>
              <a:rPr lang="cs-CZ" b="1" dirty="0" smtClean="0"/>
              <a:t>vlády silné ruky.</a:t>
            </a:r>
          </a:p>
          <a:p>
            <a:pPr marL="11430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Demagogií</a:t>
            </a:r>
            <a:r>
              <a:rPr lang="cs-CZ" dirty="0" smtClean="0"/>
              <a:t> působili na city davu, vedli k </a:t>
            </a:r>
            <a:r>
              <a:rPr lang="cs-CZ" b="1" dirty="0" smtClean="0"/>
              <a:t>uctívání moci a síly</a:t>
            </a:r>
            <a:r>
              <a:rPr lang="cs-CZ" dirty="0" smtClean="0"/>
              <a:t>. K základním hodnotám patřil </a:t>
            </a:r>
            <a:r>
              <a:rPr lang="cs-CZ" b="1" dirty="0" smtClean="0"/>
              <a:t>„vůdcovský princip“. </a:t>
            </a:r>
          </a:p>
          <a:p>
            <a:pPr marL="114300" indent="0">
              <a:buNone/>
            </a:pPr>
            <a:r>
              <a:rPr lang="cs-CZ" dirty="0" smtClean="0"/>
              <a:t>Vůdcem italských fašistů byl </a:t>
            </a:r>
            <a:r>
              <a:rPr lang="cs-CZ" b="1" dirty="0" smtClean="0"/>
              <a:t>Benito Mussolini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r>
              <a:rPr lang="cs-CZ" dirty="0" smtClean="0"/>
              <a:t>Tento směr získal vliv i v Německu, později také v Portugalsku a Španělsku.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Fašisté</a:t>
            </a:r>
            <a:r>
              <a:rPr lang="cs-CZ" dirty="0" smtClean="0"/>
              <a:t> – název oddílů od</a:t>
            </a:r>
            <a:r>
              <a:rPr lang="cs-CZ" i="1" dirty="0" smtClean="0"/>
              <a:t> </a:t>
            </a:r>
            <a:r>
              <a:rPr lang="cs-CZ" i="1" dirty="0" err="1" smtClean="0"/>
              <a:t>fasces</a:t>
            </a:r>
            <a:r>
              <a:rPr lang="cs-CZ" i="1" dirty="0" smtClean="0"/>
              <a:t> </a:t>
            </a:r>
            <a:r>
              <a:rPr lang="cs-CZ" dirty="0" smtClean="0"/>
              <a:t>= svazek prutů, původně etruský symbol převzatý Římany – tam byly nošeny před konzuly jako znak jejich moci.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Demagogie</a:t>
            </a:r>
            <a:r>
              <a:rPr lang="cs-CZ" dirty="0" smtClean="0"/>
              <a:t> – jednání, kdy jsou lidé získáváni lákavými, ale nesplnitelnými sliby. Předpokládá neinformovanost, nevzdělanost lidí a používá i polopravdy.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0821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 smtClean="0"/>
              <a:t>Na konci 1. SV ovládly radikální proudy také Německo.</a:t>
            </a:r>
          </a:p>
          <a:p>
            <a:pPr marL="114300" indent="0">
              <a:buNone/>
            </a:pPr>
            <a:r>
              <a:rPr lang="cs-CZ" dirty="0" smtClean="0"/>
              <a:t>Již v průběhu války zde vznikla marxistická skupina Spartakus. Stoupenci bolševiků se v roce 1919 neúspěšně pokusili o revoluční převrat.</a:t>
            </a:r>
          </a:p>
          <a:p>
            <a:pPr marL="114300" indent="0">
              <a:buNone/>
            </a:pPr>
            <a:r>
              <a:rPr lang="cs-CZ" dirty="0" smtClean="0"/>
              <a:t>Další, také potlačený pokus o převzetí moci podnikli v roce 1923 členové </a:t>
            </a:r>
            <a:r>
              <a:rPr lang="cs-CZ" dirty="0" smtClean="0">
                <a:solidFill>
                  <a:srgbClr val="C00000"/>
                </a:solidFill>
              </a:rPr>
              <a:t>NSDAP</a:t>
            </a:r>
            <a:r>
              <a:rPr lang="cs-CZ" dirty="0" smtClean="0"/>
              <a:t> v čele s </a:t>
            </a:r>
            <a:r>
              <a:rPr lang="cs-CZ" dirty="0" smtClean="0">
                <a:solidFill>
                  <a:srgbClr val="C00000"/>
                </a:solidFill>
              </a:rPr>
              <a:t>Adolfem Hitlerem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r>
              <a:rPr lang="cs-CZ" dirty="0" smtClean="0"/>
              <a:t>Po roce 1933, kdy se Hitlerovi podařilo dostat se do vedení Německa, se stal státní ideologií </a:t>
            </a:r>
            <a:r>
              <a:rPr lang="cs-CZ" b="1" dirty="0" smtClean="0">
                <a:solidFill>
                  <a:srgbClr val="C00000"/>
                </a:solidFill>
              </a:rPr>
              <a:t>nacismus.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Nacismus</a:t>
            </a:r>
            <a:r>
              <a:rPr lang="cs-CZ" dirty="0" smtClean="0"/>
              <a:t> – zkráceno z nacionální socialismus. Ideologie, která spojuje představu o </a:t>
            </a:r>
            <a:r>
              <a:rPr lang="cs-CZ" i="1" dirty="0" smtClean="0"/>
              <a:t>státě vedeném silným vůdcem </a:t>
            </a:r>
            <a:r>
              <a:rPr lang="cs-CZ" dirty="0" smtClean="0"/>
              <a:t>s </a:t>
            </a:r>
            <a:r>
              <a:rPr lang="cs-CZ" i="1" dirty="0" smtClean="0"/>
              <a:t>nadřazeností árijské rasy</a:t>
            </a:r>
            <a:r>
              <a:rPr lang="cs-CZ" dirty="0" smtClean="0"/>
              <a:t>, která má právo podrobit si lidi ostatních ras.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7521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cs-CZ" u="sng" dirty="0" smtClean="0">
                <a:solidFill>
                  <a:schemeClr val="accent2">
                    <a:lumMod val="50000"/>
                  </a:schemeClr>
                </a:solidFill>
              </a:rPr>
              <a:t>Ve státech založených na demokratických principech (Velká Británie, Francie, ….) pokračovala činnost politických stran dvou typů – 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liberálních a konzervativních</a:t>
            </a:r>
            <a:r>
              <a:rPr lang="cs-CZ" u="sng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114300" indent="0">
              <a:buNone/>
            </a:pPr>
            <a:endParaRPr lang="cs-CZ" u="sng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114300" indent="0">
              <a:buNone/>
            </a:pPr>
            <a:r>
              <a:rPr lang="cs-CZ" dirty="0" smtClean="0"/>
              <a:t>Z idejí 19. století</a:t>
            </a:r>
            <a:r>
              <a:rPr lang="cs-CZ" dirty="0"/>
              <a:t> </a:t>
            </a:r>
            <a:r>
              <a:rPr lang="cs-CZ" dirty="0" smtClean="0"/>
              <a:t>se prosazovaly i </a:t>
            </a:r>
            <a:r>
              <a:rPr lang="cs-CZ" b="1" dirty="0" smtClean="0">
                <a:solidFill>
                  <a:srgbClr val="0070C0"/>
                </a:solidFill>
              </a:rPr>
              <a:t>nacionalismus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0070C0"/>
                </a:solidFill>
              </a:rPr>
              <a:t>antisemitismus</a:t>
            </a:r>
            <a:r>
              <a:rPr lang="cs-CZ" dirty="0" smtClean="0"/>
              <a:t>, menší vliv měl </a:t>
            </a:r>
            <a:r>
              <a:rPr lang="cs-CZ" b="1" dirty="0" smtClean="0">
                <a:solidFill>
                  <a:srgbClr val="0070C0"/>
                </a:solidFill>
              </a:rPr>
              <a:t>anarchismus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r>
              <a:rPr lang="cs-CZ" dirty="0" smtClean="0"/>
              <a:t>Předválečný </a:t>
            </a:r>
            <a:r>
              <a:rPr lang="cs-CZ" b="1" dirty="0" smtClean="0">
                <a:solidFill>
                  <a:srgbClr val="0070C0"/>
                </a:solidFill>
              </a:rPr>
              <a:t>pacifismus</a:t>
            </a:r>
            <a:r>
              <a:rPr lang="cs-CZ" dirty="0" smtClean="0"/>
              <a:t> utrpěl rozpoutáním 1. SV.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Nacionalismus</a:t>
            </a:r>
            <a:r>
              <a:rPr lang="cs-CZ" dirty="0" smtClean="0"/>
              <a:t> – názory a myšlenky, které vyvyšují vlastní národ nad ostatní jako lepší nebo nadřazený jiným.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Antisemitismus</a:t>
            </a:r>
            <a:r>
              <a:rPr lang="cs-CZ" dirty="0" smtClean="0"/>
              <a:t> – negativní postoj k Židům.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Anarchismus</a:t>
            </a:r>
            <a:r>
              <a:rPr lang="cs-CZ" dirty="0" smtClean="0"/>
              <a:t> – ideologie, která odmítá politickou moc a centralizaci, usiluje o zrušení státu. 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Pacifismus</a:t>
            </a:r>
            <a:r>
              <a:rPr lang="cs-CZ" dirty="0" smtClean="0"/>
              <a:t> – postoj, který odmítá válku a násilí. Je přesvědčen o možnosti mírumilovného řešení  mezinárodních sporů za každých podmínek a okolností.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638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Věděl bys? Věděla bys?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opozice</a:t>
            </a:r>
          </a:p>
          <a:p>
            <a:pPr marL="114300" indent="0">
              <a:buNone/>
            </a:pPr>
            <a:r>
              <a:rPr lang="cs-CZ" dirty="0" smtClean="0"/>
              <a:t>protiklad, odporování něčemu, nesouhlas s něčím</a:t>
            </a:r>
          </a:p>
          <a:p>
            <a:pPr marL="11430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„vůdcovský princip“</a:t>
            </a:r>
          </a:p>
          <a:p>
            <a:pPr marL="114300" indent="0">
              <a:buNone/>
            </a:pPr>
            <a:r>
              <a:rPr lang="cs-CZ" dirty="0" smtClean="0"/>
              <a:t>princip, podle kterého zásadní politická rozhodnutí činí úzká skupina lidí nebo pouze jeden člověk</a:t>
            </a:r>
          </a:p>
          <a:p>
            <a:pPr marL="11430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NSDAP </a:t>
            </a:r>
            <a:r>
              <a:rPr lang="cs-CZ" sz="1200" b="1" u="sng" dirty="0" smtClean="0">
                <a:solidFill>
                  <a:srgbClr val="7030A0"/>
                </a:solidFill>
              </a:rPr>
              <a:t>(</a:t>
            </a:r>
            <a:r>
              <a:rPr lang="cs-CZ" sz="1200" b="1" u="sng" dirty="0" err="1" smtClean="0">
                <a:solidFill>
                  <a:srgbClr val="7030A0"/>
                </a:solidFill>
              </a:rPr>
              <a:t>Nationalsozialistiche</a:t>
            </a:r>
            <a:r>
              <a:rPr lang="cs-CZ" sz="1200" b="1" u="sng" dirty="0" smtClean="0">
                <a:solidFill>
                  <a:srgbClr val="7030A0"/>
                </a:solidFill>
              </a:rPr>
              <a:t> </a:t>
            </a:r>
            <a:r>
              <a:rPr lang="cs-CZ" sz="1200" b="1" u="sng" dirty="0" err="1" smtClean="0">
                <a:solidFill>
                  <a:srgbClr val="7030A0"/>
                </a:solidFill>
              </a:rPr>
              <a:t>Deutsche</a:t>
            </a:r>
            <a:r>
              <a:rPr lang="cs-CZ" sz="1200" b="1" u="sng" dirty="0" smtClean="0">
                <a:solidFill>
                  <a:srgbClr val="7030A0"/>
                </a:solidFill>
              </a:rPr>
              <a:t> </a:t>
            </a:r>
            <a:r>
              <a:rPr lang="cs-CZ" sz="1200" b="1" u="sng" dirty="0" err="1" smtClean="0">
                <a:solidFill>
                  <a:srgbClr val="7030A0"/>
                </a:solidFill>
              </a:rPr>
              <a:t>Arbeitepartei</a:t>
            </a:r>
            <a:r>
              <a:rPr lang="cs-CZ" sz="1200" b="1" u="sng" dirty="0" smtClean="0">
                <a:solidFill>
                  <a:srgbClr val="7030A0"/>
                </a:solidFill>
              </a:rPr>
              <a:t>)</a:t>
            </a:r>
            <a:endParaRPr lang="cs-CZ" b="1" u="sng" dirty="0" smtClean="0">
              <a:solidFill>
                <a:srgbClr val="7030A0"/>
              </a:solidFill>
            </a:endParaRPr>
          </a:p>
          <a:p>
            <a:pPr marL="114300" indent="0">
              <a:buNone/>
            </a:pPr>
            <a:r>
              <a:rPr lang="cs-CZ" dirty="0" smtClean="0"/>
              <a:t>Národně socialistická německá dělnická strana. Od roku 1920 vedena A. Hitlerem. Převzala myšlenky antisemitismu, rasismu a teorii kultu nadčlověka. Zrušena a rozpuštěna byla v roce 1945.</a:t>
            </a:r>
          </a:p>
        </p:txBody>
      </p:sp>
    </p:spTree>
    <p:extLst>
      <p:ext uri="{BB962C8B-B14F-4D97-AF65-F5344CB8AC3E}">
        <p14:creationId xmlns:p14="http://schemas.microsoft.com/office/powerpoint/2010/main" val="4199465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Jednání, kdy jsou lidé získáváni lákavými, ale nesplnitelnými sliby, se nazývá:</a:t>
            </a:r>
          </a:p>
          <a:p>
            <a:pPr marL="114300" indent="0">
              <a:buNone/>
            </a:pPr>
            <a:r>
              <a:rPr lang="cs-CZ" sz="2000" dirty="0" smtClean="0"/>
              <a:t>ideologie</a:t>
            </a:r>
          </a:p>
          <a:p>
            <a:pPr marL="114300" indent="0">
              <a:buNone/>
            </a:pPr>
            <a:r>
              <a:rPr lang="cs-CZ" sz="2000" dirty="0" smtClean="0"/>
              <a:t>demagogie</a:t>
            </a:r>
          </a:p>
          <a:p>
            <a:pPr marL="114300" indent="0">
              <a:buNone/>
            </a:pPr>
            <a:r>
              <a:rPr lang="cs-CZ" sz="2000" dirty="0" smtClean="0"/>
              <a:t>filologie</a:t>
            </a:r>
          </a:p>
          <a:p>
            <a:pPr marL="114300" indent="0">
              <a:buNone/>
            </a:pPr>
            <a:r>
              <a:rPr lang="cs-CZ" sz="2000" b="1" dirty="0" smtClean="0">
                <a:solidFill>
                  <a:srgbClr val="00B0F0"/>
                </a:solidFill>
              </a:rPr>
              <a:t>Soubor myšlenek propagující program určité skupiny lid se nazývá:</a:t>
            </a:r>
          </a:p>
          <a:p>
            <a:pPr marL="114300" indent="0">
              <a:buNone/>
            </a:pPr>
            <a:r>
              <a:rPr lang="cs-CZ" sz="2000" dirty="0" smtClean="0"/>
              <a:t>ideologie</a:t>
            </a:r>
          </a:p>
          <a:p>
            <a:pPr marL="114300" indent="0">
              <a:buNone/>
            </a:pPr>
            <a:r>
              <a:rPr lang="cs-CZ" sz="2000" dirty="0" smtClean="0"/>
              <a:t>filologie</a:t>
            </a:r>
          </a:p>
          <a:p>
            <a:pPr marL="114300" indent="0">
              <a:buNone/>
            </a:pPr>
            <a:r>
              <a:rPr lang="cs-CZ" sz="2000" dirty="0" smtClean="0"/>
              <a:t>filozofie</a:t>
            </a:r>
          </a:p>
          <a:p>
            <a:pPr marL="114300" indent="0">
              <a:buNone/>
            </a:pPr>
            <a:endParaRPr lang="cs-CZ" sz="2000" dirty="0" smtClean="0"/>
          </a:p>
          <a:p>
            <a:pPr marL="114300" indent="0">
              <a:buNone/>
            </a:pPr>
            <a:endParaRPr lang="cs-CZ" sz="2000" dirty="0" smtClean="0"/>
          </a:p>
          <a:p>
            <a:pPr marL="11430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Neomezená vlády skupiny, která se označuje za zástupce dělnictva, se označuje jako:</a:t>
            </a:r>
          </a:p>
          <a:p>
            <a:pPr marL="114300" indent="0">
              <a:buNone/>
            </a:pPr>
            <a:r>
              <a:rPr lang="cs-CZ" sz="2000" dirty="0" smtClean="0"/>
              <a:t>diktatura jedné strany</a:t>
            </a:r>
          </a:p>
          <a:p>
            <a:pPr marL="114300" indent="0">
              <a:buNone/>
            </a:pPr>
            <a:r>
              <a:rPr lang="cs-CZ" sz="2000" dirty="0" smtClean="0"/>
              <a:t>diktatura sekretariátu</a:t>
            </a:r>
          </a:p>
          <a:p>
            <a:pPr marL="114300" indent="0">
              <a:buNone/>
            </a:pPr>
            <a:r>
              <a:rPr lang="cs-CZ" sz="2000" dirty="0" smtClean="0"/>
              <a:t>diktatura proletariátu</a:t>
            </a:r>
          </a:p>
          <a:p>
            <a:pPr marL="114300" indent="0">
              <a:buNone/>
            </a:pP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Vůdcem italských fašistů byl:</a:t>
            </a:r>
          </a:p>
          <a:p>
            <a:pPr marL="114300" indent="0">
              <a:buNone/>
            </a:pPr>
            <a:r>
              <a:rPr lang="cs-CZ" sz="2000" dirty="0" smtClean="0"/>
              <a:t>Benito Mussolini</a:t>
            </a:r>
          </a:p>
          <a:p>
            <a:pPr marL="114300" indent="0">
              <a:buNone/>
            </a:pPr>
            <a:r>
              <a:rPr lang="cs-CZ" sz="2000" dirty="0" smtClean="0"/>
              <a:t>Adolf Hitler</a:t>
            </a:r>
          </a:p>
          <a:p>
            <a:pPr marL="114300" indent="0">
              <a:buNone/>
            </a:pPr>
            <a:r>
              <a:rPr lang="cs-CZ" sz="2000" dirty="0" smtClean="0"/>
              <a:t>Giacomo </a:t>
            </a:r>
            <a:r>
              <a:rPr lang="cs-CZ" sz="2000" dirty="0" err="1" smtClean="0"/>
              <a:t>Agostini</a:t>
            </a:r>
            <a:endParaRPr lang="cs-CZ" sz="2000" dirty="0" smtClean="0"/>
          </a:p>
          <a:p>
            <a:pPr marL="11430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71885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6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Arial" pitchFamily="34" charset="0"/>
              <a:buChar char="•"/>
            </a:pPr>
            <a:r>
              <a:rPr lang="cs-CZ" dirty="0" smtClean="0"/>
              <a:t>Ještě si zopakuj: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cs-CZ" dirty="0" smtClean="0"/>
              <a:t>Názor, který vyvyšuje vlastní národ nad ostatní a nadřazuje ho ostatním národům, se nazývá:</a:t>
            </a:r>
          </a:p>
          <a:p>
            <a:pPr marL="114300" indent="0">
              <a:buNone/>
            </a:pPr>
            <a:r>
              <a:rPr lang="cs-CZ" sz="2600" b="1" dirty="0" smtClean="0">
                <a:solidFill>
                  <a:srgbClr val="00B050"/>
                </a:solidFill>
              </a:rPr>
              <a:t>NACIONALISMUS</a:t>
            </a:r>
            <a:endParaRPr lang="cs-CZ" sz="2600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Ideologie, která neuznává politickou moc a usiluje o zrušení státu, se nazývá:</a:t>
            </a:r>
          </a:p>
          <a:p>
            <a:pPr marL="114300" indent="0">
              <a:buNone/>
            </a:pPr>
            <a:r>
              <a:rPr lang="cs-CZ" sz="2600" b="1" dirty="0" smtClean="0">
                <a:solidFill>
                  <a:srgbClr val="7030A0"/>
                </a:solidFill>
              </a:rPr>
              <a:t>ANARCHISMUS</a:t>
            </a:r>
            <a:endParaRPr lang="cs-CZ" sz="2600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Postoj, který odmítá válku a násilí jako řešení mezinárodních konfliktů, se nazývá:</a:t>
            </a:r>
          </a:p>
          <a:p>
            <a:pPr marL="114300" indent="0">
              <a:buNone/>
            </a:pPr>
            <a:r>
              <a:rPr lang="cs-CZ" sz="2600" b="1" dirty="0" smtClean="0">
                <a:solidFill>
                  <a:srgbClr val="00B0F0"/>
                </a:solidFill>
              </a:rPr>
              <a:t>PACIFISMUS</a:t>
            </a:r>
            <a:endParaRPr lang="cs-CZ" sz="2600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smtClean="0"/>
              <a:t>Nenávist k </a:t>
            </a:r>
            <a:r>
              <a:rPr lang="cs-CZ" dirty="0" smtClean="0"/>
              <a:t>Židům se jiným slovem nazývá:</a:t>
            </a:r>
          </a:p>
          <a:p>
            <a:pPr marL="114300" indent="0">
              <a:buNone/>
            </a:pPr>
            <a:r>
              <a:rPr lang="cs-CZ" sz="2600" b="1" dirty="0" smtClean="0">
                <a:solidFill>
                  <a:srgbClr val="FFC000"/>
                </a:solidFill>
              </a:rPr>
              <a:t>ANTISEMITISMUS</a:t>
            </a:r>
            <a:endParaRPr lang="cs-CZ" sz="2600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603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153</TotalTime>
  <Words>786</Words>
  <Application>Microsoft Office PowerPoint</Application>
  <PresentationFormat>Předvádění na obrazovce (4:3)</PresentationFormat>
  <Paragraphs>102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Sousedství</vt:lpstr>
      <vt:lpstr>Prezentace aplikace PowerPoint</vt:lpstr>
      <vt:lpstr>Prezentace aplikace PowerPoint</vt:lpstr>
      <vt:lpstr>zdroje</vt:lpstr>
      <vt:lpstr>Ideje a hnutí poválečné Evropy</vt:lpstr>
      <vt:lpstr> </vt:lpstr>
      <vt:lpstr>Východní Evropa</vt:lpstr>
      <vt:lpstr>Itálie</vt:lpstr>
      <vt:lpstr>Německo</vt:lpstr>
      <vt:lpstr>Prezentace aplikace PowerPoint</vt:lpstr>
      <vt:lpstr>Věděl bys? Věděla bys?</vt:lpstr>
      <vt:lpstr>Zopakuj si:</vt:lpstr>
      <vt:lpstr>Ještě si zopakuj: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17</cp:revision>
  <dcterms:created xsi:type="dcterms:W3CDTF">2013-07-16T05:57:02Z</dcterms:created>
  <dcterms:modified xsi:type="dcterms:W3CDTF">2013-07-16T20:15:19Z</dcterms:modified>
</cp:coreProperties>
</file>