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9"/>
  </p:notesMasterIdLst>
  <p:sldIdLst>
    <p:sldId id="263" r:id="rId2"/>
    <p:sldId id="258" r:id="rId3"/>
    <p:sldId id="259" r:id="rId4"/>
    <p:sldId id="260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92B1B-2B13-4A07-B199-ED29657A9C40}" type="datetimeFigureOut">
              <a:rPr lang="cs-CZ" smtClean="0"/>
              <a:pPr/>
              <a:t>18.7.2013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E669C-0352-4411-82C2-55EDF2B495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383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150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2253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3481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3584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prstClr val="white"/>
              </a:solidFill>
              <a:latin typeface="Tahoma" pitchFamily="32" charset="0"/>
              <a:ea typeface="MS Gothic" charset="-128"/>
            </a:endParaRPr>
          </a:p>
        </p:txBody>
      </p:sp>
      <p:sp>
        <p:nvSpPr>
          <p:cNvPr id="378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4A60B1-602A-43B9-8475-75E388A4AFD5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371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5C32E1-865B-4064-80DC-F42887D2B87C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482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92ED486-079B-4F57-BB29-1B4D5F826D26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693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9A0FAD6-E38F-4ED8-B6BB-23A081A421FE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936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9AECB5-0E83-4125-B802-DF5A0C81CB7C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880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F6896A0-FDD7-4D63-847C-FF40B2678BAF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824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1587B8-4AC0-4FDD-BDED-DE171A0D12B8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194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C304EA7-8F46-4397-A511-BB0E793F6A73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26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3FF267A-6468-4FFE-A6F2-BA30B89F43D1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469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E1B41F6-7C4B-4E2B-B1F4-DBF3713EB843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70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A071063-6A43-46D2-90EC-9CC6FFA548DD}" type="datetime1">
              <a:rPr lang="cs-CZ" smtClean="0"/>
              <a:pPr/>
              <a:t>18.7.2013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7198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868144" y="63093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rgbClr val="FFFF00"/>
                </a:solidFill>
              </a:defRPr>
            </a:lvl1pPr>
          </a:lstStyle>
          <a:p>
            <a:r>
              <a:rPr lang="cs-CZ" smtClean="0"/>
              <a:t>VY 52 Inovace 60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719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Dokument_aplikace_Microsoft_Office_Word_97-_20031.doc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42358393"/>
              </p:ext>
            </p:extLst>
          </p:nvPr>
        </p:nvGraphicFramePr>
        <p:xfrm>
          <a:off x="1441450" y="247650"/>
          <a:ext cx="6262688" cy="6362700"/>
        </p:xfrm>
        <a:graphic>
          <a:graphicData uri="http://schemas.openxmlformats.org/presentationml/2006/ole">
            <p:oleObj spid="_x0000_s1027" name="Document" r:id="rId4" imgW="6262079" imgH="6362331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77941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685800" y="1997075"/>
            <a:ext cx="7772400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b" anchorCtr="1"/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Newtonovy zákony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49379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572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cs-CZ">
              <a:solidFill>
                <a:srgbClr val="FFFFFF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  <p:pic>
        <p:nvPicPr>
          <p:cNvPr id="2050" name="Picture 2" descr="C:\Users\Kantor\AppData\Local\Microsoft\Windows\Temporary Internet Files\Content.IE5\N4DX6I9T\MC900379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4664"/>
            <a:ext cx="4032448" cy="591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805496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Akce a reakce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38138" indent="-338138" defTabSz="449263" fontAlgn="base">
              <a:spcBef>
                <a:spcPts val="800"/>
              </a:spcBef>
              <a:spcAft>
                <a:spcPct val="0"/>
              </a:spcAft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Pokud první těleso působí na druhé určitou silou, pak druhé působí na první stejnou silou opačného směru.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00451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Akce a reakce</a:t>
            </a: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604838" indent="-604838" defTabSz="449263" fontAlgn="base">
              <a:spcBef>
                <a:spcPts val="800"/>
              </a:spcBef>
              <a:spcAft>
                <a:spcPct val="0"/>
              </a:spcAft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604838" algn="l"/>
                <a:tab pos="1052513" algn="l"/>
                <a:tab pos="1501775" algn="l"/>
                <a:tab pos="1951038" algn="l"/>
                <a:tab pos="2400300" algn="l"/>
                <a:tab pos="2849563" algn="l"/>
                <a:tab pos="3298825" algn="l"/>
                <a:tab pos="3748088" algn="l"/>
                <a:tab pos="4197350" algn="l"/>
                <a:tab pos="4646613" algn="l"/>
                <a:tab pos="5095875" algn="l"/>
                <a:tab pos="5545138" algn="l"/>
                <a:tab pos="5994400" algn="l"/>
                <a:tab pos="6443663" algn="l"/>
                <a:tab pos="6892925" algn="l"/>
                <a:tab pos="7342188" algn="l"/>
                <a:tab pos="7791450" algn="l"/>
                <a:tab pos="8240713" algn="l"/>
                <a:tab pos="8689975" algn="l"/>
                <a:tab pos="9139238" algn="l"/>
                <a:tab pos="95885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Vlastnosti sil akce a reakce :</a:t>
            </a:r>
          </a:p>
          <a:p>
            <a:pPr marL="604838" indent="-604838" defTabSz="449263" fontAlgn="base">
              <a:spcBef>
                <a:spcPts val="800"/>
              </a:spcBef>
              <a:spcAft>
                <a:spcPct val="0"/>
              </a:spcAft>
              <a:tabLst>
                <a:tab pos="604838" algn="l"/>
                <a:tab pos="1052513" algn="l"/>
                <a:tab pos="1501775" algn="l"/>
                <a:tab pos="1951038" algn="l"/>
                <a:tab pos="2400300" algn="l"/>
                <a:tab pos="2849563" algn="l"/>
                <a:tab pos="3298825" algn="l"/>
                <a:tab pos="3748088" algn="l"/>
                <a:tab pos="4197350" algn="l"/>
                <a:tab pos="4646613" algn="l"/>
                <a:tab pos="5095875" algn="l"/>
                <a:tab pos="5545138" algn="l"/>
                <a:tab pos="5994400" algn="l"/>
                <a:tab pos="6443663" algn="l"/>
                <a:tab pos="6892925" algn="l"/>
                <a:tab pos="7342188" algn="l"/>
                <a:tab pos="7791450" algn="l"/>
                <a:tab pos="8240713" algn="l"/>
                <a:tab pos="8689975" algn="l"/>
                <a:tab pos="9139238" algn="l"/>
                <a:tab pos="95885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Stejná velikost</a:t>
            </a:r>
          </a:p>
          <a:p>
            <a:pPr marL="604838" indent="-604838" defTabSz="449263" fontAlgn="base">
              <a:spcBef>
                <a:spcPts val="800"/>
              </a:spcBef>
              <a:spcAft>
                <a:spcPct val="0"/>
              </a:spcAft>
              <a:tabLst>
                <a:tab pos="604838" algn="l"/>
                <a:tab pos="1052513" algn="l"/>
                <a:tab pos="1501775" algn="l"/>
                <a:tab pos="1951038" algn="l"/>
                <a:tab pos="2400300" algn="l"/>
                <a:tab pos="2849563" algn="l"/>
                <a:tab pos="3298825" algn="l"/>
                <a:tab pos="3748088" algn="l"/>
                <a:tab pos="4197350" algn="l"/>
                <a:tab pos="4646613" algn="l"/>
                <a:tab pos="5095875" algn="l"/>
                <a:tab pos="5545138" algn="l"/>
                <a:tab pos="5994400" algn="l"/>
                <a:tab pos="6443663" algn="l"/>
                <a:tab pos="6892925" algn="l"/>
                <a:tab pos="7342188" algn="l"/>
                <a:tab pos="7791450" algn="l"/>
                <a:tab pos="8240713" algn="l"/>
                <a:tab pos="8689975" algn="l"/>
                <a:tab pos="9139238" algn="l"/>
                <a:tab pos="95885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Opačný směr</a:t>
            </a:r>
          </a:p>
          <a:p>
            <a:pPr marL="604838" indent="-604838" defTabSz="449263" fontAlgn="base">
              <a:spcBef>
                <a:spcPts val="800"/>
              </a:spcBef>
              <a:spcAft>
                <a:spcPct val="0"/>
              </a:spcAft>
              <a:tabLst>
                <a:tab pos="604838" algn="l"/>
                <a:tab pos="1052513" algn="l"/>
                <a:tab pos="1501775" algn="l"/>
                <a:tab pos="1951038" algn="l"/>
                <a:tab pos="2400300" algn="l"/>
                <a:tab pos="2849563" algn="l"/>
                <a:tab pos="3298825" algn="l"/>
                <a:tab pos="3748088" algn="l"/>
                <a:tab pos="4197350" algn="l"/>
                <a:tab pos="4646613" algn="l"/>
                <a:tab pos="5095875" algn="l"/>
                <a:tab pos="5545138" algn="l"/>
                <a:tab pos="5994400" algn="l"/>
                <a:tab pos="6443663" algn="l"/>
                <a:tab pos="6892925" algn="l"/>
                <a:tab pos="7342188" algn="l"/>
                <a:tab pos="7791450" algn="l"/>
                <a:tab pos="8240713" algn="l"/>
                <a:tab pos="8689975" algn="l"/>
                <a:tab pos="9139238" algn="l"/>
                <a:tab pos="95885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Vznikají a zanikají současně</a:t>
            </a:r>
          </a:p>
          <a:p>
            <a:pPr marL="604838" indent="-604838" defTabSz="449263" fontAlgn="base">
              <a:spcBef>
                <a:spcPts val="800"/>
              </a:spcBef>
              <a:spcAft>
                <a:spcPct val="0"/>
              </a:spcAft>
              <a:tabLst>
                <a:tab pos="604838" algn="l"/>
                <a:tab pos="1052513" algn="l"/>
                <a:tab pos="1501775" algn="l"/>
                <a:tab pos="1951038" algn="l"/>
                <a:tab pos="2400300" algn="l"/>
                <a:tab pos="2849563" algn="l"/>
                <a:tab pos="3298825" algn="l"/>
                <a:tab pos="3748088" algn="l"/>
                <a:tab pos="4197350" algn="l"/>
                <a:tab pos="4646613" algn="l"/>
                <a:tab pos="5095875" algn="l"/>
                <a:tab pos="5545138" algn="l"/>
                <a:tab pos="5994400" algn="l"/>
                <a:tab pos="6443663" algn="l"/>
                <a:tab pos="6892925" algn="l"/>
                <a:tab pos="7342188" algn="l"/>
                <a:tab pos="7791450" algn="l"/>
                <a:tab pos="8240713" algn="l"/>
                <a:tab pos="8689975" algn="l"/>
                <a:tab pos="9139238" algn="l"/>
                <a:tab pos="9588500" algn="l"/>
              </a:tabLst>
            </a:pPr>
            <a:r>
              <a:rPr lang="cs-CZ" sz="32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Neruší se ( každá působí na jiné těleso )</a:t>
            </a:r>
          </a:p>
          <a:p>
            <a:pPr marL="604838" indent="-604838" defTabSz="449263" fontAlgn="base">
              <a:spcBef>
                <a:spcPts val="800"/>
              </a:spcBef>
              <a:spcAft>
                <a:spcPct val="0"/>
              </a:spcAft>
              <a:tabLst>
                <a:tab pos="604838" algn="l"/>
                <a:tab pos="1052513" algn="l"/>
                <a:tab pos="1501775" algn="l"/>
                <a:tab pos="1951038" algn="l"/>
                <a:tab pos="2400300" algn="l"/>
                <a:tab pos="2849563" algn="l"/>
                <a:tab pos="3298825" algn="l"/>
                <a:tab pos="3748088" algn="l"/>
                <a:tab pos="4197350" algn="l"/>
                <a:tab pos="4646613" algn="l"/>
                <a:tab pos="5095875" algn="l"/>
                <a:tab pos="5545138" algn="l"/>
                <a:tab pos="5994400" algn="l"/>
                <a:tab pos="6443663" algn="l"/>
                <a:tab pos="6892925" algn="l"/>
                <a:tab pos="7342188" algn="l"/>
                <a:tab pos="7791450" algn="l"/>
                <a:tab pos="8240713" algn="l"/>
                <a:tab pos="8689975" algn="l"/>
                <a:tab pos="9139238" algn="l"/>
                <a:tab pos="9588500" algn="l"/>
              </a:tabLst>
            </a:pPr>
            <a:endParaRPr lang="cs-CZ" sz="320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46935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3. Newtonův zákon</a:t>
            </a:r>
            <a:b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40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Akce a reakce</a:t>
            </a:r>
          </a:p>
        </p:txBody>
      </p:sp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1628775"/>
            <a:ext cx="8902700" cy="1811338"/>
            <a:chOff x="0" y="1026"/>
            <a:chExt cx="5608" cy="1141"/>
          </a:xfrm>
        </p:grpSpPr>
        <p:pic>
          <p:nvPicPr>
            <p:cNvPr id="2048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21121" t="31798" r="7983" b="48961"/>
            <a:stretch>
              <a:fillRect/>
            </a:stretch>
          </p:blipFill>
          <p:spPr bwMode="auto">
            <a:xfrm>
              <a:off x="0" y="1026"/>
              <a:ext cx="5609" cy="114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0484" name="Text Box 4"/>
            <p:cNvSpPr txBox="1">
              <a:spLocks noChangeArrowheads="1"/>
            </p:cNvSpPr>
            <p:nvPr/>
          </p:nvSpPr>
          <p:spPr bwMode="auto">
            <a:xfrm>
              <a:off x="0" y="1026"/>
              <a:ext cx="5609" cy="114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449263" fontAlgn="base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</a:pPr>
              <a:endParaRPr lang="cs-CZ">
                <a:solidFill>
                  <a:srgbClr val="FFFFFF"/>
                </a:solidFill>
              </a:endParaRPr>
            </a:p>
          </p:txBody>
        </p:sp>
      </p:grp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 cstate="print"/>
          <a:srcRect l="-44087" t="50493" r="6741" b="16498"/>
          <a:stretch>
            <a:fillRect/>
          </a:stretch>
        </p:blipFill>
        <p:spPr bwMode="auto">
          <a:xfrm>
            <a:off x="2627313" y="3508375"/>
            <a:ext cx="6308725" cy="3349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07541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ROJKO a kol. </a:t>
            </a:r>
            <a:r>
              <a:rPr lang="cs-CZ" i="1" dirty="0"/>
              <a:t>Fyzika kolem nás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 </a:t>
            </a:r>
            <a:r>
              <a:rPr lang="cs-CZ" dirty="0" err="1"/>
              <a:t>spol.s.r.o</a:t>
            </a:r>
            <a:r>
              <a:rPr lang="cs-CZ" dirty="0"/>
              <a:t>., 1996, ISBN 80-7381-057-7.</a:t>
            </a:r>
          </a:p>
          <a:p>
            <a:r>
              <a:rPr lang="cs-CZ" dirty="0" smtClean="0"/>
              <a:t>Kliparty: www.office.</a:t>
            </a:r>
            <a:r>
              <a:rPr lang="cs-CZ" smtClean="0"/>
              <a:t>microsoft.com</a:t>
            </a:r>
            <a:endParaRPr lang="cs-CZ" dirty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3420379"/>
      </p:ext>
    </p:extLst>
  </p:cSld>
  <p:clrMapOvr>
    <a:masterClrMapping/>
  </p:clrMapOvr>
</p:sld>
</file>

<file path=ppt/theme/theme1.xml><?xml version="1.0" encoding="utf-8"?>
<a:theme xmlns:a="http://schemas.openxmlformats.org/drawingml/2006/main" name="ted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72</Words>
  <Application>Microsoft Office PowerPoint</Application>
  <PresentationFormat>Předvádění na obrazovce (4:3)</PresentationFormat>
  <Paragraphs>20</Paragraphs>
  <Slides>7</Slides>
  <Notes>5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tedka</vt:lpstr>
      <vt:lpstr>Document</vt:lpstr>
      <vt:lpstr>Snímek 1</vt:lpstr>
      <vt:lpstr>Snímek 2</vt:lpstr>
      <vt:lpstr>Snímek 3</vt:lpstr>
      <vt:lpstr>Snímek 4</vt:lpstr>
      <vt:lpstr>Snímek 5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Dum</cp:lastModifiedBy>
  <cp:revision>8</cp:revision>
  <dcterms:created xsi:type="dcterms:W3CDTF">2011-12-23T16:19:48Z</dcterms:created>
  <dcterms:modified xsi:type="dcterms:W3CDTF">2013-07-18T12:56:32Z</dcterms:modified>
</cp:coreProperties>
</file>