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8" r:id="rId4"/>
    <p:sldId id="269" r:id="rId5"/>
    <p:sldId id="262" r:id="rId6"/>
    <p:sldId id="263" r:id="rId7"/>
    <p:sldId id="266" r:id="rId8"/>
    <p:sldId id="270" r:id="rId9"/>
    <p:sldId id="267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3AEABD-C5B3-4AA1-80E3-7896215C95AF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D19AE3A-8E6E-40C8-8A5F-031D8DA0006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82937868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VY_32_INOVACE_IV_Z2_3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Simona Jiránková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Zeměpis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Podnebí a vegetace  Ameriky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7.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30. </a:t>
                        </a: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jako výukový nebo k opakování učiva.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154796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276872"/>
            <a:ext cx="7175351" cy="1793167"/>
          </a:xfrm>
        </p:spPr>
        <p:txBody>
          <a:bodyPr/>
          <a:lstStyle/>
          <a:p>
            <a:r>
              <a:rPr lang="cs-CZ" dirty="0" smtClean="0"/>
              <a:t>Podnebí a vegetace   		  Ameriky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758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340768" y="-7604"/>
            <a:ext cx="11484768" cy="1143000"/>
          </a:xfrm>
        </p:spPr>
        <p:txBody>
          <a:bodyPr/>
          <a:lstStyle/>
          <a:p>
            <a:r>
              <a:rPr lang="cs-CZ" dirty="0" smtClean="0"/>
              <a:t>Podnebné pásy Severní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935463" y="1293068"/>
            <a:ext cx="9144000" cy="254367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Severní polární</a:t>
            </a:r>
          </a:p>
          <a:p>
            <a:r>
              <a:rPr lang="cs-CZ" sz="2400" dirty="0" smtClean="0"/>
              <a:t>Severní subpolární</a:t>
            </a:r>
          </a:p>
          <a:p>
            <a:r>
              <a:rPr lang="cs-CZ" sz="2400" dirty="0" smtClean="0"/>
              <a:t>Severní mírný</a:t>
            </a:r>
          </a:p>
          <a:p>
            <a:pPr algn="just"/>
            <a:r>
              <a:rPr lang="cs-CZ" sz="2400" dirty="0" smtClean="0"/>
              <a:t>Severní subtropický</a:t>
            </a:r>
          </a:p>
          <a:p>
            <a:pPr algn="just"/>
            <a:r>
              <a:rPr lang="cs-CZ" sz="2400" dirty="0" smtClean="0"/>
              <a:t>Tropický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7158" y="4702051"/>
            <a:ext cx="4494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Peel, M. C., Finlayson, B. L., and McMahon, T. A.</a:t>
            </a:r>
          </a:p>
          <a:p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(University of Melbourne)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http://commons.wikimedia.org/wiki/File:World_Koppen_Map.png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28" name="Picture 4" descr="File:Transantarctic mountain h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621" y="3666082"/>
            <a:ext cx="4227343" cy="284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4572000" y="6451418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Hannes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Grobe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, Alfred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Wegener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Institute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http://commons.wikimedia.org/wiki/File:Transantarctic_mountain_hg.jpg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30" name="Picture 6" descr="File:Alaska Waldgren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082" y="3673338"/>
            <a:ext cx="4201264" cy="284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4535109" y="6437055"/>
            <a:ext cx="323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David Mark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http://commons.wikimedia.org/wiki/File:Alaska_Waldgrenze.jpg?uselang=cs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421094" y="6437054"/>
            <a:ext cx="2387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ChrisStubbs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http://commons.wikimedia.org/wiki/File:GrouseMountainBC.JPG?uselang=cs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34" name="Picture 10" descr="File:Konza Präri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067" y="3675956"/>
            <a:ext cx="4221897" cy="283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4525690" y="6447954"/>
            <a:ext cx="32575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Environmental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Protection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Agency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http://commons.wikimedia.org/wiki/File:Konza_Pr%C3%A4rie.jpg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436637" y="6455102"/>
            <a:ext cx="2232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sv-SE" sz="800" dirty="0" smtClean="0">
                <a:solidFill>
                  <a:schemeClr val="bg1">
                    <a:lumMod val="75000"/>
                  </a:schemeClr>
                </a:solidFill>
              </a:rPr>
              <a:t>Brian Gratwicke from DC, USA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http://commons.wikimedia.org/wiki/File:Sequoia_sempervirens_Big_Basin_Redwoods_State_Park_1.jpg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38" name="Picture 14" descr="File:OcotilloWellsTruc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621" y="3673338"/>
            <a:ext cx="4205672" cy="284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4525690" y="6467544"/>
            <a:ext cx="45860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Photo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by Bryan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Hong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(Brybry26)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http://commons.wikimedia.org/wiki/File:OcotilloWellsTruck.jpg?uselang=cs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40" name="Picture 16" descr="File:Savanna Oregon juniper lower sage BLM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082" y="3695786"/>
            <a:ext cx="4222882" cy="281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4489495" y="6457664"/>
            <a:ext cx="4299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U.S. Bureau of Land Management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http://commons.wikimedia.org/wiki/File:Savanna_Oregon_juniper_lower_sage_BLM.jpeg?uselang=cs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285349" y="6390009"/>
            <a:ext cx="2480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rharrison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http://commons.wikimedia.org/wiki/File:Forest_in_Tikal_Guatemala.jpg?uselang=cs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0" name="Picture 2" descr="http://upload.wikimedia.org/wikipedia/commons/3/32/World_Koppen_Map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7" t="4011" r="52547" b="57978"/>
          <a:stretch/>
        </p:blipFill>
        <p:spPr bwMode="auto">
          <a:xfrm>
            <a:off x="95138" y="1269648"/>
            <a:ext cx="4093320" cy="34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H="1">
            <a:off x="2240568" y="1569919"/>
            <a:ext cx="2691472" cy="77896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1860450" y="2096852"/>
            <a:ext cx="3096344" cy="504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2121642" y="2554417"/>
            <a:ext cx="2862250" cy="38530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210384" y="2964141"/>
            <a:ext cx="2793665" cy="47879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2240568" y="3429000"/>
            <a:ext cx="2763481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2" name="Picture 18" descr="File:Forest in Tikal Guatemala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82" t="34594"/>
          <a:stretch/>
        </p:blipFill>
        <p:spPr bwMode="auto">
          <a:xfrm>
            <a:off x="2351693" y="4384742"/>
            <a:ext cx="2120721" cy="211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oubor:Sequoia sempervirens Big Basin Redwoods State Park 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96" y="3906314"/>
            <a:ext cx="177891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le:GrouseMountainBC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6"/>
          <a:stretch/>
        </p:blipFill>
        <p:spPr bwMode="auto">
          <a:xfrm>
            <a:off x="2560809" y="3855388"/>
            <a:ext cx="1915492" cy="265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42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/>
      <p:bldP spid="19" grpId="0"/>
      <p:bldP spid="21" grpId="0"/>
      <p:bldP spid="22" grpId="0"/>
      <p:bldP spid="23" grpId="0"/>
      <p:bldP spid="24" grpId="0"/>
      <p:bldP spid="25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522747" y="4807444"/>
            <a:ext cx="33830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Sten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Porse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http://commons.wikimedia.org/wiki/File:Vegetation-no-legend.PNG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017240" y="0"/>
            <a:ext cx="11161240" cy="1143000"/>
          </a:xfrm>
        </p:spPr>
        <p:txBody>
          <a:bodyPr/>
          <a:lstStyle/>
          <a:p>
            <a:r>
              <a:rPr lang="cs-CZ" dirty="0" smtClean="0"/>
              <a:t>Vegetační pásy Severní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03992" y="1214420"/>
            <a:ext cx="5004048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Trvale zaledněné území</a:t>
            </a:r>
          </a:p>
          <a:p>
            <a:r>
              <a:rPr lang="cs-CZ" sz="2400" dirty="0" smtClean="0"/>
              <a:t>Tundra</a:t>
            </a:r>
          </a:p>
          <a:p>
            <a:r>
              <a:rPr lang="cs-CZ" sz="2400" dirty="0" smtClean="0"/>
              <a:t>Lesy, stepi</a:t>
            </a:r>
          </a:p>
          <a:p>
            <a:r>
              <a:rPr lang="cs-CZ" sz="2400" dirty="0" smtClean="0"/>
              <a:t>Subtropické lesy, pouště</a:t>
            </a:r>
          </a:p>
          <a:p>
            <a:r>
              <a:rPr lang="cs-CZ" sz="2400" dirty="0" smtClean="0"/>
              <a:t>Tropické deštné lesy, savany</a:t>
            </a:r>
            <a:endParaRPr lang="cs-CZ" sz="2400" dirty="0"/>
          </a:p>
        </p:txBody>
      </p:sp>
      <p:pic>
        <p:nvPicPr>
          <p:cNvPr id="2050" name="Picture 2" descr="http://upload.wikimedia.org/wikipedia/commons/7/7b/Vegetation-no-legend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" r="60273" b="52487"/>
          <a:stretch/>
        </p:blipFill>
        <p:spPr bwMode="auto">
          <a:xfrm>
            <a:off x="4536269" y="1127483"/>
            <a:ext cx="4378210" cy="374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959932" y="1450109"/>
            <a:ext cx="2875660" cy="46672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475656" y="1916832"/>
            <a:ext cx="4968552" cy="3972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089949" y="2380735"/>
            <a:ext cx="4320480" cy="47220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086726" y="2380735"/>
            <a:ext cx="4638648" cy="76023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502189" y="3406058"/>
            <a:ext cx="1908240" cy="74302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http://upload.wikimedia.org/wikipedia/commons/b/b6/Ursus_maritimus_in_Alas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02" y="3784110"/>
            <a:ext cx="3982304" cy="264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471159" y="6465773"/>
            <a:ext cx="35814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Amstrup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Steven/USGS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http://commons.wikimedia.org/wiki/File:Ursus_maritimus_in_Alaska.jpg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4" name="Picture 6" descr="20070818-0001-strolling_reindeer_cropped.jpg (1365×1020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79" y="3810553"/>
            <a:ext cx="3954015" cy="26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447366" y="6429425"/>
            <a:ext cx="492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20070818-0001-strolling_reindeer.jpg: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Nattfodd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derivative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work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Isthmus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(diskuse)http://commons.wikimedia.org/wiki/File:20070818-0001-strolling_reindeer_cropped.jpg?uselang=cs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6" name="Picture 8" descr="Soubor:Grizzly Bear Alaska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886" y="3784110"/>
            <a:ext cx="1812942" cy="271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7038886" y="6461281"/>
            <a:ext cx="34135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Shellie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from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Florida, USA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http://commons.wikimedia.org/wiki/File:Grizzly_Bear_Alaska_(1).jpg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8" name="Picture 10" descr="Soubor:Beaver Yearling Grooming Alhambra Creek 200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51"/>
          <a:stretch/>
        </p:blipFill>
        <p:spPr bwMode="auto">
          <a:xfrm>
            <a:off x="4209935" y="4810214"/>
            <a:ext cx="2345368" cy="16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4209935" y="6451311"/>
            <a:ext cx="2625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Cheryl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Reyndolds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, Worth a Dam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http://commons.wikimedia.org/wiki/File:Beaver_Yearling_Grooming_Alhambra_Creek_2008.jpg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60" name="Picture 12" descr="Soubor:American bison k5680-1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2"/>
          <a:stretch/>
        </p:blipFill>
        <p:spPr bwMode="auto">
          <a:xfrm>
            <a:off x="480916" y="3798573"/>
            <a:ext cx="3211621" cy="266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448061" y="6429425"/>
            <a:ext cx="4176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Jack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Dykinga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http://commons.wikimedia.org/wiki/File:American_bison_k5680-1.jpg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62" name="Picture 14" descr="File:Saguaro cactus in Arizon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82" y="3773089"/>
            <a:ext cx="3987603" cy="268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441608" y="6468511"/>
            <a:ext cx="3698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JGHowes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photographer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http://commons.wikimedia.org/wiki/File:Saguaro_cactus_in_Arizona.jpg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cxnSp>
        <p:nvCxnSpPr>
          <p:cNvPr id="25" name="Přímá spojnice se šipkou 24"/>
          <p:cNvCxnSpPr/>
          <p:nvPr/>
        </p:nvCxnSpPr>
        <p:spPr>
          <a:xfrm>
            <a:off x="3887924" y="2852936"/>
            <a:ext cx="2124236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4" name="Picture 16" descr="http://upload.wikimedia.org/wikipedia/commons/0/0a/Standing_jagua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82" y="3805110"/>
            <a:ext cx="4018524" cy="266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423253" y="6457703"/>
            <a:ext cx="36746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USFWS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http://commons.wikimedia.org/wiki/File:Standing_jaguar.jpg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75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18" grpId="0"/>
      <p:bldP spid="19" grpId="0"/>
      <p:bldP spid="20" grpId="0"/>
      <p:bldP spid="21" grpId="0"/>
      <p:bldP spid="22" grpId="0"/>
      <p:bldP spid="23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4544" y="0"/>
            <a:ext cx="9133706" cy="1143000"/>
          </a:xfrm>
        </p:spPr>
        <p:txBody>
          <a:bodyPr/>
          <a:lstStyle/>
          <a:p>
            <a:r>
              <a:rPr lang="cs-CZ" dirty="0" smtClean="0"/>
              <a:t>Podnebné pásy Jižní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27584" y="1052736"/>
            <a:ext cx="9144000" cy="3474720"/>
          </a:xfrm>
        </p:spPr>
        <p:txBody>
          <a:bodyPr/>
          <a:lstStyle/>
          <a:p>
            <a:r>
              <a:rPr lang="cs-CZ" sz="2400" dirty="0" smtClean="0"/>
              <a:t>Tropický</a:t>
            </a:r>
          </a:p>
          <a:p>
            <a:r>
              <a:rPr lang="cs-CZ" sz="2400" dirty="0" smtClean="0"/>
              <a:t>Jižní subtropický</a:t>
            </a:r>
          </a:p>
          <a:p>
            <a:r>
              <a:rPr lang="cs-CZ" sz="2400" dirty="0" smtClean="0"/>
              <a:t>Jižní mírný</a:t>
            </a:r>
          </a:p>
          <a:p>
            <a:r>
              <a:rPr lang="cs-CZ" sz="2400" dirty="0" smtClean="0"/>
              <a:t>Jižní subpolární</a:t>
            </a:r>
          </a:p>
          <a:p>
            <a:endParaRPr lang="cs-CZ" dirty="0"/>
          </a:p>
        </p:txBody>
      </p:sp>
      <p:pic>
        <p:nvPicPr>
          <p:cNvPr id="1026" name="Picture 2" descr="http://upload.wikimedia.org/wikipedia/commons/3/32/World_Koppen_Map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1" t="34897" r="57014" b="32552"/>
          <a:stretch/>
        </p:blipFill>
        <p:spPr bwMode="auto">
          <a:xfrm>
            <a:off x="4826665" y="1060796"/>
            <a:ext cx="3943320" cy="49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811520" y="595564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Peel, M. C., Finlayson, B. L., and McMahon, T. A.</a:t>
            </a:r>
          </a:p>
          <a:p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(University of Melbourne)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http://commons.wikimedia.org/wiki/File:World_Koppen_Map.png</a:t>
            </a: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339752" y="1340768"/>
            <a:ext cx="4392488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491880" y="1844824"/>
            <a:ext cx="3744416" cy="196537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642573" y="2276872"/>
            <a:ext cx="3873643" cy="21602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3347864" y="2708920"/>
            <a:ext cx="3240360" cy="25922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File:Aerial view of the Amazon Rainfores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03" y="3508235"/>
            <a:ext cx="4190328" cy="277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156293" y="6358314"/>
            <a:ext cx="4523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lubasi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http://commons.wikimedia.org/wiki/File:Aerial_view_of_the_Amazon_Rainforest.jpg?uselang=cs</a:t>
            </a:r>
          </a:p>
        </p:txBody>
      </p:sp>
      <p:pic>
        <p:nvPicPr>
          <p:cNvPr id="1030" name="Picture 6" descr="File:Chaco Boreal Paraguay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" t="9009" r="-48" b="5019"/>
          <a:stretch/>
        </p:blipFill>
        <p:spPr bwMode="auto">
          <a:xfrm>
            <a:off x="117003" y="3508632"/>
            <a:ext cx="4207009" cy="280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142882" y="6303269"/>
            <a:ext cx="41552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Ilosuna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http://commons.wikimedia.org/wiki/File:Chaco_Boreal_Paraguay.jpg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1032" name="Picture 8" descr="File:Patagonian plains argentina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74" t="29728"/>
          <a:stretch/>
        </p:blipFill>
        <p:spPr bwMode="auto">
          <a:xfrm>
            <a:off x="131906" y="3542484"/>
            <a:ext cx="4203450" cy="278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97427" y="6341008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James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Cadwell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http://commons.wikimedia.org/wiki/File:Patagonian_plains_argentina.jpg</a:t>
            </a:r>
          </a:p>
        </p:txBody>
      </p:sp>
      <p:pic>
        <p:nvPicPr>
          <p:cNvPr id="1034" name="Picture 10" descr="File:Puerto Williams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06" y="3508632"/>
            <a:ext cx="4181450" cy="278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117002" y="6341008"/>
            <a:ext cx="3721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ˇAutor: 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Original 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uploader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was 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Dentren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at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en.wikipedia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http://commons.wikimedia.org/wiki/File:Puerto_Williams1.JPG</a:t>
            </a:r>
          </a:p>
        </p:txBody>
      </p:sp>
    </p:spTree>
    <p:extLst>
      <p:ext uri="{BB962C8B-B14F-4D97-AF65-F5344CB8AC3E}">
        <p14:creationId xmlns:p14="http://schemas.microsoft.com/office/powerpoint/2010/main" val="3955194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71062" y="0"/>
            <a:ext cx="9252519" cy="1143000"/>
          </a:xfrm>
        </p:spPr>
        <p:txBody>
          <a:bodyPr/>
          <a:lstStyle/>
          <a:p>
            <a:r>
              <a:rPr lang="cs-CZ" dirty="0" smtClean="0"/>
              <a:t>Vegetační pásy Jižní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23302" y="1253040"/>
            <a:ext cx="75438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Tropický deštný les, savana</a:t>
            </a:r>
          </a:p>
          <a:p>
            <a:r>
              <a:rPr lang="cs-CZ" sz="2400" dirty="0" smtClean="0"/>
              <a:t>Řídké lesy</a:t>
            </a:r>
          </a:p>
          <a:p>
            <a:r>
              <a:rPr lang="cs-CZ" sz="2400" dirty="0" smtClean="0"/>
              <a:t>Stepi (pampy), pustiny</a:t>
            </a:r>
          </a:p>
          <a:p>
            <a:r>
              <a:rPr lang="cs-CZ" sz="2400" dirty="0" smtClean="0"/>
              <a:t>Tundra</a:t>
            </a:r>
          </a:p>
        </p:txBody>
      </p:sp>
      <p:pic>
        <p:nvPicPr>
          <p:cNvPr id="3074" name="Picture 2" descr="http://upload.wikimedia.org/wikipedia/commons/7/7b/Vegetation-no-legend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5" t="39070" r="63698" b="11954"/>
          <a:stretch/>
        </p:blipFill>
        <p:spPr bwMode="auto">
          <a:xfrm>
            <a:off x="5118547" y="1473403"/>
            <a:ext cx="3809055" cy="494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2009668" y="1999234"/>
            <a:ext cx="5298636" cy="178980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427984" y="1567029"/>
            <a:ext cx="3391020" cy="17899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581200" y="1697387"/>
            <a:ext cx="4562407" cy="76462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712200" y="2462010"/>
            <a:ext cx="3596104" cy="204711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516167" y="2909324"/>
            <a:ext cx="5936153" cy="28239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5118548" y="6253778"/>
            <a:ext cx="37019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 Sten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Porse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http://commons.wikimedia.org/wiki/File:Vegetation-no-legend.PNG</a:t>
            </a:r>
          </a:p>
        </p:txBody>
      </p:sp>
      <p:pic>
        <p:nvPicPr>
          <p:cNvPr id="3076" name="Picture 4" descr="File:Eunectes murin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36" y="3614803"/>
            <a:ext cx="4374767" cy="291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266716" y="6473724"/>
            <a:ext cx="37874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he:User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</a:t>
            </a:r>
            <a:r>
              <a:rPr lang="he-IL" sz="800" dirty="0" smtClean="0">
                <a:solidFill>
                  <a:schemeClr val="bg1">
                    <a:lumMod val="75000"/>
                  </a:schemeClr>
                </a:solidFill>
              </a:rPr>
              <a:t>מתניה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http://commons.wikimedia.org/wiki/File:Eunectes_murinus.jpg</a:t>
            </a:r>
          </a:p>
        </p:txBody>
      </p:sp>
      <p:pic>
        <p:nvPicPr>
          <p:cNvPr id="3078" name="Picture 6" descr="File:Tapír 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74" b="12396"/>
          <a:stretch/>
        </p:blipFill>
        <p:spPr bwMode="auto">
          <a:xfrm>
            <a:off x="4717604" y="4617418"/>
            <a:ext cx="2426003" cy="192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4641483" y="6476428"/>
            <a:ext cx="2906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Karelj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http://commons.wikimedia.org/wiki/File:Tap%C3%ADr_1.jpg?uselang=cs</a:t>
            </a:r>
          </a:p>
        </p:txBody>
      </p:sp>
      <p:pic>
        <p:nvPicPr>
          <p:cNvPr id="3080" name="Picture 8" descr="File:Lama guanicoe 2005-02-1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36" y="3207276"/>
            <a:ext cx="3405064" cy="331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274491" y="6537984"/>
            <a:ext cx="39059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Geoffrey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J.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King</a:t>
            </a: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http://commons.wikimedia.org/wiki/File:Lama_guanicoe_2005-02-13.jpeg</a:t>
            </a:r>
          </a:p>
        </p:txBody>
      </p:sp>
      <p:pic>
        <p:nvPicPr>
          <p:cNvPr id="3082" name="Picture 10" descr="File:Ostrich Struthio camelus Tanzania 3741 Nevi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09" y="3209980"/>
            <a:ext cx="4355264" cy="326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ovéPole 27"/>
          <p:cNvSpPr txBox="1"/>
          <p:nvPr/>
        </p:nvSpPr>
        <p:spPr>
          <a:xfrm>
            <a:off x="276280" y="6423055"/>
            <a:ext cx="3537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Nevit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Dilmen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(diskuse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http://commons.wikimedia.org/wiki/File:Ostrich_Struthio_camelus_Tanzania_3741_Nevit.jpg?uselang=cs</a:t>
            </a:r>
          </a:p>
        </p:txBody>
      </p:sp>
      <p:pic>
        <p:nvPicPr>
          <p:cNvPr id="3084" name="Picture 12" descr="File:Alaska 2007 05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09" y="3948229"/>
            <a:ext cx="3405998" cy="2589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274491" y="6461358"/>
            <a:ext cx="38161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NancyHeise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http://commons.wikimedia.org/wiki/File:Alaska_2007_056.jpg</a:t>
            </a:r>
          </a:p>
        </p:txBody>
      </p:sp>
    </p:spTree>
    <p:extLst>
      <p:ext uri="{BB962C8B-B14F-4D97-AF65-F5344CB8AC3E}">
        <p14:creationId xmlns:p14="http://schemas.microsoft.com/office/powerpoint/2010/main" val="292440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9" grpId="0"/>
      <p:bldP spid="24" grpId="0"/>
      <p:bldP spid="25" grpId="0"/>
      <p:bldP spid="26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6512511" cy="1143000"/>
          </a:xfrm>
        </p:spPr>
        <p:txBody>
          <a:bodyPr/>
          <a:lstStyle/>
          <a:p>
            <a:r>
              <a:rPr lang="cs-CZ" dirty="0" smtClean="0"/>
              <a:t>Národní parky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908720"/>
            <a:ext cx="9144000" cy="1166936"/>
          </a:xfrm>
        </p:spPr>
        <p:txBody>
          <a:bodyPr>
            <a:normAutofit/>
          </a:bodyPr>
          <a:lstStyle/>
          <a:p>
            <a:r>
              <a:rPr lang="cs-CZ" sz="2400" u="sng" dirty="0" err="1" smtClean="0"/>
              <a:t>Yellowstonský</a:t>
            </a:r>
            <a:r>
              <a:rPr lang="cs-CZ" sz="2400" u="sng" dirty="0" smtClean="0"/>
              <a:t> národní park</a:t>
            </a:r>
            <a:r>
              <a:rPr lang="cs-CZ" sz="2400" dirty="0" smtClean="0"/>
              <a:t> (USA) – vysoká tektonická aktivita – gejzíry (</a:t>
            </a:r>
            <a:r>
              <a:rPr lang="cs-CZ" sz="2400" dirty="0" err="1" smtClean="0"/>
              <a:t>Old</a:t>
            </a:r>
            <a:r>
              <a:rPr lang="cs-CZ" sz="2400" dirty="0" smtClean="0"/>
              <a:t> </a:t>
            </a:r>
            <a:r>
              <a:rPr lang="cs-CZ" sz="2400" dirty="0" err="1" smtClean="0"/>
              <a:t>Faitful</a:t>
            </a:r>
            <a:r>
              <a:rPr lang="cs-CZ" sz="2400" dirty="0" smtClean="0"/>
              <a:t>), horké prameny</a:t>
            </a:r>
            <a:endParaRPr lang="cs-CZ" sz="2400" dirty="0"/>
          </a:p>
        </p:txBody>
      </p:sp>
      <p:pic>
        <p:nvPicPr>
          <p:cNvPr id="5122" name="Picture 2" descr="File:Old Faithful Geyser at Yellowsto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57" y="3066137"/>
            <a:ext cx="4452938" cy="295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56589" y="602177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 Daniel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Mayer</a:t>
            </a: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http://commons.wikimedia.org/wiki/File:Old_Faithful_Geyser_at_Yellowstone.JPG?uselang=cs</a:t>
            </a:r>
          </a:p>
        </p:txBody>
      </p:sp>
      <p:pic>
        <p:nvPicPr>
          <p:cNvPr id="5124" name="Picture 4" descr="File:Morning Glory Pool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699" y="2794250"/>
            <a:ext cx="4303365" cy="322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89916" y="5994864"/>
            <a:ext cx="4321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Jon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Sullivan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http://commons.wikimedia.org/wiki/File:Morning_Glory_Pool2.jpg?uselang=cs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9667" y="1851926"/>
            <a:ext cx="9144000" cy="116693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u="sng" dirty="0" smtClean="0"/>
              <a:t>Národní park Galapágy</a:t>
            </a:r>
            <a:r>
              <a:rPr lang="cs-CZ" sz="2400" dirty="0" smtClean="0"/>
              <a:t> (Ekvádor) – objevil je Charles Darwin, souostroví sopečného původu, </a:t>
            </a:r>
            <a:r>
              <a:rPr lang="cs-CZ" sz="2400" dirty="0" err="1" smtClean="0"/>
              <a:t>endemité</a:t>
            </a:r>
            <a:r>
              <a:rPr lang="cs-CZ" sz="2400" dirty="0" smtClean="0"/>
              <a:t> – leguán galapážský, želva sloní</a:t>
            </a:r>
            <a:endParaRPr lang="cs-CZ" sz="2400" dirty="0"/>
          </a:p>
        </p:txBody>
      </p:sp>
      <p:pic>
        <p:nvPicPr>
          <p:cNvPr id="5126" name="Picture 6" descr="File:Galapago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72" y="3039226"/>
            <a:ext cx="4425321" cy="295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68555" y="6015727"/>
            <a:ext cx="3851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Michael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Lejeune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Belgium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http://commons.wikimedia.org/wiki/File:Galapagos.jpg?uselang=cs</a:t>
            </a:r>
          </a:p>
        </p:txBody>
      </p:sp>
      <p:pic>
        <p:nvPicPr>
          <p:cNvPr id="5128" name="Picture 8" descr="File:Alvaro Sevilla Design foto de la Tortuga Galapagos Isla Santa Cruz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849" y="2785566"/>
            <a:ext cx="4279064" cy="320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707698" y="6021271"/>
            <a:ext cx="3833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David Adam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Kess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http://commons.wikimedia.org/wiki/File:Alvaro_Sevilla_Design_foto_de_la_Tortuga_Galapagos_Isla_Santa_Cruz.jpg?uselang=cs</a:t>
            </a:r>
          </a:p>
        </p:txBody>
      </p:sp>
    </p:spTree>
    <p:extLst>
      <p:ext uri="{BB962C8B-B14F-4D97-AF65-F5344CB8AC3E}">
        <p14:creationId xmlns:p14="http://schemas.microsoft.com/office/powerpoint/2010/main" val="101650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9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3/32/World_Koppen_Map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1" t="3581" r="54243" b="33761"/>
          <a:stretch/>
        </p:blipFill>
        <p:spPr bwMode="auto">
          <a:xfrm>
            <a:off x="3671392" y="620688"/>
            <a:ext cx="5472608" cy="623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96552" y="-10886"/>
            <a:ext cx="6512511" cy="1143000"/>
          </a:xfrm>
        </p:spPr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72008" y="764704"/>
            <a:ext cx="9144000" cy="115212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Urči (podle mapy) k číslu podnebný, vegetační pás a zvíře žijící v této oblasti.</a:t>
            </a:r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671392" y="6403113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Peel, M. C., Finlayson, B. L., and McMahon, T. A.</a:t>
            </a:r>
          </a:p>
          <a:p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(University of Melbourne)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http://commons.wikimedia.org/wiki/File:World_Koppen_Map.png</a:t>
            </a:r>
          </a:p>
          <a:p>
            <a:endParaRPr lang="cs-CZ" sz="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6326653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9664" y="191683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272300" y="5864989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07696" y="1673827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60332" y="436510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26707" y="2643007"/>
            <a:ext cx="800878" cy="3914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dirty="0" smtClean="0">
                <a:solidFill>
                  <a:srgbClr val="FF0000"/>
                </a:solidFill>
              </a:rPr>
              <a:t>1 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3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4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</a:p>
          <a:p>
            <a:pPr marL="45720" indent="0">
              <a:buNone/>
            </a:pP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2645034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jižní subpolární, tundra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(permafrost), </a:t>
            </a:r>
            <a:r>
              <a:rPr lang="cs-CZ" sz="2400" b="1" dirty="0">
                <a:solidFill>
                  <a:srgbClr val="FF0000"/>
                </a:solidFill>
              </a:rPr>
              <a:t>l</a:t>
            </a:r>
            <a:r>
              <a:rPr lang="cs-CZ" sz="2400" b="1" dirty="0" smtClean="0">
                <a:solidFill>
                  <a:srgbClr val="FF0000"/>
                </a:solidFill>
              </a:rPr>
              <a:t>achtan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3534107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severní subpolární, tundra (permafrost),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sob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35561" y="4493229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jižní mírný, stepi (pampy), pštros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5561" y="5033992"/>
            <a:ext cx="8423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severní polární, trvale zaledněné území,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medvěd lední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5561" y="5949280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tropický, tropická deštný les, anakonda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00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/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836712"/>
            <a:ext cx="6012160" cy="576064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Co je to endemit:</a:t>
            </a:r>
          </a:p>
          <a:p>
            <a:r>
              <a:rPr lang="cs-CZ" sz="2400" dirty="0" smtClean="0"/>
              <a:t>Jak se nazývají stepi v Severní Americe:</a:t>
            </a:r>
          </a:p>
          <a:p>
            <a:r>
              <a:rPr lang="cs-CZ" sz="2400" dirty="0" smtClean="0"/>
              <a:t>Co je to souostroví:</a:t>
            </a:r>
          </a:p>
          <a:p>
            <a:r>
              <a:rPr lang="cs-CZ" sz="2400" dirty="0" smtClean="0"/>
              <a:t>Jak se nazývají stepi v Jižní Americe:</a:t>
            </a:r>
          </a:p>
          <a:p>
            <a:r>
              <a:rPr lang="cs-CZ" sz="2400" dirty="0" smtClean="0"/>
              <a:t>Mohou se potkat medvěd lední a tučňák: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Koho nebo co objevil Charles Darwin:</a:t>
            </a:r>
          </a:p>
          <a:p>
            <a:endParaRPr lang="cs-CZ" sz="2400" dirty="0" smtClean="0"/>
          </a:p>
          <a:p>
            <a:endParaRPr lang="cs-CZ" dirty="0" smtClean="0"/>
          </a:p>
          <a:p>
            <a:pPr marL="45720" indent="0"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9832" y="836711"/>
            <a:ext cx="6516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organismus žijící na jednom místě na světě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56176" y="1298377"/>
            <a:ext cx="6516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prérie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07904" y="1747762"/>
            <a:ext cx="6516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skupina ostrovů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14846" y="2230275"/>
            <a:ext cx="6516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pampy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9088" y="3212976"/>
            <a:ext cx="8105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ne, oba žijí na odlišné polokouli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(medvěd lední – severní  tučňák – jižní)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52120" y="4149080"/>
            <a:ext cx="6516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souostroví Galapágy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6146" name="Picture 2" descr="File:Galapagos-satellite-2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10745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038078" y="6296227"/>
            <a:ext cx="2776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fr-FR" sz="800" dirty="0">
                <a:solidFill>
                  <a:schemeClr val="bg1">
                    <a:lumMod val="75000"/>
                  </a:schemeClr>
                </a:solidFill>
              </a:rPr>
              <a:t>Jacques Descloitres, MODIS Rapid Response Project at </a:t>
            </a:r>
            <a:r>
              <a:rPr lang="fr-FR" sz="800" dirty="0" smtClean="0">
                <a:solidFill>
                  <a:schemeClr val="bg1">
                    <a:lumMod val="75000"/>
                  </a:schemeClr>
                </a:solidFill>
              </a:rPr>
              <a:t>NASA/GSFC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http://commons.wikimedia.org/wiki/File:Galapagos-satellite-2002.jpg?uselang=cs</a:t>
            </a:r>
          </a:p>
        </p:txBody>
      </p:sp>
      <p:pic>
        <p:nvPicPr>
          <p:cNvPr id="6148" name="Picture 4" descr="File:Emperor Penguin Manchot empereu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983" y="4624653"/>
            <a:ext cx="199795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7812935" y="5196587"/>
            <a:ext cx="6480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Samuel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Blanc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http://commons.wikimedia.org/wiki/File:Emperor_Penguin_Manchot_empereur.jpg</a:t>
            </a:r>
          </a:p>
        </p:txBody>
      </p:sp>
    </p:spTree>
    <p:extLst>
      <p:ext uri="{BB962C8B-B14F-4D97-AF65-F5344CB8AC3E}">
        <p14:creationId xmlns:p14="http://schemas.microsoft.com/office/powerpoint/2010/main" val="83650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323528" y="260648"/>
            <a:ext cx="8568952" cy="3475037"/>
          </a:xfrm>
        </p:spPr>
        <p:txBody>
          <a:bodyPr>
            <a:noAutofit/>
          </a:bodyPr>
          <a:lstStyle/>
          <a:p>
            <a:r>
              <a:rPr lang="cs-CZ" sz="2400" u="sng" dirty="0"/>
              <a:t>Seznam pramenů a literatury</a:t>
            </a:r>
            <a:r>
              <a:rPr lang="cs-CZ" sz="2000" u="sng" dirty="0" smtClean="0"/>
              <a:t>: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://cs.wikipedia.org</a:t>
            </a:r>
          </a:p>
          <a:p>
            <a:r>
              <a:rPr lang="cs-CZ" sz="2000" dirty="0"/>
              <a:t>http://commons.wikimedia.org/wiki/Main_Page</a:t>
            </a:r>
          </a:p>
          <a:p>
            <a:r>
              <a:rPr lang="cs-CZ" sz="2000" dirty="0" smtClean="0"/>
              <a:t>Všechny </a:t>
            </a:r>
            <a:r>
              <a:rPr lang="cs-CZ" sz="2000" dirty="0"/>
              <a:t>odkazy dostupné pod licencí Public </a:t>
            </a:r>
            <a:r>
              <a:rPr lang="cs-CZ" sz="2000" dirty="0" err="1"/>
              <a:t>Domain</a:t>
            </a:r>
            <a:r>
              <a:rPr lang="cs-CZ" sz="2000" dirty="0"/>
              <a:t> nebo </a:t>
            </a:r>
            <a:r>
              <a:rPr lang="cs-CZ" sz="2000" dirty="0" err="1"/>
              <a:t>Creativ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(autor a odkaz uveden pod obrázkem</a:t>
            </a:r>
            <a:r>
              <a:rPr lang="cs-CZ" sz="2000" dirty="0" smtClean="0"/>
              <a:t>).</a:t>
            </a:r>
            <a:endParaRPr lang="cs-CZ" sz="2000" dirty="0"/>
          </a:p>
          <a:p>
            <a:r>
              <a:rPr lang="cs-CZ" sz="2000" dirty="0" smtClean="0"/>
              <a:t>SVATOŇOVÁ</a:t>
            </a:r>
            <a:r>
              <a:rPr lang="cs-CZ" sz="2000" dirty="0"/>
              <a:t>, H., J. KOLEJKA, P. CHALUPA a D. </a:t>
            </a:r>
            <a:r>
              <a:rPr lang="cs-CZ" sz="2000" dirty="0" smtClean="0"/>
              <a:t>H</a:t>
            </a:r>
            <a:r>
              <a:rPr lang="cs-CZ" sz="2000" dirty="0"/>
              <a:t>Ü</a:t>
            </a:r>
            <a:r>
              <a:rPr lang="cs-CZ" sz="2000" dirty="0" smtClean="0"/>
              <a:t>BELOVÁ</a:t>
            </a:r>
            <a:r>
              <a:rPr lang="cs-CZ" sz="2000" dirty="0"/>
              <a:t>. </a:t>
            </a:r>
            <a:r>
              <a:rPr lang="cs-CZ" sz="2000" i="1" dirty="0"/>
              <a:t>Zeměpis: Putování po světadílech, 1. díl, Amerika, Afrika</a:t>
            </a:r>
            <a:r>
              <a:rPr lang="cs-CZ" sz="2000" dirty="0"/>
              <a:t>. 1. vyd. Brno: NOVÁ ŠKOLA, s. r. o, 2008. ISBN 80-7289-095-6.</a:t>
            </a:r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7. vyd. Praha: Kartografie Praha a. s., 2002. ISBN 80-7011-582-3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1. vyd. Praha: Kartografie Praha a. s., 2004. ISBN 80-7011-730-3. </a:t>
            </a:r>
            <a:br>
              <a:rPr lang="cs-CZ" sz="2000" dirty="0"/>
            </a:br>
            <a:endParaRPr lang="cs-CZ" sz="2000" dirty="0"/>
          </a:p>
          <a:p>
            <a:r>
              <a:rPr lang="cs-CZ" sz="2000" dirty="0"/>
              <a:t>Materiál je určen pro bezplatné používání pro potřeby výuky a vzdělávání na všech typech škol a školských zařízení. 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176123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374</TotalTime>
  <Words>719</Words>
  <Application>Microsoft Office PowerPoint</Application>
  <PresentationFormat>Předvádění na obrazovce (4:3)</PresentationFormat>
  <Paragraphs>168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Podnebí a vegetace       Ameriky</vt:lpstr>
      <vt:lpstr>Podnebné pásy Severní Ameriky</vt:lpstr>
      <vt:lpstr>Vegetační pásy Severní Ameriky</vt:lpstr>
      <vt:lpstr>Podnebné pásy Jižní Ameriky</vt:lpstr>
      <vt:lpstr>Vegetační pásy Jižní Ameriky</vt:lpstr>
      <vt:lpstr>Národní parky</vt:lpstr>
      <vt:lpstr>Opakování</vt:lpstr>
      <vt:lpstr>Shrnutí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Podnebí a vegetace       Ameriky</dc:title>
  <dc:creator>uživatel</dc:creator>
  <cp:lastModifiedBy>uživatel</cp:lastModifiedBy>
  <cp:revision>36</cp:revision>
  <dcterms:created xsi:type="dcterms:W3CDTF">2013-07-02T09:57:38Z</dcterms:created>
  <dcterms:modified xsi:type="dcterms:W3CDTF">2013-07-19T07:50:24Z</dcterms:modified>
</cp:coreProperties>
</file>