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D5F0C71-0720-41A0-B908-D1B3A64A5CE7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DF17978-B75E-4636-ABD7-93BE18EDA7D3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agmatick%C3%A1_sankce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-numismatika.cz/index.php?get=kapitola6_02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vocerman.blog.idnes.cz/c/285878/Zavedla-Marie-Terezie-povinnou-skolni-dochazku-Objev-nebo-omyl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ornost.com/2012/12/26-prosince-kapitulace-francouzske-armady-v-praze-1742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bec.pecenady.szm.com/100/historia.htm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hyperlink" Target="http://luciusmalfoy.meu.zoznam.sk/news/maria-terezia/" TargetMode="External"/><Relationship Id="rId7" Type="http://schemas.openxmlformats.org/officeDocument/2006/relationships/hyperlink" Target="http://www.palba.cz/viewtopic.php?t=3256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9.jpg"/><Relationship Id="rId5" Type="http://schemas.openxmlformats.org/officeDocument/2006/relationships/hyperlink" Target="http://www.panovnici.estranky.cz/fotoalbum/habsburkove/habsburkove-cesti-kralove/josef-ii..jpg.html" TargetMode="External"/><Relationship Id="rId10" Type="http://schemas.openxmlformats.org/officeDocument/2006/relationships/image" Target="../media/image11.jpeg"/><Relationship Id="rId4" Type="http://schemas.openxmlformats.org/officeDocument/2006/relationships/image" Target="../media/image8.gif"/><Relationship Id="rId9" Type="http://schemas.openxmlformats.org/officeDocument/2006/relationships/hyperlink" Target="http://www.goldendust.cz/katerina-ii-velika-2098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ndynska.cz/index.php?p1=14245&amp;p4=&amp;p5=&amp;p6=2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Toleran%C4%8Dn%C3%AD_patent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ituln%C3%AD_list_Patentu_o_zru%C5%A1en%C3%AD_nevolnictv%C3%AD_z_16_listopadu_1781.gif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jersin.info/historie%20obce/po%20zru%C5%A1en%C3%AD%20nevolnictv%C3%AD_3.htm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Osvícenci v Čechách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Opakujeme dějepis na II. stupni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1691640" y="3736975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7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4"/>
    </mc:Choice>
    <mc:Fallback xmlns="">
      <p:transition spd="slow" advTm="407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Osvícenci v Čechách - </a:t>
            </a:r>
            <a:r>
              <a:rPr lang="cs-CZ" b="1" dirty="0" smtClean="0"/>
              <a:t>TESTÍK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: Opakujeme dějepis na II. stupni</a:t>
            </a:r>
          </a:p>
          <a:p>
            <a:r>
              <a:rPr lang="cs-CZ" dirty="0" smtClean="0"/>
              <a:t>Šablona: III/2</a:t>
            </a:r>
          </a:p>
          <a:p>
            <a:r>
              <a:rPr lang="cs-CZ" dirty="0" smtClean="0"/>
              <a:t>Číslo: 44</a:t>
            </a:r>
          </a:p>
          <a:p>
            <a:r>
              <a:rPr lang="cs-CZ" dirty="0" smtClean="0"/>
              <a:t>Autor: Mgr. Soňa Blažková</a:t>
            </a:r>
          </a:p>
          <a:p>
            <a:r>
              <a:rPr lang="cs-CZ" dirty="0" smtClean="0"/>
              <a:t>Škola: ZŠ Choltice  „Učíme se pro život“</a:t>
            </a:r>
          </a:p>
          <a:p>
            <a:r>
              <a:rPr lang="cs-CZ" dirty="0" smtClean="0"/>
              <a:t>Klíčová slova: Marie Terezie, Josef II., osvícenský absolutismus, Karel VI., robotní patent, toleranční patent, pragmatická sankce</a:t>
            </a:r>
          </a:p>
          <a:p>
            <a:r>
              <a:rPr lang="cs-CZ" dirty="0" smtClean="0"/>
              <a:t>Třída: dějepis 8                                    Datum: 10.1.2013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206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8"/>
    </mc:Choice>
    <mc:Fallback xmlns="">
      <p:transition spd="slow" advTm="452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Metodický návod a obsah: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Každý žák si napíše na papír čísla 1-10 pod sebe, každé číslo na nový řádek. Po spuštění testu dopisuje pouze písmeno odpovědi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/>
              <a:t>List 1- 3  </a:t>
            </a:r>
            <a:r>
              <a:rPr lang="cs-CZ" dirty="0" smtClean="0"/>
              <a:t>       </a:t>
            </a:r>
            <a:r>
              <a:rPr lang="cs-CZ" dirty="0"/>
              <a:t>úvodní</a:t>
            </a:r>
          </a:p>
          <a:p>
            <a:r>
              <a:rPr lang="cs-CZ" dirty="0"/>
              <a:t>List 4 – 13 </a:t>
            </a:r>
            <a:r>
              <a:rPr lang="cs-CZ" dirty="0" smtClean="0"/>
              <a:t>     10 otázek je načasováno </a:t>
            </a:r>
            <a:r>
              <a:rPr lang="cs-CZ" dirty="0"/>
              <a:t>na 30´´  </a:t>
            </a:r>
          </a:p>
          <a:p>
            <a:pPr marL="0" indent="0">
              <a:buNone/>
            </a:pPr>
            <a:r>
              <a:rPr lang="cs-CZ" dirty="0"/>
              <a:t>                          Každou otázku po 10´´ doplní obrázek.</a:t>
            </a:r>
          </a:p>
          <a:p>
            <a:r>
              <a:rPr lang="cs-CZ" dirty="0"/>
              <a:t>List 14 – výsledky </a:t>
            </a:r>
            <a:r>
              <a:rPr lang="cs-CZ" dirty="0" err="1"/>
              <a:t>testíku</a:t>
            </a:r>
            <a:r>
              <a:rPr lang="cs-CZ" dirty="0"/>
              <a:t> a hodnocení</a:t>
            </a:r>
          </a:p>
          <a:p>
            <a:r>
              <a:rPr lang="cs-CZ" dirty="0"/>
              <a:t>List 15 – zdroje </a:t>
            </a:r>
          </a:p>
          <a:p>
            <a:pPr marL="0" indent="0">
              <a:buNone/>
            </a:pPr>
            <a:r>
              <a:rPr lang="cs-CZ" dirty="0" smtClean="0"/>
              <a:t>                 -obrázky </a:t>
            </a:r>
            <a:r>
              <a:rPr lang="cs-CZ" dirty="0"/>
              <a:t>jsou doplněny  hypertextovým </a:t>
            </a:r>
            <a:r>
              <a:rPr lang="cs-CZ" dirty="0" smtClean="0"/>
              <a:t>odkazem </a:t>
            </a:r>
          </a:p>
          <a:p>
            <a:pPr marL="0" indent="0">
              <a:buNone/>
            </a:pPr>
            <a:r>
              <a:rPr lang="cs-CZ" dirty="0" smtClean="0"/>
              <a:t>                 -písemné </a:t>
            </a:r>
            <a:r>
              <a:rPr lang="cs-CZ" dirty="0"/>
              <a:t>zdroje jsou citovány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305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1"/>
    </mc:Choice>
    <mc:Fallback xmlns="">
      <p:transition spd="slow" advTm="167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1.Který dokument zajistil trůn</a:t>
            </a:r>
            <a:br>
              <a:rPr lang="cs-CZ" b="1" dirty="0" smtClean="0"/>
            </a:br>
            <a:r>
              <a:rPr lang="cs-CZ" b="1" dirty="0"/>
              <a:t> </a:t>
            </a:r>
            <a:r>
              <a:rPr lang="cs-CZ" b="1" dirty="0" smtClean="0"/>
              <a:t>  Marii Terezii: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A) Zlatá bula sicilská</a:t>
            </a:r>
          </a:p>
          <a:p>
            <a:endParaRPr lang="cs-CZ" dirty="0"/>
          </a:p>
          <a:p>
            <a:r>
              <a:rPr lang="cs-CZ" dirty="0" smtClean="0"/>
              <a:t>B) Obnovené zřízení zemské</a:t>
            </a:r>
          </a:p>
          <a:p>
            <a:endParaRPr lang="cs-CZ" dirty="0"/>
          </a:p>
          <a:p>
            <a:r>
              <a:rPr lang="cs-CZ" dirty="0" smtClean="0"/>
              <a:t>C) Pragmatická sankce </a:t>
            </a:r>
            <a:endParaRPr lang="cs-CZ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135" y="2204864"/>
            <a:ext cx="3689249" cy="324036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89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34"/>
    </mc:Choice>
    <mc:Fallback xmlns="">
      <p:transition spd="slow" advTm="31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2. Otec Marie Terezie byl: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  Karel I.</a:t>
            </a:r>
          </a:p>
          <a:p>
            <a:endParaRPr lang="cs-CZ" sz="4000" dirty="0"/>
          </a:p>
          <a:p>
            <a:r>
              <a:rPr lang="cs-CZ" sz="4000" dirty="0" smtClean="0"/>
              <a:t>B)   Karel IV.</a:t>
            </a:r>
          </a:p>
          <a:p>
            <a:endParaRPr lang="cs-CZ" sz="4000" dirty="0"/>
          </a:p>
          <a:p>
            <a:r>
              <a:rPr lang="cs-CZ" sz="4000" dirty="0" smtClean="0"/>
              <a:t>C)   Karel VI.</a:t>
            </a:r>
            <a:endParaRPr lang="cs-CZ" sz="40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098653"/>
            <a:ext cx="2952328" cy="341857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31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39"/>
    </mc:Choice>
    <mc:Fallback xmlns="">
      <p:transition spd="slow" advTm="31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3. Povinná školní docházka byla </a:t>
            </a:r>
            <a:r>
              <a:rPr lang="cs-CZ" b="1" dirty="0" smtClean="0"/>
              <a:t>  </a:t>
            </a:r>
            <a:br>
              <a:rPr lang="cs-CZ" b="1" dirty="0" smtClean="0"/>
            </a:br>
            <a:r>
              <a:rPr lang="cs-CZ" b="1" dirty="0" smtClean="0"/>
              <a:t>    zavedena </a:t>
            </a:r>
            <a:r>
              <a:rPr lang="cs-CZ" b="1" dirty="0" smtClean="0"/>
              <a:t>roku: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 1773</a:t>
            </a:r>
          </a:p>
          <a:p>
            <a:endParaRPr lang="cs-CZ" sz="4000" dirty="0"/>
          </a:p>
          <a:p>
            <a:r>
              <a:rPr lang="cs-CZ" sz="4000" dirty="0" smtClean="0"/>
              <a:t>B)  1774</a:t>
            </a:r>
          </a:p>
          <a:p>
            <a:endParaRPr lang="cs-CZ" sz="4000" dirty="0"/>
          </a:p>
          <a:p>
            <a:r>
              <a:rPr lang="cs-CZ" sz="4000" dirty="0" smtClean="0"/>
              <a:t>C)  1775</a:t>
            </a:r>
            <a:endParaRPr lang="cs-CZ" sz="40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131150"/>
            <a:ext cx="4614664" cy="347466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184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32"/>
    </mc:Choice>
    <mc:Fallback xmlns="">
      <p:transition spd="slow" advTm="31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4. Napiš období vlády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dirty="0" smtClean="0"/>
              <a:t>Marie Terezie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916832"/>
            <a:ext cx="6336704" cy="443972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931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82"/>
    </mc:Choice>
    <mc:Fallback xmlns="">
      <p:transition spd="slow" advTm="30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5. Co to je Tereziánský urbář?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soupis majetku</a:t>
            </a:r>
          </a:p>
          <a:p>
            <a:endParaRPr lang="cs-CZ" sz="3600" b="1" dirty="0"/>
          </a:p>
          <a:p>
            <a:r>
              <a:rPr lang="cs-CZ" sz="3600" dirty="0" smtClean="0"/>
              <a:t>B) soupis pozemků</a:t>
            </a:r>
          </a:p>
          <a:p>
            <a:endParaRPr lang="cs-CZ" sz="3600" dirty="0"/>
          </a:p>
          <a:p>
            <a:r>
              <a:rPr lang="cs-CZ" sz="3600" dirty="0" smtClean="0"/>
              <a:t>C) soupis řemesel</a:t>
            </a:r>
            <a:endParaRPr lang="cs-CZ" sz="36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371" y="1920875"/>
            <a:ext cx="3180258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631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96"/>
    </mc:Choice>
    <mc:Fallback xmlns="">
      <p:transition spd="slow" advTm="30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6. Napiš stručně, co to je </a:t>
            </a:r>
            <a:br>
              <a:rPr lang="cs-CZ" b="1" dirty="0" smtClean="0"/>
            </a:br>
            <a:r>
              <a:rPr lang="cs-CZ" b="1" dirty="0" smtClean="0"/>
              <a:t>    osvícenský absolutismus:</a:t>
            </a:r>
            <a:endParaRPr lang="cs-CZ" b="1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08572"/>
            <a:ext cx="2581275" cy="2381250"/>
          </a:xfrm>
        </p:spPr>
      </p:pic>
      <p:pic>
        <p:nvPicPr>
          <p:cNvPr id="7" name="Obrázek 6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852936"/>
            <a:ext cx="2163368" cy="3373388"/>
          </a:xfrm>
          <a:prstGeom prst="rect">
            <a:avLst/>
          </a:prstGeom>
        </p:spPr>
      </p:pic>
      <p:pic>
        <p:nvPicPr>
          <p:cNvPr id="11" name="Zástupný symbol pro obsah 10">
            <a:hlinkClick r:id="rId7"/>
          </p:cNvPr>
          <p:cNvPicPr>
            <a:picLocks noGrp="1" noChangeAspect="1"/>
          </p:cNvPicPr>
          <p:nvPr>
            <p:ph sz="half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132856"/>
            <a:ext cx="2181225" cy="2857500"/>
          </a:xfrm>
        </p:spPr>
      </p:pic>
      <p:pic>
        <p:nvPicPr>
          <p:cNvPr id="12" name="Obrázek 11">
            <a:hlinkClick r:id="rId9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501008"/>
            <a:ext cx="2263870" cy="29969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150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88"/>
    </mc:Choice>
    <mc:Fallback xmlns="">
      <p:transition spd="slow" advTm="30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7. Kdy vládne Josef II. 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1740- 1750</a:t>
            </a:r>
          </a:p>
          <a:p>
            <a:endParaRPr lang="cs-CZ" sz="4000" dirty="0"/>
          </a:p>
          <a:p>
            <a:r>
              <a:rPr lang="cs-CZ" sz="4000" dirty="0" smtClean="0"/>
              <a:t>B) 1740- 1780</a:t>
            </a:r>
          </a:p>
          <a:p>
            <a:endParaRPr lang="cs-CZ" sz="4000" dirty="0"/>
          </a:p>
          <a:p>
            <a:r>
              <a:rPr lang="cs-CZ" sz="4000" dirty="0" smtClean="0"/>
              <a:t>C) 1780- 1790  </a:t>
            </a:r>
            <a:endParaRPr lang="cs-CZ" sz="40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400" y="2016919"/>
            <a:ext cx="3378200" cy="42418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581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84"/>
    </mc:Choice>
    <mc:Fallback xmlns="">
      <p:transition spd="slow" advTm="30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8. Co uzákonil Toleranční patent?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4"/>
            <a:ext cx="4618856" cy="4677267"/>
          </a:xfrm>
        </p:spPr>
        <p:txBody>
          <a:bodyPr>
            <a:normAutofit fontScale="92500"/>
          </a:bodyPr>
          <a:lstStyle/>
          <a:p>
            <a:r>
              <a:rPr lang="cs-CZ" sz="3600" dirty="0" smtClean="0"/>
              <a:t>A) svobodu </a:t>
            </a:r>
          </a:p>
          <a:p>
            <a:pPr marL="0" indent="0">
              <a:buNone/>
            </a:pPr>
            <a:r>
              <a:rPr lang="cs-CZ" sz="3600" dirty="0" smtClean="0"/>
              <a:t>        osobní</a:t>
            </a:r>
          </a:p>
          <a:p>
            <a:endParaRPr lang="cs-CZ" sz="3600" dirty="0"/>
          </a:p>
          <a:p>
            <a:r>
              <a:rPr lang="cs-CZ" sz="3600" dirty="0" smtClean="0"/>
              <a:t>B</a:t>
            </a:r>
            <a:r>
              <a:rPr lang="cs-CZ" sz="3600" dirty="0"/>
              <a:t>) </a:t>
            </a:r>
            <a:r>
              <a:rPr lang="cs-CZ" sz="3600" dirty="0" smtClean="0"/>
              <a:t>svobodu</a:t>
            </a:r>
          </a:p>
          <a:p>
            <a:pPr marL="0" indent="0">
              <a:buNone/>
            </a:pPr>
            <a:r>
              <a:rPr lang="cs-CZ" sz="3600" dirty="0" smtClean="0"/>
              <a:t>       náboženskou</a:t>
            </a:r>
          </a:p>
          <a:p>
            <a:endParaRPr lang="cs-CZ" sz="3600" dirty="0"/>
          </a:p>
          <a:p>
            <a:r>
              <a:rPr lang="cs-CZ" sz="3600" dirty="0" smtClean="0"/>
              <a:t>C) svobodu podnikání</a:t>
            </a:r>
            <a:endParaRPr lang="cs-CZ" sz="36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987816"/>
            <a:ext cx="3096344" cy="4381327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942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66"/>
    </mc:Choice>
    <mc:Fallback xmlns="">
      <p:transition spd="slow" advTm="30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9. Kdy byl vydán </a:t>
            </a:r>
            <a:br>
              <a:rPr lang="cs-CZ" b="1" dirty="0" smtClean="0"/>
            </a:br>
            <a:r>
              <a:rPr lang="cs-CZ" b="1" dirty="0"/>
              <a:t> </a:t>
            </a:r>
            <a:r>
              <a:rPr lang="cs-CZ" b="1" dirty="0" smtClean="0"/>
              <a:t>   Patent o zrušení nevolnictví 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1600" y="1920085"/>
            <a:ext cx="3524200" cy="443484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A) 1760</a:t>
            </a:r>
          </a:p>
          <a:p>
            <a:endParaRPr lang="cs-CZ" sz="4000" dirty="0"/>
          </a:p>
          <a:p>
            <a:r>
              <a:rPr lang="cs-CZ" sz="4000" dirty="0" smtClean="0"/>
              <a:t>B) 1781</a:t>
            </a:r>
          </a:p>
          <a:p>
            <a:endParaRPr lang="cs-CZ" sz="4000" dirty="0"/>
          </a:p>
          <a:p>
            <a:r>
              <a:rPr lang="cs-CZ" sz="4000" dirty="0" smtClean="0"/>
              <a:t>C) 1791</a:t>
            </a:r>
            <a:endParaRPr lang="cs-CZ" sz="4000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44824"/>
            <a:ext cx="2901029" cy="44338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490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44"/>
    </mc:Choice>
    <mc:Fallback xmlns="">
      <p:transition spd="slow" advTm="30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10) Vyber přezdívku Josefa II.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smtClean="0"/>
              <a:t>A) vesnický císař</a:t>
            </a:r>
          </a:p>
          <a:p>
            <a:endParaRPr lang="cs-CZ" sz="3600" dirty="0"/>
          </a:p>
          <a:p>
            <a:r>
              <a:rPr lang="cs-CZ" sz="3600" dirty="0" smtClean="0"/>
              <a:t>B) městský císař</a:t>
            </a:r>
          </a:p>
          <a:p>
            <a:endParaRPr lang="cs-CZ" sz="3600" dirty="0"/>
          </a:p>
          <a:p>
            <a:r>
              <a:rPr lang="cs-CZ" sz="3600" dirty="0" smtClean="0"/>
              <a:t>C) selský císař</a:t>
            </a:r>
            <a:endParaRPr lang="cs-CZ" sz="3600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312" y="2004219"/>
            <a:ext cx="3000375" cy="4267200"/>
          </a:xfrm>
        </p:spPr>
      </p:pic>
    </p:spTree>
    <p:extLst>
      <p:ext uri="{BB962C8B-B14F-4D97-AF65-F5344CB8AC3E}">
        <p14:creationId xmlns:p14="http://schemas.microsoft.com/office/powerpoint/2010/main" val="280222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40"/>
    </mc:Choice>
    <mc:Fallback xmlns="">
      <p:transition spd="slow" advTm="3104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Výsledky:            Hodnocení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1)  C</a:t>
            </a:r>
          </a:p>
          <a:p>
            <a:r>
              <a:rPr lang="cs-CZ" dirty="0" smtClean="0"/>
              <a:t>2)  C</a:t>
            </a:r>
          </a:p>
          <a:p>
            <a:r>
              <a:rPr lang="cs-CZ" dirty="0" smtClean="0"/>
              <a:t>3)  B</a:t>
            </a:r>
          </a:p>
          <a:p>
            <a:r>
              <a:rPr lang="cs-CZ" dirty="0" smtClean="0"/>
              <a:t>4)  1740-80</a:t>
            </a:r>
          </a:p>
          <a:p>
            <a:r>
              <a:rPr lang="cs-CZ" dirty="0" smtClean="0"/>
              <a:t>5)  A</a:t>
            </a:r>
          </a:p>
          <a:p>
            <a:r>
              <a:rPr lang="cs-CZ" dirty="0" smtClean="0"/>
              <a:t>6)  panovník vládne pomocí reforem</a:t>
            </a:r>
          </a:p>
          <a:p>
            <a:r>
              <a:rPr lang="cs-CZ" dirty="0" smtClean="0"/>
              <a:t>7) C</a:t>
            </a:r>
          </a:p>
          <a:p>
            <a:r>
              <a:rPr lang="cs-CZ" dirty="0" smtClean="0"/>
              <a:t>8) B</a:t>
            </a:r>
          </a:p>
          <a:p>
            <a:r>
              <a:rPr lang="cs-CZ" dirty="0" smtClean="0"/>
              <a:t>9) B</a:t>
            </a:r>
          </a:p>
          <a:p>
            <a:r>
              <a:rPr lang="cs-CZ" dirty="0" smtClean="0"/>
              <a:t>10) C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10   bodů       1</a:t>
            </a:r>
          </a:p>
          <a:p>
            <a:r>
              <a:rPr lang="cs-CZ" dirty="0" smtClean="0"/>
              <a:t>9-8 bodů      2</a:t>
            </a:r>
          </a:p>
          <a:p>
            <a:r>
              <a:rPr lang="cs-CZ" dirty="0" smtClean="0"/>
              <a:t>7-6 bodů      3</a:t>
            </a:r>
          </a:p>
          <a:p>
            <a:r>
              <a:rPr lang="cs-CZ" dirty="0" smtClean="0"/>
              <a:t>5-4 body      4</a:t>
            </a:r>
          </a:p>
          <a:p>
            <a:r>
              <a:rPr lang="cs-CZ" dirty="0" smtClean="0"/>
              <a:t>3-0 bodů     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49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"/>
    </mc:Choice>
    <mc:Fallback xmlns="">
      <p:transition spd="slow" advTm="481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 Zdroje: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/>
              <a:t>Obrázky</a:t>
            </a:r>
            <a:r>
              <a:rPr lang="cs-CZ" dirty="0" smtClean="0"/>
              <a:t> jsou kopírovány z prohlížeče Google obrázky a vloženy s </a:t>
            </a:r>
            <a:r>
              <a:rPr lang="cs-CZ" b="1" u="sng" dirty="0" smtClean="0"/>
              <a:t>hypertextovým odkazem </a:t>
            </a:r>
            <a:r>
              <a:rPr lang="cs-CZ" b="1" dirty="0" smtClean="0"/>
              <a:t>   </a:t>
            </a:r>
            <a:r>
              <a:rPr lang="cs-CZ" dirty="0" smtClean="0"/>
              <a:t>dne 10.1. 2013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(klikni na obrázek P </a:t>
            </a:r>
            <a:r>
              <a:rPr lang="cs-CZ" dirty="0" err="1" smtClean="0"/>
              <a:t>tl</a:t>
            </a:r>
            <a:r>
              <a:rPr lang="cs-CZ" dirty="0" smtClean="0"/>
              <a:t> M)</a:t>
            </a:r>
          </a:p>
          <a:p>
            <a:endParaRPr lang="cs-CZ" dirty="0"/>
          </a:p>
          <a:p>
            <a:r>
              <a:rPr lang="cs-CZ" b="1" u="sng" dirty="0" smtClean="0"/>
              <a:t>Písemné prameny:</a:t>
            </a:r>
          </a:p>
          <a:p>
            <a:r>
              <a:rPr lang="cs-CZ" dirty="0"/>
              <a:t>MANDELOVÁ, Helena; KUNSTOVÁ, Eliška; PAŘÍZKOVÁ, Ilona. Dějiny novověku. Brno : Dialog, 2003. 179 s.</a:t>
            </a:r>
          </a:p>
          <a:p>
            <a:r>
              <a:rPr lang="cs-CZ" dirty="0"/>
              <a:t>ČAPKA, František; VYKOUPIL, Libor. Dějepis : Novověk. Brno : Nová škola, 2009. 131 s.</a:t>
            </a:r>
          </a:p>
          <a:p>
            <a:pPr marL="0" indent="0">
              <a:buNone/>
            </a:pP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381401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3"/>
    </mc:Choice>
    <mc:Fallback xmlns="">
      <p:transition spd="slow" advTm="4233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4.1|4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</TotalTime>
  <Words>443</Words>
  <Application>Microsoft Office PowerPoint</Application>
  <PresentationFormat>Předvádění na obrazovce (4:3)</PresentationFormat>
  <Paragraphs>97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Osvícenci v Čechách</vt:lpstr>
      <vt:lpstr>Osvícenci v Čechách - TESTÍK</vt:lpstr>
      <vt:lpstr>Metodický návod a obsah:</vt:lpstr>
      <vt:lpstr>1.Který dokument zajistil trůn    Marii Terezii: </vt:lpstr>
      <vt:lpstr>2. Otec Marie Terezie byl:</vt:lpstr>
      <vt:lpstr>3. Povinná školní docházka byla        zavedena roku:</vt:lpstr>
      <vt:lpstr>4. Napiš období vlády      Marie Terezie:</vt:lpstr>
      <vt:lpstr>5. Co to je Tereziánský urbář?</vt:lpstr>
      <vt:lpstr>6. Napiš stručně, co to je      osvícenský absolutismus:</vt:lpstr>
      <vt:lpstr>7. Kdy vládne Josef II. ?</vt:lpstr>
      <vt:lpstr>8. Co uzákonil Toleranční patent?</vt:lpstr>
      <vt:lpstr>9. Kdy byl vydán      Patent o zrušení nevolnictví ?</vt:lpstr>
      <vt:lpstr>10) Vyber přezdívku Josefa II.</vt:lpstr>
      <vt:lpstr>Výsledky:            Hodnocení:</vt:lpstr>
      <vt:lpstr> Zdroje:</vt:lpstr>
    </vt:vector>
  </TitlesOfParts>
  <Company>Choltice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Blazkova</dc:creator>
  <cp:lastModifiedBy>Blazkova</cp:lastModifiedBy>
  <cp:revision>16</cp:revision>
  <dcterms:created xsi:type="dcterms:W3CDTF">2013-01-09T20:30:48Z</dcterms:created>
  <dcterms:modified xsi:type="dcterms:W3CDTF">2013-02-02T13:51:43Z</dcterms:modified>
</cp:coreProperties>
</file>