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94438-0A4D-4B67-8035-D5E38F409B2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C8BF26-DCC1-4882-8C08-1D8C5944BA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307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C8BF26-DCC1-4882-8C08-1D8C5944BAF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377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F7515A2-5344-489F-9E52-7A188C87157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F6D4F7-B9EB-427D-B8AB-E139C03090B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leografie.org/UK/index.php?target=gallery290&amp;mid=324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ovnici-evropy.estranky.cz/fotoalbum/cesti-panovnici/premyslovci/borivoj-i..jpg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5" Type="http://schemas.openxmlformats.org/officeDocument/2006/relationships/image" Target="../media/image5.jpg"/><Relationship Id="rId4" Type="http://schemas.openxmlformats.org/officeDocument/2006/relationships/hyperlink" Target="http://www.abicko.cz/clanek/precti-si-zabava/11236/tajemne-ceske-dejiny-vrazda-sv-vaclava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vecpokladu.cz/home/historie-minci-denary-690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avn%C3%ADkovci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osefov-jaromer.cz/dejiny-mesta.php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alotridka.ic.cz/3-pomucky/historicke-obrazky-z-premyslovskeho-statu/1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guecityline.cz/kralovska-cesta-2/kdo-se-mohl-stat-panovnike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ovnici-evropy.estranky.cz/fotoalbum/cesti-panovnici/premyslovci/bretislav-i..jpg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evova.cz/cs/sleva/2882-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2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POČÁTKY ČESKÉHO STÁTU</a:t>
            </a:r>
            <a:b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raném středověku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</a:t>
            </a:r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1577008" y="3861048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364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64"/>
    </mc:Choice>
    <mc:Fallback xmlns="">
      <p:transition spd="slow" advTm="5164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Počátky českého státu: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Název : Opakujeme dějepis na II. stupni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Číslo: </a:t>
            </a:r>
            <a:r>
              <a:rPr lang="cs-CZ" dirty="0" smtClean="0"/>
              <a:t>45</a:t>
            </a:r>
            <a:endParaRPr lang="cs-CZ" dirty="0" smtClean="0"/>
          </a:p>
          <a:p>
            <a:r>
              <a:rPr lang="cs-CZ" dirty="0" smtClean="0"/>
              <a:t>Autor : Mgr. Soňa Blažková</a:t>
            </a:r>
          </a:p>
          <a:p>
            <a:r>
              <a:rPr lang="cs-CZ" dirty="0" smtClean="0"/>
              <a:t>Škola: ZŠ Choltice „Učíme se pro život“</a:t>
            </a:r>
          </a:p>
          <a:p>
            <a:r>
              <a:rPr lang="cs-CZ" dirty="0" smtClean="0"/>
              <a:t>Klíčová slova: Bořivoj, Přemyslovci, stařešinský řád, Vratislav II, Vladislav II., zásada prvorozenectví</a:t>
            </a:r>
          </a:p>
          <a:p>
            <a:r>
              <a:rPr lang="cs-CZ" dirty="0" smtClean="0"/>
              <a:t>Cíl: zopakovat  období našich dějin z počátku středověku</a:t>
            </a:r>
          </a:p>
          <a:p>
            <a:r>
              <a:rPr lang="cs-CZ" dirty="0" smtClean="0"/>
              <a:t>Třída: dějepis 7                           Datum</a:t>
            </a:r>
            <a:r>
              <a:rPr lang="cs-CZ" dirty="0" smtClean="0"/>
              <a:t>: 13.2.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251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"/>
    </mc:Choice>
    <mc:Fallback xmlns="">
      <p:transition spd="slow" advTm="125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METODICKÝ NÁVOD a OBSAH: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Test opakuje období počátků českého státu za doby prvních Přemyslovců.</a:t>
            </a:r>
          </a:p>
          <a:p>
            <a:r>
              <a:rPr lang="cs-CZ" dirty="0" smtClean="0"/>
              <a:t>Každý žák si napíše čísla 1-10. Každé číslo na nový řádek. </a:t>
            </a:r>
          </a:p>
          <a:p>
            <a:pPr marL="0" indent="0">
              <a:buNone/>
            </a:pPr>
            <a:r>
              <a:rPr lang="cs-CZ" dirty="0" smtClean="0"/>
              <a:t>    Po spuštění testu dopisuje jen písmeno odpovědi.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 – 3 list – úvodní</a:t>
            </a:r>
          </a:p>
          <a:p>
            <a:r>
              <a:rPr lang="cs-CZ" dirty="0" smtClean="0"/>
              <a:t>4 – 13 list – 10 otázek </a:t>
            </a:r>
            <a:r>
              <a:rPr lang="cs-CZ" dirty="0" err="1" smtClean="0"/>
              <a:t>testíku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Test </a:t>
            </a:r>
            <a:r>
              <a:rPr lang="cs-CZ" dirty="0"/>
              <a:t>je časován na 30´´ na každou otázku.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/>
              <a:t>                  Po </a:t>
            </a:r>
            <a:r>
              <a:rPr lang="cs-CZ" dirty="0"/>
              <a:t>10´´ ilustruje  otázku  obrázek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14 – výsledky a hodnocení </a:t>
            </a:r>
            <a:r>
              <a:rPr lang="cs-CZ" dirty="0" err="1" smtClean="0"/>
              <a:t>testíku</a:t>
            </a:r>
            <a:endParaRPr lang="cs-CZ" dirty="0" smtClean="0"/>
          </a:p>
          <a:p>
            <a:r>
              <a:rPr lang="cs-CZ" dirty="0" smtClean="0"/>
              <a:t>15 –zdroje </a:t>
            </a:r>
          </a:p>
          <a:p>
            <a:r>
              <a:rPr lang="cs-CZ" dirty="0"/>
              <a:t>Každý vložený obrázek má svůj hypertextový </a:t>
            </a:r>
            <a:r>
              <a:rPr lang="cs-CZ" dirty="0" smtClean="0"/>
              <a:t>odkaz</a:t>
            </a:r>
            <a:r>
              <a:rPr lang="cs-CZ" dirty="0"/>
              <a:t> </a:t>
            </a:r>
            <a:r>
              <a:rPr lang="cs-CZ" dirty="0" smtClean="0"/>
              <a:t>dne 13.2.2013</a:t>
            </a:r>
            <a:endParaRPr lang="cs-CZ" dirty="0" smtClean="0"/>
          </a:p>
          <a:p>
            <a:r>
              <a:rPr lang="cs-CZ" dirty="0" smtClean="0"/>
              <a:t>Písemné prameny jsou citovány.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157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87"/>
    </mc:Choice>
    <mc:Fallback xmlns="">
      <p:transition spd="slow" advTm="528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1. Který historický pramen nám  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dokládá počátky našeho státu?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A) Kosmova Kronika česká</a:t>
            </a:r>
          </a:p>
          <a:p>
            <a:endParaRPr lang="cs-CZ" dirty="0"/>
          </a:p>
          <a:p>
            <a:r>
              <a:rPr lang="cs-CZ" dirty="0" smtClean="0"/>
              <a:t>B) Dalimilova kronika</a:t>
            </a:r>
          </a:p>
          <a:p>
            <a:endParaRPr lang="cs-CZ" dirty="0"/>
          </a:p>
          <a:p>
            <a:r>
              <a:rPr lang="cs-CZ" dirty="0" smtClean="0"/>
              <a:t>C) Franská kronika </a:t>
            </a:r>
            <a:r>
              <a:rPr lang="cs-CZ" dirty="0" err="1" smtClean="0"/>
              <a:t>Fredegarova</a:t>
            </a:r>
            <a:endParaRPr lang="cs-CZ" dirty="0"/>
          </a:p>
        </p:txBody>
      </p:sp>
      <p:pic>
        <p:nvPicPr>
          <p:cNvPr id="6" name="Zástupný symbol pro obsah 5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564904"/>
            <a:ext cx="4038600" cy="313380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1560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98"/>
    </mc:Choice>
    <mc:Fallback xmlns="">
      <p:transition spd="slow" advTm="30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2. Prvním historicky doloženým   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českým knížetem u nás byl: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Břetislav</a:t>
            </a:r>
          </a:p>
          <a:p>
            <a:endParaRPr lang="cs-CZ" sz="4000" dirty="0"/>
          </a:p>
          <a:p>
            <a:r>
              <a:rPr lang="cs-CZ" sz="4000" dirty="0" smtClean="0"/>
              <a:t>B) Bořivoj</a:t>
            </a:r>
          </a:p>
          <a:p>
            <a:endParaRPr lang="cs-CZ" sz="4000" dirty="0"/>
          </a:p>
          <a:p>
            <a:r>
              <a:rPr lang="cs-CZ" sz="4000" dirty="0" smtClean="0"/>
              <a:t>C) Boleslav</a:t>
            </a:r>
            <a:endParaRPr lang="cs-CZ" sz="4000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4887" y="1947069"/>
            <a:ext cx="3705225" cy="438150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7608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10"/>
    </mc:Choice>
    <mc:Fallback xmlns="">
      <p:transition spd="slow" advTm="304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3. Svatý Václav byl zavražděn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r. 935 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A) v Mladé Boleslavi</a:t>
            </a:r>
          </a:p>
          <a:p>
            <a:endParaRPr lang="cs-CZ" sz="3200" dirty="0"/>
          </a:p>
          <a:p>
            <a:r>
              <a:rPr lang="cs-CZ" sz="3200" dirty="0" smtClean="0"/>
              <a:t>B) ve Staré Boleslavi</a:t>
            </a:r>
          </a:p>
          <a:p>
            <a:endParaRPr lang="cs-CZ" sz="3200" dirty="0"/>
          </a:p>
          <a:p>
            <a:r>
              <a:rPr lang="cs-CZ" sz="3200" dirty="0" smtClean="0"/>
              <a:t>C) v Olomouci</a:t>
            </a:r>
            <a:endParaRPr lang="cs-CZ" sz="3200" dirty="0"/>
          </a:p>
        </p:txBody>
      </p:sp>
      <p:pic>
        <p:nvPicPr>
          <p:cNvPr id="6" name="Zástupný symbol pro obsah 5">
            <a:hlinkClick r:id="rId4"/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786124"/>
            <a:ext cx="4038600" cy="2703389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1742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28"/>
    </mc:Choice>
    <mc:Fallback xmlns="">
      <p:transition spd="slow" advTm="30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4. Boleslav I. dal razit nové mince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r. 950, jak se nazývaly: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</a:t>
            </a:r>
            <a:r>
              <a:rPr lang="cs-CZ" sz="4000" dirty="0" err="1" smtClean="0"/>
              <a:t>Biatce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B) Duhovky</a:t>
            </a:r>
          </a:p>
          <a:p>
            <a:endParaRPr lang="cs-CZ" sz="4000" dirty="0"/>
          </a:p>
          <a:p>
            <a:r>
              <a:rPr lang="cs-CZ" sz="4000" dirty="0" smtClean="0"/>
              <a:t>C) Denáry</a:t>
            </a:r>
            <a:endParaRPr lang="cs-CZ" sz="4000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204864"/>
            <a:ext cx="4326632" cy="341121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9718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52"/>
    </mc:Choice>
    <mc:Fallback xmlns="">
      <p:transition spd="slow" advTm="30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. Ke sjednocení kmenů a rodů v Čechách došlo po vyvraždění Slavníkovců v Libici. </a:t>
            </a:r>
            <a:b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Kdy to bylo? 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r. 475</a:t>
            </a:r>
          </a:p>
          <a:p>
            <a:endParaRPr lang="cs-CZ" sz="4000" dirty="0"/>
          </a:p>
          <a:p>
            <a:r>
              <a:rPr lang="cs-CZ" sz="4000" dirty="0" smtClean="0"/>
              <a:t>B) r. 863</a:t>
            </a:r>
          </a:p>
          <a:p>
            <a:endParaRPr lang="cs-CZ" sz="4000" dirty="0"/>
          </a:p>
          <a:p>
            <a:r>
              <a:rPr lang="cs-CZ" sz="4000" dirty="0" smtClean="0"/>
              <a:t>C) r. 995</a:t>
            </a:r>
            <a:endParaRPr lang="cs-CZ" sz="4000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76872"/>
            <a:ext cx="4772241" cy="331236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91275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40"/>
    </mc:Choice>
    <mc:Fallback xmlns="">
      <p:transition spd="slow" advTm="34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6. Co znamenal stařešinský řád?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vládne stařešina</a:t>
            </a:r>
          </a:p>
          <a:p>
            <a:endParaRPr lang="cs-CZ" sz="3200" dirty="0"/>
          </a:p>
          <a:p>
            <a:r>
              <a:rPr lang="cs-CZ" sz="3200" dirty="0" smtClean="0"/>
              <a:t>B) vládne nejmladší     </a:t>
            </a:r>
          </a:p>
          <a:p>
            <a:pPr marL="0" indent="0">
              <a:buNone/>
            </a:pPr>
            <a:r>
              <a:rPr lang="cs-CZ" sz="3200" dirty="0" smtClean="0"/>
              <a:t>       z rodu</a:t>
            </a:r>
          </a:p>
          <a:p>
            <a:endParaRPr lang="cs-CZ" sz="3200" dirty="0"/>
          </a:p>
          <a:p>
            <a:r>
              <a:rPr lang="cs-CZ" sz="3200" dirty="0" smtClean="0"/>
              <a:t>C) vládne nejstarší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z rodu</a:t>
            </a:r>
            <a:endParaRPr lang="cs-CZ" sz="3200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2497" y="1920875"/>
            <a:ext cx="3210006" cy="44338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9804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15"/>
    </mc:Choice>
    <mc:Fallback xmlns="">
      <p:transition spd="slow" advTm="31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7. Vratislav II. získal nedědičně   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královský titul 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r. 995</a:t>
            </a:r>
          </a:p>
          <a:p>
            <a:endParaRPr lang="cs-CZ" sz="4000" dirty="0"/>
          </a:p>
          <a:p>
            <a:r>
              <a:rPr lang="cs-CZ" sz="4000" dirty="0" smtClean="0"/>
              <a:t>B) r. 1085</a:t>
            </a:r>
          </a:p>
          <a:p>
            <a:endParaRPr lang="cs-CZ" sz="4000" dirty="0"/>
          </a:p>
          <a:p>
            <a:r>
              <a:rPr lang="cs-CZ" sz="4000" dirty="0" smtClean="0"/>
              <a:t>C) r. 1158</a:t>
            </a:r>
            <a:endParaRPr lang="cs-CZ" sz="4000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114949"/>
            <a:ext cx="5194920" cy="330916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8718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768"/>
    </mc:Choice>
    <mc:Fallback xmlns="">
      <p:transition spd="slow" advTm="317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8. Od roku 1200 je u nás zavedena tzv. “primogenitura, co to je?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vládne nejstarší syn panovníka</a:t>
            </a:r>
          </a:p>
          <a:p>
            <a:endParaRPr lang="cs-CZ" dirty="0"/>
          </a:p>
          <a:p>
            <a:r>
              <a:rPr lang="cs-CZ" dirty="0" smtClean="0"/>
              <a:t>B) vládne nejmladší syn panovníka</a:t>
            </a:r>
          </a:p>
          <a:p>
            <a:endParaRPr lang="cs-CZ" dirty="0"/>
          </a:p>
          <a:p>
            <a:r>
              <a:rPr lang="cs-CZ" dirty="0" smtClean="0"/>
              <a:t>C) vládne nejstarší dítě panovníka</a:t>
            </a:r>
            <a:endParaRPr lang="cs-CZ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2029806"/>
            <a:ext cx="3952689" cy="363144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80530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31"/>
    </mc:Choice>
    <mc:Fallback xmlns="">
      <p:transition spd="slow" advTm="31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9. Který český panovník měl   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přezdívku „český Achilles“?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Bořivoj</a:t>
            </a:r>
          </a:p>
          <a:p>
            <a:endParaRPr lang="cs-CZ" sz="4000" dirty="0"/>
          </a:p>
          <a:p>
            <a:r>
              <a:rPr lang="cs-CZ" sz="4000" dirty="0" smtClean="0"/>
              <a:t>B) Břetislav</a:t>
            </a:r>
          </a:p>
          <a:p>
            <a:endParaRPr lang="cs-CZ" sz="4000" dirty="0"/>
          </a:p>
          <a:p>
            <a:r>
              <a:rPr lang="cs-CZ" sz="4000" dirty="0" smtClean="0"/>
              <a:t>C) Vratislav II.</a:t>
            </a:r>
            <a:endParaRPr lang="cs-CZ" sz="4000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362" y="1947069"/>
            <a:ext cx="3724275" cy="438150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9217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51"/>
    </mc:Choice>
    <mc:Fallback xmlns="">
      <p:transition spd="slow" advTm="313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10. Jak se jmenoval předchůdce Karlova mostu postaven  r. 1112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Alžbětin </a:t>
            </a:r>
          </a:p>
          <a:p>
            <a:endParaRPr lang="cs-CZ" sz="4000" dirty="0"/>
          </a:p>
          <a:p>
            <a:r>
              <a:rPr lang="cs-CZ" sz="4000" dirty="0" smtClean="0"/>
              <a:t>B) Juditin</a:t>
            </a:r>
          </a:p>
          <a:p>
            <a:endParaRPr lang="cs-CZ" sz="4000" dirty="0"/>
          </a:p>
          <a:p>
            <a:r>
              <a:rPr lang="cs-CZ" sz="4000" dirty="0" smtClean="0"/>
              <a:t>C) Vojtěchův</a:t>
            </a:r>
            <a:endParaRPr lang="cs-CZ" sz="4000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420888"/>
            <a:ext cx="4127578" cy="316835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2451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66"/>
    </mc:Choice>
    <mc:Fallback xmlns="">
      <p:transition spd="slow" advTm="30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Výsledky:            Hodnocení: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 – A</a:t>
            </a:r>
          </a:p>
          <a:p>
            <a:r>
              <a:rPr lang="cs-CZ" dirty="0" smtClean="0"/>
              <a:t>2 – B</a:t>
            </a:r>
          </a:p>
          <a:p>
            <a:r>
              <a:rPr lang="cs-CZ" dirty="0" smtClean="0"/>
              <a:t>3 – B</a:t>
            </a:r>
          </a:p>
          <a:p>
            <a:r>
              <a:rPr lang="cs-CZ" dirty="0" smtClean="0"/>
              <a:t>4 – C</a:t>
            </a:r>
          </a:p>
          <a:p>
            <a:r>
              <a:rPr lang="cs-CZ" dirty="0" smtClean="0"/>
              <a:t>5 – C</a:t>
            </a:r>
          </a:p>
          <a:p>
            <a:r>
              <a:rPr lang="cs-CZ" dirty="0" smtClean="0"/>
              <a:t>6 – C</a:t>
            </a:r>
          </a:p>
          <a:p>
            <a:r>
              <a:rPr lang="cs-CZ" dirty="0" smtClean="0"/>
              <a:t>7 – B</a:t>
            </a:r>
          </a:p>
          <a:p>
            <a:r>
              <a:rPr lang="cs-CZ" dirty="0" smtClean="0"/>
              <a:t>8 – A</a:t>
            </a:r>
          </a:p>
          <a:p>
            <a:r>
              <a:rPr lang="cs-CZ" dirty="0" smtClean="0"/>
              <a:t>9 – B</a:t>
            </a:r>
          </a:p>
          <a:p>
            <a:r>
              <a:rPr lang="cs-CZ" dirty="0" smtClean="0"/>
              <a:t>10 - B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10    bodů     1</a:t>
            </a:r>
          </a:p>
          <a:p>
            <a:r>
              <a:rPr lang="cs-CZ" dirty="0" smtClean="0"/>
              <a:t>9- 8 bodů     2</a:t>
            </a:r>
          </a:p>
          <a:p>
            <a:r>
              <a:rPr lang="cs-CZ" dirty="0" smtClean="0"/>
              <a:t>7- 6  bodů    3</a:t>
            </a:r>
          </a:p>
          <a:p>
            <a:r>
              <a:rPr lang="cs-CZ" dirty="0" smtClean="0"/>
              <a:t>5- 4  body    4</a:t>
            </a:r>
          </a:p>
          <a:p>
            <a:r>
              <a:rPr lang="cs-CZ" dirty="0" smtClean="0"/>
              <a:t>3 – 0 bodů 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38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7"/>
    </mc:Choice>
    <mc:Fallback xmlns="">
      <p:transition spd="slow" advTm="2167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ZDROJE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: 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Obrázky</a:t>
            </a:r>
            <a:r>
              <a:rPr lang="cs-CZ" dirty="0" smtClean="0"/>
              <a:t> jsou kopírovány z prohlížeče Google obrázky a  vloženy s </a:t>
            </a:r>
            <a:r>
              <a:rPr lang="cs-CZ" b="1" dirty="0" smtClean="0"/>
              <a:t>hypertextovým  odkazem</a:t>
            </a:r>
            <a:r>
              <a:rPr lang="cs-CZ" dirty="0"/>
              <a:t> </a:t>
            </a:r>
            <a:r>
              <a:rPr lang="cs-CZ" dirty="0" smtClean="0"/>
              <a:t> dne</a:t>
            </a:r>
            <a:r>
              <a:rPr lang="cs-CZ" dirty="0" smtClean="0"/>
              <a:t>: 13.2. </a:t>
            </a:r>
            <a:r>
              <a:rPr lang="cs-CZ" smtClean="0"/>
              <a:t>2013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(klikni na obrázek P </a:t>
            </a:r>
            <a:r>
              <a:rPr lang="cs-CZ" dirty="0" err="1" smtClean="0"/>
              <a:t>tl</a:t>
            </a:r>
            <a:r>
              <a:rPr lang="cs-CZ" dirty="0" smtClean="0"/>
              <a:t> M)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u="sng" dirty="0" smtClean="0"/>
              <a:t>Písemné prameny :</a:t>
            </a:r>
          </a:p>
          <a:p>
            <a:r>
              <a:rPr lang="cs-CZ" dirty="0"/>
              <a:t>MANDELOVÁ, Helena, Eliška KUNSTOVÁ a Ilona PAŘÍZKOVÁ. </a:t>
            </a:r>
            <a:r>
              <a:rPr lang="cs-CZ" i="1" dirty="0"/>
              <a:t>Dějiny středověku a počátků novověku</a:t>
            </a:r>
            <a:r>
              <a:rPr lang="cs-CZ" dirty="0"/>
              <a:t>. Vyd. 1. Ilustrace Jan Tichý. Liberec: Dialog, 2002, 179 s. ISBN 80-862-1882-1. </a:t>
            </a:r>
            <a:endParaRPr lang="cs-CZ" dirty="0" smtClean="0"/>
          </a:p>
          <a:p>
            <a:r>
              <a:rPr lang="cs-CZ" dirty="0"/>
              <a:t>VYKOUPIL, Libor, Robert ANTONÍN a Marie FEJFUŠOVÁ. </a:t>
            </a:r>
            <a:r>
              <a:rPr lang="cs-CZ" i="1" dirty="0"/>
              <a:t>Dějepis pro 7.ročník: vzdělávací oblast Člověk a společnost</a:t>
            </a:r>
            <a:r>
              <a:rPr lang="cs-CZ" dirty="0"/>
              <a:t>. 1. vyd. Brno: Nová škola, 2008, 136 s. Duhová řada. ISBN 978-80-7289-089-7.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77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210</TotalTime>
  <Words>559</Words>
  <Application>Microsoft Office PowerPoint</Application>
  <PresentationFormat>Předvádění na obrazovce (4:3)</PresentationFormat>
  <Paragraphs>112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POČÁTKY ČESKÉHO STÁTU v raném středověku</vt:lpstr>
      <vt:lpstr>Počátky českého státu:</vt:lpstr>
      <vt:lpstr>METODICKÝ NÁVOD a OBSAH:</vt:lpstr>
      <vt:lpstr>1. Který historický pramen nám       dokládá počátky našeho státu?</vt:lpstr>
      <vt:lpstr>2. Prvním historicky doloženým        českým knížetem u nás byl:</vt:lpstr>
      <vt:lpstr>3. Svatý Václav byl zavražděn     r. 935  </vt:lpstr>
      <vt:lpstr>4. Boleslav I. dal razit nové mince     r. 950, jak se nazývaly:</vt:lpstr>
      <vt:lpstr>5. Ke sjednocení kmenů a rodů v Čechách došlo po vyvraždění Slavníkovců v Libici.  Kdy to bylo? </vt:lpstr>
      <vt:lpstr>6. Co znamenal stařešinský řád?</vt:lpstr>
      <vt:lpstr>7. Vratislav II. získal nedědičně         královský titul :</vt:lpstr>
      <vt:lpstr>8. Od roku 1200 je u nás zavedena tzv. “primogenitura, co to je?</vt:lpstr>
      <vt:lpstr>9. Který český panovník měl         přezdívku „český Achilles“?</vt:lpstr>
      <vt:lpstr>10. Jak se jmenoval předchůdce Karlova mostu postaven  r. 1112</vt:lpstr>
      <vt:lpstr>Výsledky:            Hodnocení:</vt:lpstr>
      <vt:lpstr>ZDROJE : 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POČÁTKY ČESKÉHO STÁTU v raném středověku</dc:title>
  <dc:creator>Blazkova</dc:creator>
  <cp:lastModifiedBy>Soňa Blažková</cp:lastModifiedBy>
  <cp:revision>23</cp:revision>
  <dcterms:created xsi:type="dcterms:W3CDTF">2012-12-30T09:29:29Z</dcterms:created>
  <dcterms:modified xsi:type="dcterms:W3CDTF">2013-02-15T06:04:23Z</dcterms:modified>
</cp:coreProperties>
</file>