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720" r:id="rId2"/>
  </p:sldMasterIdLst>
  <p:sldIdLst>
    <p:sldId id="267" r:id="rId3"/>
    <p:sldId id="256" r:id="rId4"/>
    <p:sldId id="257" r:id="rId5"/>
    <p:sldId id="261" r:id="rId6"/>
    <p:sldId id="258" r:id="rId7"/>
    <p:sldId id="259" r:id="rId8"/>
    <p:sldId id="260" r:id="rId9"/>
    <p:sldId id="262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46F8"/>
    <a:srgbClr val="FF3399"/>
    <a:srgbClr val="EE3A1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7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319088" y="1752600"/>
            <a:ext cx="8824912" cy="5129213"/>
            <a:chOff x="201" y="1104"/>
            <a:chExt cx="5559" cy="3231"/>
          </a:xfrm>
        </p:grpSpPr>
        <p:sp>
          <p:nvSpPr>
            <p:cNvPr id="5" name="Freeform 3"/>
            <p:cNvSpPr>
              <a:spLocks/>
            </p:cNvSpPr>
            <p:nvPr/>
          </p:nvSpPr>
          <p:spPr bwMode="ltGray">
            <a:xfrm>
              <a:off x="210" y="1104"/>
              <a:ext cx="5550" cy="3216"/>
            </a:xfrm>
            <a:custGeom>
              <a:avLst/>
              <a:gdLst>
                <a:gd name="T0" fmla="*/ 335 w 5550"/>
                <a:gd name="T1" fmla="*/ 0 h 3216"/>
                <a:gd name="T2" fmla="*/ 333 w 5550"/>
                <a:gd name="T3" fmla="*/ 1290 h 3216"/>
                <a:gd name="T4" fmla="*/ 0 w 5550"/>
                <a:gd name="T5" fmla="*/ 1290 h 3216"/>
                <a:gd name="T6" fmla="*/ 6 w 5550"/>
                <a:gd name="T7" fmla="*/ 3210 h 3216"/>
                <a:gd name="T8" fmla="*/ 5550 w 5550"/>
                <a:gd name="T9" fmla="*/ 3216 h 3216"/>
                <a:gd name="T10" fmla="*/ 5550 w 5550"/>
                <a:gd name="T11" fmla="*/ 0 h 3216"/>
                <a:gd name="T12" fmla="*/ 335 w 5550"/>
                <a:gd name="T13" fmla="*/ 0 h 3216"/>
                <a:gd name="T14" fmla="*/ 335 w 5550"/>
                <a:gd name="T15" fmla="*/ 0 h 321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ahLst/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550" h="3216">
                  <a:moveTo>
                    <a:pt x="335" y="0"/>
                  </a:moveTo>
                  <a:lnTo>
                    <a:pt x="333" y="1290"/>
                  </a:lnTo>
                  <a:lnTo>
                    <a:pt x="0" y="1290"/>
                  </a:lnTo>
                  <a:lnTo>
                    <a:pt x="6" y="3210"/>
                  </a:lnTo>
                  <a:lnTo>
                    <a:pt x="5550" y="3216"/>
                  </a:lnTo>
                  <a:lnTo>
                    <a:pt x="5550" y="0"/>
                  </a:lnTo>
                  <a:lnTo>
                    <a:pt x="335" y="0"/>
                  </a:lnTo>
                  <a:close/>
                </a:path>
              </a:pathLst>
            </a:custGeom>
            <a:solidFill>
              <a:schemeClr val="bg2">
                <a:alpha val="39999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ltGray">
            <a:xfrm>
              <a:off x="528" y="2400"/>
              <a:ext cx="5232" cy="1920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690 h 2182"/>
                <a:gd name="T4" fmla="*/ 8883 w 4897"/>
                <a:gd name="T5" fmla="*/ 690 h 2182"/>
                <a:gd name="T6" fmla="*/ 8883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7" name="Freeform 5"/>
            <p:cNvSpPr>
              <a:spLocks/>
            </p:cNvSpPr>
            <p:nvPr/>
          </p:nvSpPr>
          <p:spPr bwMode="ltGray">
            <a:xfrm>
              <a:off x="201" y="2377"/>
              <a:ext cx="3455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6"/>
            <p:cNvSpPr>
              <a:spLocks/>
            </p:cNvSpPr>
            <p:nvPr/>
          </p:nvSpPr>
          <p:spPr bwMode="ltGray">
            <a:xfrm>
              <a:off x="528" y="1104"/>
              <a:ext cx="4894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9" name="Freeform 7"/>
            <p:cNvSpPr>
              <a:spLocks/>
            </p:cNvSpPr>
            <p:nvPr/>
          </p:nvSpPr>
          <p:spPr bwMode="ltGray">
            <a:xfrm>
              <a:off x="201" y="2377"/>
              <a:ext cx="30" cy="1958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0" name="Freeform 8"/>
            <p:cNvSpPr>
              <a:spLocks/>
            </p:cNvSpPr>
            <p:nvPr/>
          </p:nvSpPr>
          <p:spPr bwMode="ltGray">
            <a:xfrm>
              <a:off x="528" y="1104"/>
              <a:ext cx="29" cy="322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5129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990600" y="1905000"/>
            <a:ext cx="7772400" cy="1736725"/>
          </a:xfrm>
        </p:spPr>
        <p:txBody>
          <a:bodyPr anchor="t"/>
          <a:lstStyle>
            <a:lvl1pPr>
              <a:defRPr sz="5400"/>
            </a:lvl1pPr>
          </a:lstStyle>
          <a:p>
            <a:pPr lvl="0"/>
            <a:r>
              <a:rPr lang="cs-CZ" noProof="0" smtClean="0"/>
              <a:t>Klepnutím lze upravit styl předlohy nadpisů.</a:t>
            </a:r>
          </a:p>
        </p:txBody>
      </p:sp>
      <p:sp>
        <p:nvSpPr>
          <p:cNvPr id="5130" name="Rectangle 1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990600" y="3962400"/>
            <a:ext cx="6781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pPr lvl="0"/>
            <a:r>
              <a:rPr lang="cs-CZ" noProof="0" smtClean="0"/>
              <a:t>Klepnutím lze upravit styl předlohy podnadpisů.</a:t>
            </a:r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dt" sz="quarter" idx="10"/>
          </p:nvPr>
        </p:nvSpPr>
        <p:spPr>
          <a:xfrm>
            <a:off x="990600" y="6245225"/>
            <a:ext cx="1901825" cy="4762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" name="Rectangle 12"/>
          <p:cNvSpPr>
            <a:spLocks noGrp="1" noChangeArrowheads="1"/>
          </p:cNvSpPr>
          <p:nvPr>
            <p:ph type="ftr" sz="quarter" idx="11"/>
          </p:nvPr>
        </p:nvSpPr>
        <p:spPr>
          <a:xfrm>
            <a:off x="3468688" y="6245225"/>
            <a:ext cx="2895600" cy="476250"/>
          </a:xfrm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3" name="Rectangle 13"/>
          <p:cNvSpPr>
            <a:spLocks noGrp="1" noChangeArrowheads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311A883-AA6C-432E-9B64-36948502ED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068C8E-C57A-4623-AEDD-51A8BAA385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9EAD40-B09E-4C95-BF0C-7AA0431BAB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38200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8075" y="1905000"/>
            <a:ext cx="3927475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28DA36-518D-4B3A-8903-952A422266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F3FD30-B9A2-475D-8B0B-3580F9A038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D803942-5178-4CD3-9351-BDDB544692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B67624-194D-48CE-84B2-28E65539FF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A4CAD5-BD9A-455F-95CA-F337B1435C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57C0F5-8AF9-428D-9563-7B4D1D4BFB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D07409-DB1D-40C1-B723-51B95636B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48463" y="244475"/>
            <a:ext cx="2097087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44475"/>
            <a:ext cx="6138863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1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2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3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67A54ED-997E-4E08-BFC4-C980D9C154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5502BA47-82FA-4916-8579-A52200FF691A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E0C35CF1-439D-4BFD-BD60-5DC13EBDF6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FE869658-EA44-4CA3-B1F5-F0A7ECF9E34D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279521A6-316B-469D-88D6-2EBAC69FF3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150C9C9-7557-4722-9108-33B6A3B4A22A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3FBB2F7-3D82-469C-9BC7-69077984D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54328AA-D27C-4D56-9279-7D93FF4B6CFF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DDC9D480-C1AD-40B0-875F-1B302A0142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1D5358E-33A2-42C9-BDFA-FCEA4624B2EF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94EF1E1-EBC3-4358-B789-1931FB9CB4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0FF8D82-E843-4B35-A348-B3A005532012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5BB53659-A467-4D4F-99E5-B416FFC3CF1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69AFE621-6F13-423F-A074-678EB774D4A1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B09FB19A-8C7D-4C8C-9A43-473C90624F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793D2D0A-0AFB-4874-88A0-6EC4B5FBFE5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1416908B-A449-4246-BF54-2C17A15ADD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E4E431C3-31A4-4F9F-ACAF-28756A2854D0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437F8B45-A7EE-4C73-986D-7B4435115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3EAC68EF-2094-4A4B-A302-15B43F4D0C05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AF7AFC6D-EBC3-4002-9368-7F890759F8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8A5136B-943D-4CEA-93CB-729EC2145139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cs typeface="Arial" charset="0"/>
              </a:defRPr>
            </a:lvl1pPr>
          </a:lstStyle>
          <a:p>
            <a:pPr>
              <a:defRPr/>
            </a:pPr>
            <a:fld id="{9C979FF5-7A5B-4041-B4A5-54D8B5FAFF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accent2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319088" y="1828800"/>
            <a:ext cx="8824912" cy="5029200"/>
            <a:chOff x="201" y="1152"/>
            <a:chExt cx="5559" cy="3168"/>
          </a:xfrm>
        </p:grpSpPr>
        <p:sp>
          <p:nvSpPr>
            <p:cNvPr id="1032" name="Freeform 3"/>
            <p:cNvSpPr>
              <a:spLocks/>
            </p:cNvSpPr>
            <p:nvPr/>
          </p:nvSpPr>
          <p:spPr bwMode="ltGray">
            <a:xfrm>
              <a:off x="528" y="2909"/>
              <a:ext cx="5232" cy="1411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43 h 2182"/>
                <a:gd name="T4" fmla="*/ 8883 w 4897"/>
                <a:gd name="T5" fmla="*/ 43 h 2182"/>
                <a:gd name="T6" fmla="*/ 8883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3" name="Freeform 4"/>
            <p:cNvSpPr>
              <a:spLocks/>
            </p:cNvSpPr>
            <p:nvPr/>
          </p:nvSpPr>
          <p:spPr bwMode="ltGray">
            <a:xfrm>
              <a:off x="210" y="1152"/>
              <a:ext cx="5550" cy="3168"/>
            </a:xfrm>
            <a:custGeom>
              <a:avLst/>
              <a:gdLst>
                <a:gd name="T0" fmla="*/ 330 w 5550"/>
                <a:gd name="T1" fmla="*/ 1764 h 3168"/>
                <a:gd name="T2" fmla="*/ 0 w 5550"/>
                <a:gd name="T3" fmla="*/ 1764 h 3168"/>
                <a:gd name="T4" fmla="*/ 0 w 5550"/>
                <a:gd name="T5" fmla="*/ 3168 h 3168"/>
                <a:gd name="T6" fmla="*/ 5550 w 5550"/>
                <a:gd name="T7" fmla="*/ 3168 h 3168"/>
                <a:gd name="T8" fmla="*/ 5550 w 5550"/>
                <a:gd name="T9" fmla="*/ 0 h 3168"/>
                <a:gd name="T10" fmla="*/ 330 w 5550"/>
                <a:gd name="T11" fmla="*/ 0 h 3168"/>
                <a:gd name="T12" fmla="*/ 330 w 5550"/>
                <a:gd name="T13" fmla="*/ 1764 h 3168"/>
                <a:gd name="T14" fmla="*/ 0 60000 65536"/>
                <a:gd name="T15" fmla="*/ 0 60000 65536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</a:gdLst>
              <a:ahLst/>
              <a:cxnLst>
                <a:cxn ang="T14">
                  <a:pos x="T0" y="T1"/>
                </a:cxn>
                <a:cxn ang="T15">
                  <a:pos x="T2" y="T3"/>
                </a:cxn>
                <a:cxn ang="T16">
                  <a:pos x="T4" y="T5"/>
                </a:cxn>
                <a:cxn ang="T17">
                  <a:pos x="T6" y="T7"/>
                </a:cxn>
                <a:cxn ang="T18">
                  <a:pos x="T8" y="T9"/>
                </a:cxn>
                <a:cxn ang="T19">
                  <a:pos x="T10" y="T11"/>
                </a:cxn>
                <a:cxn ang="T20">
                  <a:pos x="T12" y="T13"/>
                </a:cxn>
              </a:cxnLst>
              <a:rect l="0" t="0" r="r" b="b"/>
              <a:pathLst>
                <a:path w="5550" h="3168">
                  <a:moveTo>
                    <a:pt x="330" y="1764"/>
                  </a:moveTo>
                  <a:lnTo>
                    <a:pt x="0" y="1764"/>
                  </a:lnTo>
                  <a:lnTo>
                    <a:pt x="0" y="3168"/>
                  </a:lnTo>
                  <a:lnTo>
                    <a:pt x="5550" y="3168"/>
                  </a:lnTo>
                  <a:lnTo>
                    <a:pt x="5550" y="0"/>
                  </a:lnTo>
                  <a:lnTo>
                    <a:pt x="330" y="0"/>
                  </a:lnTo>
                  <a:lnTo>
                    <a:pt x="330" y="1764"/>
                  </a:lnTo>
                  <a:close/>
                </a:path>
              </a:pathLst>
            </a:custGeom>
            <a:solidFill>
              <a:schemeClr val="bg2">
                <a:alpha val="30196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1034" name="Freeform 5"/>
            <p:cNvSpPr>
              <a:spLocks/>
            </p:cNvSpPr>
            <p:nvPr/>
          </p:nvSpPr>
          <p:spPr bwMode="ltGray">
            <a:xfrm>
              <a:off x="528" y="2932"/>
              <a:ext cx="5232" cy="1388"/>
            </a:xfrm>
            <a:custGeom>
              <a:avLst/>
              <a:gdLst>
                <a:gd name="T0" fmla="*/ 0 w 4897"/>
                <a:gd name="T1" fmla="*/ 0 h 2182"/>
                <a:gd name="T2" fmla="*/ 0 w 4897"/>
                <a:gd name="T3" fmla="*/ 38 h 2182"/>
                <a:gd name="T4" fmla="*/ 8883 w 4897"/>
                <a:gd name="T5" fmla="*/ 38 h 2182"/>
                <a:gd name="T6" fmla="*/ 8883 w 4897"/>
                <a:gd name="T7" fmla="*/ 0 h 2182"/>
                <a:gd name="T8" fmla="*/ 0 w 4897"/>
                <a:gd name="T9" fmla="*/ 0 h 2182"/>
                <a:gd name="T10" fmla="*/ 0 w 4897"/>
                <a:gd name="T11" fmla="*/ 0 h 2182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4897" h="2182">
                  <a:moveTo>
                    <a:pt x="0" y="0"/>
                  </a:moveTo>
                  <a:lnTo>
                    <a:pt x="0" y="2182"/>
                  </a:lnTo>
                  <a:lnTo>
                    <a:pt x="4897" y="2182"/>
                  </a:lnTo>
                  <a:lnTo>
                    <a:pt x="489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0"/>
              </a:schemeClr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102" name="Freeform 6"/>
            <p:cNvSpPr>
              <a:spLocks/>
            </p:cNvSpPr>
            <p:nvPr/>
          </p:nvSpPr>
          <p:spPr bwMode="ltGray">
            <a:xfrm>
              <a:off x="528" y="1152"/>
              <a:ext cx="4607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3" name="Freeform 7"/>
            <p:cNvSpPr>
              <a:spLocks/>
            </p:cNvSpPr>
            <p:nvPr/>
          </p:nvSpPr>
          <p:spPr bwMode="ltGray">
            <a:xfrm>
              <a:off x="528" y="1152"/>
              <a:ext cx="29" cy="1785"/>
            </a:xfrm>
            <a:custGeom>
              <a:avLst/>
              <a:gdLst>
                <a:gd name="T0" fmla="*/ 0 w 29"/>
                <a:gd name="T1" fmla="*/ 0 h 2161"/>
                <a:gd name="T2" fmla="*/ 0 w 29"/>
                <a:gd name="T3" fmla="*/ 2161 h 2161"/>
                <a:gd name="T4" fmla="*/ 29 w 29"/>
                <a:gd name="T5" fmla="*/ 2161 h 2161"/>
                <a:gd name="T6" fmla="*/ 27 w 29"/>
                <a:gd name="T7" fmla="*/ 27 h 2161"/>
                <a:gd name="T8" fmla="*/ 0 w 29"/>
                <a:gd name="T9" fmla="*/ 0 h 2161"/>
                <a:gd name="T10" fmla="*/ 0 w 29"/>
                <a:gd name="T11" fmla="*/ 0 h 216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9" h="2161">
                  <a:moveTo>
                    <a:pt x="0" y="0"/>
                  </a:moveTo>
                  <a:lnTo>
                    <a:pt x="0" y="2161"/>
                  </a:lnTo>
                  <a:lnTo>
                    <a:pt x="29" y="2161"/>
                  </a:lnTo>
                  <a:lnTo>
                    <a:pt x="27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4" name="Freeform 8"/>
            <p:cNvSpPr>
              <a:spLocks/>
            </p:cNvSpPr>
            <p:nvPr/>
          </p:nvSpPr>
          <p:spPr bwMode="ltGray">
            <a:xfrm>
              <a:off x="527" y="2904"/>
              <a:ext cx="29" cy="1416"/>
            </a:xfrm>
            <a:custGeom>
              <a:avLst/>
              <a:gdLst>
                <a:gd name="T0" fmla="*/ 0 w 29"/>
                <a:gd name="T1" fmla="*/ 1416 h 1416"/>
                <a:gd name="T2" fmla="*/ 29 w 29"/>
                <a:gd name="T3" fmla="*/ 1416 h 1416"/>
                <a:gd name="T4" fmla="*/ 28 w 29"/>
                <a:gd name="T5" fmla="*/ 24 h 1416"/>
                <a:gd name="T6" fmla="*/ 0 w 29"/>
                <a:gd name="T7" fmla="*/ 0 h 1416"/>
                <a:gd name="T8" fmla="*/ 0 w 29"/>
                <a:gd name="T9" fmla="*/ 1416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9" h="1416">
                  <a:moveTo>
                    <a:pt x="0" y="1416"/>
                  </a:moveTo>
                  <a:lnTo>
                    <a:pt x="29" y="1416"/>
                  </a:lnTo>
                  <a:lnTo>
                    <a:pt x="28" y="24"/>
                  </a:lnTo>
                  <a:lnTo>
                    <a:pt x="0" y="0"/>
                  </a:lnTo>
                  <a:lnTo>
                    <a:pt x="0" y="1416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0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5" name="Freeform 9"/>
            <p:cNvSpPr>
              <a:spLocks/>
            </p:cNvSpPr>
            <p:nvPr/>
          </p:nvSpPr>
          <p:spPr bwMode="ltGray">
            <a:xfrm>
              <a:off x="201" y="2904"/>
              <a:ext cx="2879" cy="29"/>
            </a:xfrm>
            <a:custGeom>
              <a:avLst/>
              <a:gdLst>
                <a:gd name="T0" fmla="*/ 0 w 5387"/>
                <a:gd name="T1" fmla="*/ 0 h 149"/>
                <a:gd name="T2" fmla="*/ 0 w 5387"/>
                <a:gd name="T3" fmla="*/ 149 h 149"/>
                <a:gd name="T4" fmla="*/ 5387 w 5387"/>
                <a:gd name="T5" fmla="*/ 149 h 149"/>
                <a:gd name="T6" fmla="*/ 5387 w 5387"/>
                <a:gd name="T7" fmla="*/ 0 h 149"/>
                <a:gd name="T8" fmla="*/ 0 w 5387"/>
                <a:gd name="T9" fmla="*/ 0 h 149"/>
                <a:gd name="T10" fmla="*/ 0 w 5387"/>
                <a:gd name="T11" fmla="*/ 0 h 1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5387" h="149">
                  <a:moveTo>
                    <a:pt x="0" y="0"/>
                  </a:moveTo>
                  <a:lnTo>
                    <a:pt x="0" y="149"/>
                  </a:lnTo>
                  <a:lnTo>
                    <a:pt x="5387" y="149"/>
                  </a:lnTo>
                  <a:lnTo>
                    <a:pt x="5387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alpha val="0"/>
                  </a:schemeClr>
                </a:gs>
                <a:gs pos="100000">
                  <a:schemeClr val="bg2">
                    <a:gamma/>
                    <a:shade val="81961"/>
                    <a:invGamma/>
                  </a:schemeClr>
                </a:gs>
              </a:gsLst>
              <a:lin ang="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4106" name="Freeform 10"/>
            <p:cNvSpPr>
              <a:spLocks/>
            </p:cNvSpPr>
            <p:nvPr/>
          </p:nvSpPr>
          <p:spPr bwMode="ltGray">
            <a:xfrm>
              <a:off x="201" y="2904"/>
              <a:ext cx="30" cy="1416"/>
            </a:xfrm>
            <a:custGeom>
              <a:avLst/>
              <a:gdLst>
                <a:gd name="T0" fmla="*/ 0 w 30"/>
                <a:gd name="T1" fmla="*/ 0 h 1416"/>
                <a:gd name="T2" fmla="*/ 0 w 30"/>
                <a:gd name="T3" fmla="*/ 1416 h 1416"/>
                <a:gd name="T4" fmla="*/ 29 w 30"/>
                <a:gd name="T5" fmla="*/ 1416 h 1416"/>
                <a:gd name="T6" fmla="*/ 30 w 30"/>
                <a:gd name="T7" fmla="*/ 27 h 1416"/>
                <a:gd name="T8" fmla="*/ 0 w 30"/>
                <a:gd name="T9" fmla="*/ 0 h 1416"/>
                <a:gd name="T10" fmla="*/ 0 w 30"/>
                <a:gd name="T11" fmla="*/ 0 h 14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30" h="1416">
                  <a:moveTo>
                    <a:pt x="0" y="0"/>
                  </a:moveTo>
                  <a:lnTo>
                    <a:pt x="0" y="1416"/>
                  </a:lnTo>
                  <a:lnTo>
                    <a:pt x="29" y="1416"/>
                  </a:lnTo>
                  <a:lnTo>
                    <a:pt x="30" y="27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1">
              <a:gsLst>
                <a:gs pos="0">
                  <a:schemeClr val="bg2">
                    <a:gamma/>
                    <a:tint val="87843"/>
                    <a:invGamma/>
                  </a:schemeClr>
                </a:gs>
                <a:gs pos="100000">
                  <a:schemeClr val="bg2">
                    <a:alpha val="10001"/>
                  </a:schemeClr>
                </a:gs>
              </a:gsLst>
              <a:lin ang="5400000" scaled="1"/>
            </a:gradFill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xmlns="" w="9525" cap="flat" cmpd="sng">
                  <a:solidFill>
                    <a:srgbClr val="000000"/>
                  </a:solidFill>
                  <a:prstDash val="solid"/>
                  <a:round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</p:grpSp>
      <p:sp>
        <p:nvSpPr>
          <p:cNvPr id="4107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838200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8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9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937375" y="6245225"/>
            <a:ext cx="1901825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77C44C1-7B26-4770-8CA1-38FEE38192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110" name="Rectangle 14"/>
          <p:cNvSpPr>
            <a:spLocks noGrp="1" noRot="1" noChangeArrowheads="1"/>
          </p:cNvSpPr>
          <p:nvPr>
            <p:ph type="title"/>
          </p:nvPr>
        </p:nvSpPr>
        <p:spPr bwMode="auto">
          <a:xfrm>
            <a:off x="457200" y="244475"/>
            <a:ext cx="8385175" cy="1431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111" name="Rectangle 15"/>
          <p:cNvSpPr>
            <a:spLocks noGrp="1" noRot="1" noChangeArrowheads="1"/>
          </p:cNvSpPr>
          <p:nvPr>
            <p:ph type="body" idx="1"/>
          </p:nvPr>
        </p:nvSpPr>
        <p:spPr bwMode="auto">
          <a:xfrm>
            <a:off x="838200" y="1905000"/>
            <a:ext cx="80073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924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 Black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6587E00-5963-4CEE-92B7-4001EEF2FBD6}" type="datetimeFigureOut">
              <a:rPr lang="cs-CZ"/>
              <a:pPr>
                <a:defRPr/>
              </a:pPr>
              <a:t>17.3.2012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F9A2DF9-4906-46DA-9489-EE08DC9B77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ondrejov.cz/Vyuka/F-6H/Tabulka-hustoty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elletlab.com/v5Files/pellet/169182/640/b_m_hydrometer.jp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helago-cz.cz/public/content-images/cz/product/19312.jpg" TargetMode="External"/><Relationship Id="rId4" Type="http://schemas.openxmlformats.org/officeDocument/2006/relationships/hyperlink" Target="http://www.autodily-hp.cz/Fotografie/Zbozi/Original/2225.jpg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866775" y="1989138"/>
            <a:ext cx="7772400" cy="1470025"/>
          </a:xfrm>
        </p:spPr>
        <p:txBody>
          <a:bodyPr/>
          <a:lstStyle/>
          <a:p>
            <a:pPr eaLnBrk="1" hangingPunct="1"/>
            <a:r>
              <a:rPr lang="cs-CZ" smtClean="0"/>
              <a:t>Hustota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39863" y="3284538"/>
            <a:ext cx="7129462" cy="1824037"/>
          </a:xfrm>
        </p:spPr>
        <p:txBody>
          <a:bodyPr rtlCol="0">
            <a:normAutofit fontScale="62500" lnSpcReduction="2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Základní škola a Mateřská škola Valašské Meziříčí, Poličná 276, okres Vsetín, příspěvková organizace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 projekt č</a:t>
            </a:r>
            <a:r>
              <a:rPr lang="cs-CZ" dirty="0" smtClean="0"/>
              <a:t>.</a:t>
            </a:r>
            <a:r>
              <a:rPr lang="cs-CZ" dirty="0"/>
              <a:t> CZ.1.07/1.4.00/21.1504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Č. DUMu: </a:t>
            </a:r>
            <a:r>
              <a:rPr lang="cs-CZ" dirty="0" smtClean="0"/>
              <a:t>VY_52_INOVACE_321 F 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Tématický celek: </a:t>
            </a:r>
            <a:r>
              <a:rPr lang="cs-CZ" dirty="0" smtClean="0"/>
              <a:t>Fyzikální veličiny</a:t>
            </a:r>
            <a:endParaRPr lang="cs-CZ" dirty="0"/>
          </a:p>
          <a:p>
            <a:pPr eaLnBrk="1" fontAlgn="auto" hangingPunct="1">
              <a:spcAft>
                <a:spcPts val="0"/>
              </a:spcAft>
              <a:defRPr/>
            </a:pPr>
            <a:r>
              <a:rPr lang="cs-CZ" dirty="0"/>
              <a:t>Autor: </a:t>
            </a:r>
            <a:r>
              <a:rPr lang="cs-CZ" dirty="0" smtClean="0"/>
              <a:t>Rudolf Konvičný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71550" y="5300663"/>
            <a:ext cx="8064500" cy="915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>
              <a:defRPr/>
            </a:pPr>
            <a:r>
              <a:rPr lang="cs-CZ" dirty="0">
                <a:solidFill>
                  <a:prstClr val="black"/>
                </a:solidFill>
                <a:cs typeface="+mn-cs"/>
              </a:rPr>
              <a:t>Anotace: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Tvorba </a:t>
            </a:r>
            <a:r>
              <a:rPr lang="cs-CZ" dirty="0">
                <a:solidFill>
                  <a:prstClr val="black"/>
                </a:solidFill>
                <a:cs typeface="+mn-cs"/>
              </a:rPr>
              <a:t>DUMu </a:t>
            </a:r>
            <a:r>
              <a:rPr lang="cs-CZ" dirty="0" smtClean="0">
                <a:solidFill>
                  <a:prstClr val="black"/>
                </a:solidFill>
                <a:cs typeface="+mn-cs"/>
              </a:rPr>
              <a:t>v Powerpointu určená pro interaktivní tabuli. Obsahuje pojem hustoty, značení hustoty , jednotky a jejich převody, výpočet hustoty a úlohy</a:t>
            </a:r>
          </a:p>
          <a:p>
            <a:pPr>
              <a:defRPr/>
            </a:pPr>
            <a:r>
              <a:rPr lang="cs-CZ" dirty="0" smtClean="0">
                <a:solidFill>
                  <a:prstClr val="black"/>
                </a:solidFill>
                <a:cs typeface="+mn-cs"/>
              </a:rPr>
              <a:t>na výpočty.</a:t>
            </a:r>
            <a:endParaRPr lang="cs-CZ" dirty="0">
              <a:solidFill>
                <a:prstClr val="black"/>
              </a:solidFill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algn="ctr" eaLnBrk="1" hangingPunct="1">
              <a:defRPr/>
            </a:pPr>
            <a:r>
              <a:rPr lang="cs-CZ" dirty="0" smtClean="0"/>
              <a:t>HUSTOTA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sz="3200" dirty="0" smtClean="0"/>
              <a:t>Hustota.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lvl="1"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chemeClr val="folHlink"/>
                </a:solidFill>
              </a:rPr>
              <a:t>Udává množství látky v určitém objemu.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3399"/>
                </a:solidFill>
              </a:rPr>
              <a:t>Co je těžší, kilo peří nebo </a:t>
            </a:r>
            <a:r>
              <a:rPr lang="cs-CZ" dirty="0" smtClean="0">
                <a:solidFill>
                  <a:srgbClr val="FF3399"/>
                </a:solidFill>
              </a:rPr>
              <a:t>železa? </a:t>
            </a:r>
            <a:r>
              <a:rPr lang="cs-CZ" dirty="0" smtClean="0">
                <a:solidFill>
                  <a:srgbClr val="FF3399"/>
                </a:solidFill>
              </a:rPr>
              <a:t>Čím se liší? 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cs-CZ" dirty="0" smtClean="0"/>
              <a:t>Značka:    </a:t>
            </a:r>
            <a:r>
              <a:rPr lang="cs-CZ" b="1" dirty="0" smtClean="0">
                <a:solidFill>
                  <a:schemeClr val="folHlink"/>
                </a:solidFill>
              </a:rPr>
              <a:t>ρ</a:t>
            </a:r>
            <a:r>
              <a:rPr lang="cs-CZ" dirty="0" smtClean="0"/>
              <a:t>     (řecké </a:t>
            </a:r>
            <a:r>
              <a:rPr lang="cs-CZ" dirty="0" smtClean="0"/>
              <a:t>písmeno - čteme </a:t>
            </a:r>
            <a:r>
              <a:rPr lang="cs-CZ" dirty="0" smtClean="0"/>
              <a:t>ró)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cs-CZ" dirty="0" smtClean="0"/>
              <a:t>Základní jednotka:   </a:t>
            </a:r>
            <a:r>
              <a:rPr lang="cs-CZ" b="1" dirty="0" smtClean="0">
                <a:solidFill>
                  <a:schemeClr val="folHlink"/>
                </a:solidFill>
              </a:rPr>
              <a:t>kg/m</a:t>
            </a:r>
            <a:r>
              <a:rPr lang="cs-CZ" b="1" baseline="30000" dirty="0" smtClean="0">
                <a:solidFill>
                  <a:schemeClr val="folHlink"/>
                </a:solidFill>
              </a:rPr>
              <a:t>3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cs-CZ" dirty="0" smtClean="0"/>
              <a:t>Další jednotky: g/cm</a:t>
            </a:r>
            <a:r>
              <a:rPr lang="cs-CZ" baseline="30000" dirty="0" smtClean="0"/>
              <a:t>3</a:t>
            </a:r>
            <a:r>
              <a:rPr lang="cs-CZ" dirty="0" smtClean="0"/>
              <a:t>, kg/cm</a:t>
            </a:r>
            <a:r>
              <a:rPr lang="cs-CZ" baseline="30000" dirty="0" smtClean="0"/>
              <a:t>3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cs-CZ" dirty="0" smtClean="0"/>
              <a:t>Zápis:     </a:t>
            </a:r>
            <a:r>
              <a:rPr lang="cs-CZ" dirty="0" smtClean="0">
                <a:solidFill>
                  <a:schemeClr val="folHlink"/>
                </a:solidFill>
              </a:rPr>
              <a:t>ρ=6,2kg/m</a:t>
            </a:r>
            <a:r>
              <a:rPr lang="cs-CZ" baseline="30000" dirty="0" smtClean="0">
                <a:solidFill>
                  <a:schemeClr val="folHlink"/>
                </a:solidFill>
              </a:rPr>
              <a:t>3</a:t>
            </a:r>
          </a:p>
          <a:p>
            <a:pPr lvl="1" eaLnBrk="1" hangingPunct="1">
              <a:buFont typeface="Wingdings" pitchFamily="2" charset="2"/>
              <a:buNone/>
              <a:defRPr/>
            </a:pPr>
            <a:r>
              <a:rPr lang="cs-CZ" dirty="0" smtClean="0"/>
              <a:t>Převod:   </a:t>
            </a:r>
            <a:r>
              <a:rPr lang="cs-CZ" b="1" dirty="0" smtClean="0">
                <a:solidFill>
                  <a:schemeClr val="folHlink"/>
                </a:solidFill>
              </a:rPr>
              <a:t>1g/cm</a:t>
            </a:r>
            <a:r>
              <a:rPr lang="cs-CZ" b="1" baseline="30000" dirty="0" smtClean="0">
                <a:solidFill>
                  <a:schemeClr val="folHlink"/>
                </a:solidFill>
              </a:rPr>
              <a:t>3</a:t>
            </a:r>
            <a:r>
              <a:rPr lang="cs-CZ" b="1" dirty="0" smtClean="0">
                <a:solidFill>
                  <a:schemeClr val="folHlink"/>
                </a:solidFill>
              </a:rPr>
              <a:t>=1000kg/m</a:t>
            </a:r>
            <a:r>
              <a:rPr lang="cs-CZ" b="1" baseline="30000" dirty="0" smtClean="0">
                <a:solidFill>
                  <a:schemeClr val="folHlink"/>
                </a:solidFill>
              </a:rPr>
              <a:t>3</a:t>
            </a:r>
            <a:endParaRPr lang="cs-CZ" b="1" dirty="0" smtClean="0">
              <a:solidFill>
                <a:schemeClr val="folHlink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520700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smtClean="0"/>
              <a:t>Tabulka hustot látek:</a:t>
            </a:r>
          </a:p>
        </p:txBody>
      </p:sp>
      <p:sp>
        <p:nvSpPr>
          <p:cNvPr id="1126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>
                <a:hlinkClick r:id="rId2"/>
              </a:rPr>
              <a:t>odkaz 1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z="3200" smtClean="0">
                <a:latin typeface="Arial" charset="0"/>
              </a:rPr>
              <a:t>Příklady převodů: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827088" y="1268413"/>
            <a:ext cx="8007350" cy="69850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3,2g/cm</a:t>
            </a:r>
            <a:r>
              <a:rPr lang="cs-CZ" baseline="30000" smtClean="0"/>
              <a:t>3 </a:t>
            </a:r>
            <a:r>
              <a:rPr lang="cs-CZ" smtClean="0"/>
              <a:t>= 3,2.1000kg/m</a:t>
            </a:r>
            <a:r>
              <a:rPr lang="cs-CZ" baseline="30000" smtClean="0"/>
              <a:t>3 </a:t>
            </a:r>
            <a:r>
              <a:rPr lang="cs-CZ" smtClean="0"/>
              <a:t>= 3200kg/m</a:t>
            </a:r>
            <a:r>
              <a:rPr lang="cs-CZ" baseline="30000" smtClean="0"/>
              <a:t>3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650kg/m </a:t>
            </a:r>
            <a:r>
              <a:rPr lang="cs-CZ" baseline="30000" smtClean="0"/>
              <a:t>3</a:t>
            </a:r>
            <a:r>
              <a:rPr lang="cs-CZ" smtClean="0"/>
              <a:t>= 650:1000g/cm</a:t>
            </a:r>
            <a:r>
              <a:rPr lang="cs-CZ" baseline="30000" smtClean="0"/>
              <a:t>3 </a:t>
            </a:r>
            <a:r>
              <a:rPr lang="cs-CZ" smtClean="0"/>
              <a:t>= 0,650g/cm</a:t>
            </a:r>
            <a:r>
              <a:rPr lang="cs-CZ" baseline="30000" smtClean="0"/>
              <a:t>3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Úlohy:    16,5g/cm</a:t>
            </a:r>
            <a:r>
              <a:rPr lang="cs-CZ" baseline="30000" smtClean="0"/>
              <a:t>3</a:t>
            </a:r>
            <a:r>
              <a:rPr lang="cs-CZ" smtClean="0"/>
              <a:t> = </a:t>
            </a:r>
            <a:r>
              <a:rPr lang="cs-CZ" smtClean="0">
                <a:solidFill>
                  <a:srgbClr val="FF0000"/>
                </a:solidFill>
              </a:rPr>
              <a:t>16500kg/m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0,7kg/m</a:t>
            </a:r>
            <a:r>
              <a:rPr lang="cs-CZ" baseline="30000" smtClean="0"/>
              <a:t>3</a:t>
            </a:r>
            <a:r>
              <a:rPr lang="cs-CZ" smtClean="0"/>
              <a:t>=   </a:t>
            </a:r>
            <a:r>
              <a:rPr lang="cs-CZ" smtClean="0">
                <a:solidFill>
                  <a:srgbClr val="FF0000"/>
                </a:solidFill>
              </a:rPr>
              <a:t>0,0007g/cm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endParaRPr lang="cs-CZ" smtClean="0">
              <a:solidFill>
                <a:srgbClr val="FF0000"/>
              </a:solidFill>
            </a:endParaRPr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600kg/m</a:t>
            </a:r>
            <a:r>
              <a:rPr lang="cs-CZ" baseline="30000" smtClean="0"/>
              <a:t>3</a:t>
            </a:r>
            <a:r>
              <a:rPr lang="cs-CZ" smtClean="0"/>
              <a:t> =</a:t>
            </a:r>
            <a:r>
              <a:rPr lang="cs-CZ" smtClean="0">
                <a:solidFill>
                  <a:srgbClr val="FF0000"/>
                </a:solidFill>
              </a:rPr>
              <a:t> 6kg/m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134kg/m</a:t>
            </a:r>
            <a:r>
              <a:rPr lang="cs-CZ" baseline="30000" smtClean="0"/>
              <a:t>3</a:t>
            </a:r>
            <a:r>
              <a:rPr lang="cs-CZ" smtClean="0"/>
              <a:t> = </a:t>
            </a:r>
            <a:r>
              <a:rPr lang="cs-CZ" smtClean="0">
                <a:solidFill>
                  <a:srgbClr val="FF0000"/>
                </a:solidFill>
              </a:rPr>
              <a:t>0,134g/cm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50g/cm</a:t>
            </a:r>
            <a:r>
              <a:rPr lang="cs-CZ" baseline="30000" smtClean="0"/>
              <a:t>3</a:t>
            </a:r>
            <a:r>
              <a:rPr lang="cs-CZ" smtClean="0"/>
              <a:t> =   </a:t>
            </a:r>
            <a:r>
              <a:rPr lang="cs-CZ" smtClean="0">
                <a:solidFill>
                  <a:srgbClr val="FF0000"/>
                </a:solidFill>
              </a:rPr>
              <a:t>50000kg/m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endParaRPr lang="cs-CZ" smtClean="0"/>
          </a:p>
          <a:p>
            <a:pPr eaLnBrk="1" hangingPunct="1">
              <a:buFont typeface="Wingdings" pitchFamily="2" charset="2"/>
              <a:buNone/>
            </a:pPr>
            <a:r>
              <a:rPr lang="cs-CZ" smtClean="0"/>
              <a:t>               0,06g/cm</a:t>
            </a:r>
            <a:r>
              <a:rPr lang="cs-CZ" baseline="30000" smtClean="0"/>
              <a:t>3</a:t>
            </a:r>
            <a:r>
              <a:rPr lang="cs-CZ" smtClean="0"/>
              <a:t> =</a:t>
            </a:r>
            <a:r>
              <a:rPr lang="cs-CZ" smtClean="0">
                <a:solidFill>
                  <a:srgbClr val="FF0000"/>
                </a:solidFill>
              </a:rPr>
              <a:t>60kg/m</a:t>
            </a:r>
            <a:r>
              <a:rPr lang="cs-CZ" baseline="30000" smtClean="0">
                <a:solidFill>
                  <a:srgbClr val="FF0000"/>
                </a:solidFill>
              </a:rPr>
              <a:t>3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1250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1500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1500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1500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1500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1500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1500"/>
                                        <p:tgtEl>
                                          <p:spTgt spid="819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smtClean="0"/>
              <a:t>Měření hustoty:</a:t>
            </a:r>
          </a:p>
        </p:txBody>
      </p:sp>
      <p:sp>
        <p:nvSpPr>
          <p:cNvPr id="9219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a) Hustoměr - kapalné </a:t>
            </a:r>
            <a:r>
              <a:rPr lang="cs-CZ" dirty="0" smtClean="0"/>
              <a:t>látky</a:t>
            </a:r>
          </a:p>
        </p:txBody>
      </p:sp>
      <p:pic>
        <p:nvPicPr>
          <p:cNvPr id="20484" name="Picture 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66775" y="2924175"/>
            <a:ext cx="1073150" cy="306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0485" name="TextovéPole 1"/>
          <p:cNvSpPr txBox="1">
            <a:spLocks noChangeArrowheads="1"/>
          </p:cNvSpPr>
          <p:nvPr/>
        </p:nvSpPr>
        <p:spPr bwMode="auto">
          <a:xfrm>
            <a:off x="2771775" y="2924175"/>
            <a:ext cx="5184775" cy="175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hlinkClick r:id="rId3"/>
              </a:rPr>
              <a:t>odkaz 1</a:t>
            </a:r>
            <a:r>
              <a:rPr lang="cs-CZ" sz="3600"/>
              <a:t>                     </a:t>
            </a:r>
            <a:r>
              <a:rPr lang="cs-CZ" sz="3600">
                <a:hlinkClick r:id="rId4"/>
              </a:rPr>
              <a:t>odkaz 2</a:t>
            </a:r>
            <a:endParaRPr lang="cs-CZ" sz="3600"/>
          </a:p>
          <a:p>
            <a:r>
              <a:rPr lang="cs-CZ" sz="3600">
                <a:hlinkClick r:id="rId5"/>
              </a:rPr>
              <a:t>odkaz 3</a:t>
            </a:r>
            <a:endParaRPr lang="cs-CZ" sz="36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500"/>
                                        <p:tgtEl>
                                          <p:spTgt spid="204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1500"/>
                                        <p:tgtEl>
                                          <p:spTgt spid="204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1500"/>
                                        <p:tgtEl>
                                          <p:spTgt spid="204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b) Výpočtem:      </a:t>
            </a:r>
            <a:r>
              <a:rPr lang="cs-CZ" b="1" dirty="0" smtClean="0">
                <a:solidFill>
                  <a:schemeClr val="folHlink"/>
                </a:solidFill>
              </a:rPr>
              <a:t>ρ = m:V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ρ = ?                         ρ =?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m = 4,5kg</a:t>
            </a:r>
            <a:r>
              <a:rPr lang="cs-CZ" dirty="0" smtClean="0"/>
              <a:t>                 </a:t>
            </a:r>
            <a:r>
              <a:rPr lang="cs-CZ" dirty="0" smtClean="0">
                <a:solidFill>
                  <a:srgbClr val="FF0000"/>
                </a:solidFill>
              </a:rPr>
              <a:t>m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=250g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0000"/>
                </a:solidFill>
              </a:rPr>
              <a:t>V =3 m</a:t>
            </a:r>
            <a:r>
              <a:rPr lang="cs-CZ" baseline="30000" dirty="0" smtClean="0">
                <a:solidFill>
                  <a:srgbClr val="FF0000"/>
                </a:solidFill>
              </a:rPr>
              <a:t>3                               </a:t>
            </a:r>
            <a:r>
              <a:rPr lang="cs-CZ" dirty="0" smtClean="0">
                <a:solidFill>
                  <a:srgbClr val="FF0000"/>
                </a:solidFill>
              </a:rPr>
              <a:t>V = 10cm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ρ= </a:t>
            </a:r>
            <a:r>
              <a:rPr lang="cs-CZ" dirty="0" smtClean="0"/>
              <a:t>m : V                      ρ </a:t>
            </a:r>
            <a:r>
              <a:rPr lang="cs-CZ" dirty="0" smtClean="0"/>
              <a:t>= m : V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ρ= 4,5 : 3                 </a:t>
            </a:r>
            <a:r>
              <a:rPr lang="cs-CZ" dirty="0" smtClean="0"/>
              <a:t>   </a:t>
            </a:r>
            <a:r>
              <a:rPr lang="cs-CZ" dirty="0" smtClean="0"/>
              <a:t>ρ = 250 :10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dirty="0" smtClean="0"/>
              <a:t>ρ=1,5 kg/m</a:t>
            </a:r>
            <a:r>
              <a:rPr lang="cs-CZ" baseline="30000" dirty="0" smtClean="0"/>
              <a:t>3                    </a:t>
            </a:r>
            <a:r>
              <a:rPr lang="cs-CZ" baseline="30000" dirty="0" smtClean="0"/>
              <a:t>   </a:t>
            </a:r>
            <a:r>
              <a:rPr lang="cs-CZ" dirty="0" smtClean="0"/>
              <a:t>ρ = 25g/cm</a:t>
            </a:r>
            <a:r>
              <a:rPr lang="cs-CZ" baseline="30000" dirty="0" smtClean="0"/>
              <a:t>3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1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1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1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68313" y="260350"/>
            <a:ext cx="8385175" cy="1431925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Úlohy na výpočet hustoty:</a:t>
            </a:r>
          </a:p>
        </p:txBody>
      </p:sp>
      <p:sp>
        <p:nvSpPr>
          <p:cNvPr id="1229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900113" y="1268413"/>
            <a:ext cx="8007350" cy="4551362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a) ρ=?    m= 265g   V= 32cm</a:t>
            </a:r>
            <a:r>
              <a:rPr lang="cs-CZ" sz="2800" baseline="30000" dirty="0" smtClean="0"/>
              <a:t>3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l-GR" sz="2800" dirty="0" smtClean="0">
                <a:solidFill>
                  <a:srgbClr val="FFFF00"/>
                </a:solidFill>
              </a:rPr>
              <a:t>ρ</a:t>
            </a:r>
            <a:r>
              <a:rPr lang="cs-CZ" sz="2800" dirty="0" smtClean="0">
                <a:solidFill>
                  <a:srgbClr val="FFFF00"/>
                </a:solidFill>
              </a:rPr>
              <a:t>=8,2g/cm</a:t>
            </a:r>
            <a:r>
              <a:rPr lang="cs-CZ" sz="2800" baseline="30000" dirty="0" smtClean="0">
                <a:solidFill>
                  <a:srgbClr val="FFFF00"/>
                </a:solidFill>
              </a:rPr>
              <a:t>3</a:t>
            </a:r>
            <a:endParaRPr lang="cs-CZ" sz="2800" dirty="0" smtClean="0">
              <a:solidFill>
                <a:srgbClr val="FFFF00"/>
              </a:solidFill>
            </a:endParaRP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b) ρ=?    m= 4,8kg  V=  8m</a:t>
            </a:r>
            <a:r>
              <a:rPr lang="cs-CZ" sz="2800" baseline="30000" dirty="0" smtClean="0"/>
              <a:t>3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800" baseline="30000" dirty="0" smtClean="0"/>
              <a:t> </a:t>
            </a:r>
            <a:r>
              <a:rPr lang="el-GR" sz="2800" dirty="0" smtClean="0">
                <a:solidFill>
                  <a:srgbClr val="FFC000"/>
                </a:solidFill>
              </a:rPr>
              <a:t>ρ</a:t>
            </a:r>
            <a:r>
              <a:rPr lang="cs-CZ" sz="2800" dirty="0" smtClean="0">
                <a:solidFill>
                  <a:srgbClr val="FFC000"/>
                </a:solidFill>
              </a:rPr>
              <a:t>=0,6kg/m</a:t>
            </a:r>
            <a:r>
              <a:rPr lang="cs-CZ" sz="2800" baseline="30000" dirty="0" smtClean="0">
                <a:solidFill>
                  <a:srgbClr val="FFC000"/>
                </a:solidFill>
              </a:rPr>
              <a:t>3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122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/>
              <a:t>c) </a:t>
            </a:r>
            <a:r>
              <a:rPr lang="el-GR" dirty="0" smtClean="0"/>
              <a:t>ρ=?    </a:t>
            </a:r>
            <a:r>
              <a:rPr lang="cs-CZ" dirty="0" smtClean="0"/>
              <a:t>m= 4,2t     V= 15m3</a:t>
            </a:r>
          </a:p>
          <a:p>
            <a:pPr>
              <a:defRPr/>
            </a:pPr>
            <a:endParaRPr lang="cs-CZ" dirty="0"/>
          </a:p>
          <a:p>
            <a:pPr>
              <a:defRPr/>
            </a:pPr>
            <a:endParaRPr lang="cs-CZ" dirty="0" smtClean="0"/>
          </a:p>
          <a:p>
            <a:pPr marL="0" indent="0">
              <a:buFont typeface="Wingdings" pitchFamily="2" charset="2"/>
              <a:buNone/>
              <a:defRPr/>
            </a:pPr>
            <a:r>
              <a:rPr lang="el-GR" dirty="0" smtClean="0"/>
              <a:t> </a:t>
            </a:r>
            <a:r>
              <a:rPr lang="el-GR" dirty="0">
                <a:solidFill>
                  <a:srgbClr val="FFFF00"/>
                </a:solidFill>
              </a:rPr>
              <a:t>ρ </a:t>
            </a:r>
            <a:r>
              <a:rPr lang="cs-CZ" dirty="0" smtClean="0">
                <a:solidFill>
                  <a:srgbClr val="FFFF00"/>
                </a:solidFill>
              </a:rPr>
              <a:t>=280kg/m</a:t>
            </a:r>
            <a:r>
              <a:rPr lang="cs-CZ" baseline="30000" dirty="0" smtClean="0">
                <a:solidFill>
                  <a:srgbClr val="FFFF00"/>
                </a:solidFill>
              </a:rPr>
              <a:t>3</a:t>
            </a:r>
            <a:endParaRPr lang="cs-CZ" dirty="0">
              <a:solidFill>
                <a:srgbClr val="FFFF00"/>
              </a:solidFill>
            </a:endParaRPr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/>
              <a:t>d) ρ=?    m= 5600g   V= 75cm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  <a:p>
            <a:pPr marL="0" indent="0">
              <a:buFont typeface="Wingdings" pitchFamily="2" charset="2"/>
              <a:buNone/>
              <a:defRPr/>
            </a:pP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el-GR" dirty="0" smtClean="0">
                <a:solidFill>
                  <a:srgbClr val="FFFF00"/>
                </a:solidFill>
              </a:rPr>
              <a:t> ρ</a:t>
            </a:r>
            <a:r>
              <a:rPr lang="cs-CZ" dirty="0" smtClean="0">
                <a:solidFill>
                  <a:srgbClr val="FFFF00"/>
                </a:solidFill>
              </a:rPr>
              <a:t>=74,6g/cm</a:t>
            </a:r>
            <a:r>
              <a:rPr lang="cs-CZ" baseline="30000" dirty="0" smtClean="0">
                <a:solidFill>
                  <a:srgbClr val="FFFF00"/>
                </a:solidFill>
              </a:rPr>
              <a:t>3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75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75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75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75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244475"/>
            <a:ext cx="8385175" cy="881063"/>
          </a:xfrm>
        </p:spPr>
        <p:txBody>
          <a:bodyPr/>
          <a:lstStyle/>
          <a:p>
            <a:pPr eaLnBrk="1" hangingPunct="1">
              <a:defRPr/>
            </a:pPr>
            <a:r>
              <a:rPr lang="cs-CZ" sz="2000" smtClean="0"/>
              <a:t>Použité zdroje</a:t>
            </a:r>
          </a:p>
        </p:txBody>
      </p:sp>
      <p:sp>
        <p:nvSpPr>
          <p:cNvPr id="1331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79388" y="1052513"/>
            <a:ext cx="8713787" cy="4622800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učebnice Fyzika 6.ročník, SPN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www.wikipedia.cz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2000" dirty="0" smtClean="0"/>
              <a:t>Citace: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1800" dirty="0" smtClean="0">
                <a:effectLst/>
              </a:rPr>
              <a:t>Supermartl: Aräometer.jpg [online],5.července.2011 13:07. [cit. 2011-07-04]. Dostupný z WWW: </a:t>
            </a:r>
            <a:r>
              <a:rPr lang="en-US" sz="1800" dirty="0" smtClean="0">
                <a:effectLst/>
              </a:rPr>
              <a:t>&lt;</a:t>
            </a:r>
            <a:r>
              <a:rPr lang="cs-CZ" sz="1800" dirty="0" smtClean="0"/>
              <a:t>http://upload.wikimedia.org/wikipedia/commons/1/18/Ar%C3%A4ometer.jpg</a:t>
            </a:r>
            <a:r>
              <a:rPr lang="en-US" sz="1800" dirty="0" smtClean="0"/>
              <a:t>&gt;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rstvy skla">
  <a:themeElements>
    <a:clrScheme name="Vrstvy skla 4">
      <a:dk1>
        <a:srgbClr val="006600"/>
      </a:dk1>
      <a:lt1>
        <a:srgbClr val="FFFFFF"/>
      </a:lt1>
      <a:dk2>
        <a:srgbClr val="008000"/>
      </a:dk2>
      <a:lt2>
        <a:srgbClr val="FFFFB7"/>
      </a:lt2>
      <a:accent1>
        <a:srgbClr val="99CC00"/>
      </a:accent1>
      <a:accent2>
        <a:srgbClr val="00CC00"/>
      </a:accent2>
      <a:accent3>
        <a:srgbClr val="AAC0AA"/>
      </a:accent3>
      <a:accent4>
        <a:srgbClr val="DADADA"/>
      </a:accent4>
      <a:accent5>
        <a:srgbClr val="CAE2AA"/>
      </a:accent5>
      <a:accent6>
        <a:srgbClr val="00B900"/>
      </a:accent6>
      <a:hlink>
        <a:srgbClr val="99FF66"/>
      </a:hlink>
      <a:folHlink>
        <a:srgbClr val="FFFF66"/>
      </a:folHlink>
    </a:clrScheme>
    <a:fontScheme name="Vrstvy skla">
      <a:majorFont>
        <a:latin typeface="Arial Black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rstvy skla 1">
        <a:dk1>
          <a:srgbClr val="FF9900"/>
        </a:dk1>
        <a:lt1>
          <a:srgbClr val="FFFFFF"/>
        </a:lt1>
        <a:dk2>
          <a:srgbClr val="FFCC66"/>
        </a:dk2>
        <a:lt2>
          <a:srgbClr val="CC6600"/>
        </a:lt2>
        <a:accent1>
          <a:srgbClr val="F05000"/>
        </a:accent1>
        <a:accent2>
          <a:srgbClr val="B28300"/>
        </a:accent2>
        <a:accent3>
          <a:srgbClr val="FFE2B8"/>
        </a:accent3>
        <a:accent4>
          <a:srgbClr val="DADADA"/>
        </a:accent4>
        <a:accent5>
          <a:srgbClr val="F6B3AA"/>
        </a:accent5>
        <a:accent6>
          <a:srgbClr val="A17600"/>
        </a:accent6>
        <a:hlink>
          <a:srgbClr val="99CC00"/>
        </a:hlink>
        <a:folHlink>
          <a:srgbClr val="0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2">
        <a:dk1>
          <a:srgbClr val="BB5F03"/>
        </a:dk1>
        <a:lt1>
          <a:srgbClr val="FFFFFF"/>
        </a:lt1>
        <a:dk2>
          <a:srgbClr val="993300"/>
        </a:dk2>
        <a:lt2>
          <a:srgbClr val="FEEC94"/>
        </a:lt2>
        <a:accent1>
          <a:srgbClr val="FF9900"/>
        </a:accent1>
        <a:accent2>
          <a:srgbClr val="B76A03"/>
        </a:accent2>
        <a:accent3>
          <a:srgbClr val="CAADAA"/>
        </a:accent3>
        <a:accent4>
          <a:srgbClr val="DADADA"/>
        </a:accent4>
        <a:accent5>
          <a:srgbClr val="FFCAAA"/>
        </a:accent5>
        <a:accent6>
          <a:srgbClr val="A65F02"/>
        </a:accent6>
        <a:hlink>
          <a:srgbClr val="FFFF00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3">
        <a:dk1>
          <a:srgbClr val="56925A"/>
        </a:dk1>
        <a:lt1>
          <a:srgbClr val="FFFFFF"/>
        </a:lt1>
        <a:dk2>
          <a:srgbClr val="6FB56D"/>
        </a:dk2>
        <a:lt2>
          <a:srgbClr val="FFFFCC"/>
        </a:lt2>
        <a:accent1>
          <a:srgbClr val="2B877C"/>
        </a:accent1>
        <a:accent2>
          <a:srgbClr val="5A9A5F"/>
        </a:accent2>
        <a:accent3>
          <a:srgbClr val="BBD7BA"/>
        </a:accent3>
        <a:accent4>
          <a:srgbClr val="DADADA"/>
        </a:accent4>
        <a:accent5>
          <a:srgbClr val="ACC3BF"/>
        </a:accent5>
        <a:accent6>
          <a:srgbClr val="518B55"/>
        </a:accent6>
        <a:hlink>
          <a:srgbClr val="99FF33"/>
        </a:hlink>
        <a:folHlink>
          <a:srgbClr val="DDFFBB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4">
        <a:dk1>
          <a:srgbClr val="006600"/>
        </a:dk1>
        <a:lt1>
          <a:srgbClr val="FFFFFF"/>
        </a:lt1>
        <a:dk2>
          <a:srgbClr val="008000"/>
        </a:dk2>
        <a:lt2>
          <a:srgbClr val="FFFFB7"/>
        </a:lt2>
        <a:accent1>
          <a:srgbClr val="99CC00"/>
        </a:accent1>
        <a:accent2>
          <a:srgbClr val="00CC00"/>
        </a:accent2>
        <a:accent3>
          <a:srgbClr val="AAC0AA"/>
        </a:accent3>
        <a:accent4>
          <a:srgbClr val="DADADA"/>
        </a:accent4>
        <a:accent5>
          <a:srgbClr val="CAE2AA"/>
        </a:accent5>
        <a:accent6>
          <a:srgbClr val="00B900"/>
        </a:accent6>
        <a:hlink>
          <a:srgbClr val="99FF66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5">
        <a:dk1>
          <a:srgbClr val="000000"/>
        </a:dk1>
        <a:lt1>
          <a:srgbClr val="CCECFF"/>
        </a:lt1>
        <a:dk2>
          <a:srgbClr val="000000"/>
        </a:dk2>
        <a:lt2>
          <a:srgbClr val="D6EDEE"/>
        </a:lt2>
        <a:accent1>
          <a:srgbClr val="E8F0F4"/>
        </a:accent1>
        <a:accent2>
          <a:srgbClr val="8EAAFA"/>
        </a:accent2>
        <a:accent3>
          <a:srgbClr val="E2F4FF"/>
        </a:accent3>
        <a:accent4>
          <a:srgbClr val="000000"/>
        </a:accent4>
        <a:accent5>
          <a:srgbClr val="F2F6F8"/>
        </a:accent5>
        <a:accent6>
          <a:srgbClr val="809AE3"/>
        </a:accent6>
        <a:hlink>
          <a:srgbClr val="0066FF"/>
        </a:hlink>
        <a:folHlink>
          <a:srgbClr val="9947F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rstvy skla 6">
        <a:dk1>
          <a:srgbClr val="48486A"/>
        </a:dk1>
        <a:lt1>
          <a:srgbClr val="FFFFFF"/>
        </a:lt1>
        <a:dk2>
          <a:srgbClr val="000099"/>
        </a:dk2>
        <a:lt2>
          <a:srgbClr val="F8F8F8"/>
        </a:lt2>
        <a:accent1>
          <a:srgbClr val="6699FF"/>
        </a:accent1>
        <a:accent2>
          <a:srgbClr val="0000FF"/>
        </a:accent2>
        <a:accent3>
          <a:srgbClr val="AAAACA"/>
        </a:accent3>
        <a:accent4>
          <a:srgbClr val="DADADA"/>
        </a:accent4>
        <a:accent5>
          <a:srgbClr val="B8CAFF"/>
        </a:accent5>
        <a:accent6>
          <a:srgbClr val="0000E7"/>
        </a:accent6>
        <a:hlink>
          <a:srgbClr val="3DCCFF"/>
        </a:hlink>
        <a:folHlink>
          <a:srgbClr val="CCE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7">
        <a:dk1>
          <a:srgbClr val="573F8B"/>
        </a:dk1>
        <a:lt1>
          <a:srgbClr val="FFFFFF"/>
        </a:lt1>
        <a:dk2>
          <a:srgbClr val="666699"/>
        </a:dk2>
        <a:lt2>
          <a:srgbClr val="D9D9FF"/>
        </a:lt2>
        <a:accent1>
          <a:srgbClr val="CC99FF"/>
        </a:accent1>
        <a:accent2>
          <a:srgbClr val="9933FF"/>
        </a:accent2>
        <a:accent3>
          <a:srgbClr val="B8B8CA"/>
        </a:accent3>
        <a:accent4>
          <a:srgbClr val="DADADA"/>
        </a:accent4>
        <a:accent5>
          <a:srgbClr val="E2CAFF"/>
        </a:accent5>
        <a:accent6>
          <a:srgbClr val="8A2DE7"/>
        </a:accent6>
        <a:hlink>
          <a:srgbClr val="99F3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rstvy skla 8">
        <a:dk1>
          <a:srgbClr val="000000"/>
        </a:dk1>
        <a:lt1>
          <a:srgbClr val="EAEAEA"/>
        </a:lt1>
        <a:dk2>
          <a:srgbClr val="000000"/>
        </a:dk2>
        <a:lt2>
          <a:srgbClr val="C1C2CB"/>
        </a:lt2>
        <a:accent1>
          <a:srgbClr val="F1F1F7"/>
        </a:accent1>
        <a:accent2>
          <a:srgbClr val="8C8CB4"/>
        </a:accent2>
        <a:accent3>
          <a:srgbClr val="F3F3F3"/>
        </a:accent3>
        <a:accent4>
          <a:srgbClr val="000000"/>
        </a:accent4>
        <a:accent5>
          <a:srgbClr val="F7F7FA"/>
        </a:accent5>
        <a:accent6>
          <a:srgbClr val="7E7EA3"/>
        </a:accent6>
        <a:hlink>
          <a:srgbClr val="A3FFFF"/>
        </a:hlink>
        <a:folHlink>
          <a:srgbClr val="9E99FF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Glass Layers</Template>
  <TotalTime>246</TotalTime>
  <Words>316</Words>
  <Application>Microsoft Office PowerPoint</Application>
  <PresentationFormat>Předvádění na obrazovce (4:3)</PresentationFormat>
  <Paragraphs>61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6" baseType="lpstr">
      <vt:lpstr>Arial</vt:lpstr>
      <vt:lpstr>Arial Black</vt:lpstr>
      <vt:lpstr>Wingdings</vt:lpstr>
      <vt:lpstr>Calibri</vt:lpstr>
      <vt:lpstr>Vrstvy skla</vt:lpstr>
      <vt:lpstr>1_Motiv systému Office</vt:lpstr>
      <vt:lpstr>Hustota</vt:lpstr>
      <vt:lpstr>HUSTOTA</vt:lpstr>
      <vt:lpstr>Hustota.</vt:lpstr>
      <vt:lpstr>Tabulka hustot látek:</vt:lpstr>
      <vt:lpstr>Příklady převodů:</vt:lpstr>
      <vt:lpstr>Měření hustoty:</vt:lpstr>
      <vt:lpstr>Snímek 7</vt:lpstr>
      <vt:lpstr>Úlohy na výpočet hustoty:</vt:lpstr>
      <vt:lpstr>Snímek 9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HUSTOTA</dc:title>
  <dc:creator>Lenovo</dc:creator>
  <cp:lastModifiedBy>expert</cp:lastModifiedBy>
  <cp:revision>26</cp:revision>
  <dcterms:created xsi:type="dcterms:W3CDTF">2011-04-23T07:07:22Z</dcterms:created>
  <dcterms:modified xsi:type="dcterms:W3CDTF">2012-03-17T08:11:02Z</dcterms:modified>
</cp:coreProperties>
</file>