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2"/>
  </p:notes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59" r:id="rId15"/>
    <p:sldId id="271" r:id="rId16"/>
    <p:sldId id="272" r:id="rId17"/>
    <p:sldId id="273" r:id="rId18"/>
    <p:sldId id="274" r:id="rId19"/>
    <p:sldId id="260" r:id="rId20"/>
    <p:sldId id="275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11" autoAdjust="0"/>
  </p:normalViewPr>
  <p:slideViewPr>
    <p:cSldViewPr>
      <p:cViewPr varScale="1">
        <p:scale>
          <a:sx n="75" d="100"/>
          <a:sy n="75" d="100"/>
        </p:scale>
        <p:origin x="-102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925DCF-7954-4740-BDB7-25BC9504A149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F454FC-5D99-414E-9EB7-69E23EC841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86426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F454FC-5D99-414E-9EB7-69E23EC84190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5364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alka.host.sk/stranky/d40_mapa40.html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alka.host.sk/obrazky/clanky/mapa_pred.gif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orldatwar.eu/index.php?esid=002340c829978dcc0d1b4864a98e4bda&amp;location=article&amp;sublocation=&amp;lang=1&amp;refcode=0&amp;categoryid=&amp;articleid=742&amp;diaryid=0&amp;boardpage=2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alka.host.sk/stranky/d40_pakt_tri.html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litaryhistoryonline.com/wwii/barbarossa/articles/barbarossashrier.aspx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Blitzkrieg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blisty.cz/art/42361.html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4" Type="http://schemas.openxmlformats.org/officeDocument/2006/relationships/image" Target="../media/image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druha.svetova.cz/clanky/1944/den-d-vylodeni-v-normandii/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10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tream.cz/videodne/143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4" Type="http://schemas.openxmlformats.org/officeDocument/2006/relationships/image" Target="../media/image1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dovky.cz/vyroci-bitvy-u-stalingradu-kdyz-zavru-oci-vidim-horici-volhu-pts-/zpravy-svet.aspx?c=A130202_164720_ln_domov_vsv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Relationship Id="rId4" Type="http://schemas.openxmlformats.org/officeDocument/2006/relationships/image" Target="../media/image1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eskatelevize.cz/ct24/kalendarium/37465-utokem-na-finsko-zahajil-sovetsky-svaz-zimni-valku/?mobileRedirect=off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4" Type="http://schemas.openxmlformats.org/officeDocument/2006/relationships/image" Target="../media/image13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tream.cz/videodne/136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4" Type="http://schemas.openxmlformats.org/officeDocument/2006/relationships/image" Target="../media/image1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oje-nazory.estranky.cz/clanky/historie--udalosti/71.-vyroci-napadeni-sovetskeho-svazu-hitlerem--22.-cerven-1941---den--ktery-prohral-hitlerovi-valku..html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our-black-souls.blog.cz/0909/fotky-bitva-o-midway-4-7-6-1942-photos-battle-of-midway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4.xml"/><Relationship Id="rId4" Type="http://schemas.openxmlformats.org/officeDocument/2006/relationships/image" Target="../media/image16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tapety.superhry.cz/symboly/atomovy-hrib/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4" Type="http://schemas.openxmlformats.org/officeDocument/2006/relationships/image" Target="../media/image17.jp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/>
              <a:t>Druhá světová válka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cs-CZ" dirty="0" smtClean="0"/>
              <a:t>Opakujeme dějepis na II. stupni</a:t>
            </a: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/>
          <a:stretch>
            <a:fillRect/>
          </a:stretch>
        </p:blipFill>
        <p:spPr>
          <a:xfrm>
            <a:off x="1666240" y="3861048"/>
            <a:ext cx="5760720" cy="260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842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36"/>
    </mc:Choice>
    <mc:Fallback xmlns="">
      <p:transition spd="slow" advTm="2336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Druhá světová válka - </a:t>
            </a:r>
            <a:r>
              <a:rPr lang="cs-CZ" dirty="0" err="1" smtClean="0"/>
              <a:t>Testík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Název : Opakujeme dějepis na II. stupni</a:t>
            </a:r>
          </a:p>
          <a:p>
            <a:r>
              <a:rPr lang="cs-CZ" dirty="0"/>
              <a:t>Šablona: III/2</a:t>
            </a:r>
          </a:p>
          <a:p>
            <a:r>
              <a:rPr lang="cs-CZ" dirty="0"/>
              <a:t>Číslo: </a:t>
            </a:r>
            <a:r>
              <a:rPr lang="cs-CZ" dirty="0" smtClean="0"/>
              <a:t>47</a:t>
            </a:r>
            <a:endParaRPr lang="cs-CZ" dirty="0"/>
          </a:p>
          <a:p>
            <a:r>
              <a:rPr lang="cs-CZ" dirty="0"/>
              <a:t>Autor: Mgr. Soňa Blažková</a:t>
            </a:r>
          </a:p>
          <a:p>
            <a:r>
              <a:rPr lang="cs-CZ" dirty="0"/>
              <a:t>Škola: ZŠ Choltice  „Učíme se pro život“</a:t>
            </a:r>
          </a:p>
          <a:p>
            <a:r>
              <a:rPr lang="cs-CZ" dirty="0"/>
              <a:t>Klíčová slova: </a:t>
            </a:r>
            <a:r>
              <a:rPr lang="cs-CZ" dirty="0" smtClean="0"/>
              <a:t>neutrální státy, plán Barbarossa, blitzkrieg, podivná válka, zimní válka, Stalingrad, Leningrad, Kursk, Den D, atomová bomba</a:t>
            </a:r>
            <a:endParaRPr lang="cs-CZ" dirty="0"/>
          </a:p>
          <a:p>
            <a:r>
              <a:rPr lang="cs-CZ" dirty="0"/>
              <a:t>Třída: dějepis 9</a:t>
            </a:r>
            <a:r>
              <a:rPr lang="cs-CZ" dirty="0" smtClean="0"/>
              <a:t>                                   </a:t>
            </a:r>
            <a:r>
              <a:rPr lang="cs-CZ" dirty="0"/>
              <a:t>Datum: </a:t>
            </a:r>
            <a:r>
              <a:rPr lang="cs-CZ" dirty="0" smtClean="0"/>
              <a:t>20.2. 2013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6906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16"/>
    </mc:Choice>
    <mc:Fallback xmlns="">
      <p:transition spd="slow" advTm="3316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Metodický návod a obsah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Cíl : zopakovat základní informace o II. světové válce</a:t>
            </a:r>
          </a:p>
          <a:p>
            <a:r>
              <a:rPr lang="cs-CZ" dirty="0" smtClean="0"/>
              <a:t>Každý </a:t>
            </a:r>
            <a:r>
              <a:rPr lang="cs-CZ" dirty="0"/>
              <a:t>žák si napíše na papír čísla </a:t>
            </a:r>
            <a:r>
              <a:rPr lang="cs-CZ" dirty="0" smtClean="0"/>
              <a:t>1-15 </a:t>
            </a:r>
            <a:r>
              <a:rPr lang="cs-CZ" dirty="0"/>
              <a:t>pod sebe, každé číslo na nový řádek. Po spuštění testu dopisuje pouze písmeno </a:t>
            </a:r>
            <a:r>
              <a:rPr lang="cs-CZ" dirty="0" smtClean="0"/>
              <a:t>odpovědi nebo krátký jednoduchý text</a:t>
            </a:r>
            <a:endParaRPr lang="cs-CZ" dirty="0"/>
          </a:p>
          <a:p>
            <a:endParaRPr lang="cs-CZ" dirty="0"/>
          </a:p>
          <a:p>
            <a:r>
              <a:rPr lang="cs-CZ" dirty="0"/>
              <a:t>List 1- 3         úvodní</a:t>
            </a:r>
          </a:p>
          <a:p>
            <a:r>
              <a:rPr lang="cs-CZ" dirty="0"/>
              <a:t>List 4 – </a:t>
            </a:r>
            <a:r>
              <a:rPr lang="cs-CZ" dirty="0" smtClean="0"/>
              <a:t>18      15 </a:t>
            </a:r>
            <a:r>
              <a:rPr lang="cs-CZ" dirty="0"/>
              <a:t>otázek je načasováno na 30´´  </a:t>
            </a:r>
          </a:p>
          <a:p>
            <a:pPr marL="0" indent="0">
              <a:buNone/>
            </a:pPr>
            <a:r>
              <a:rPr lang="cs-CZ" dirty="0"/>
              <a:t>                          Každou otázku po 10´´ doplní obrázek.</a:t>
            </a:r>
          </a:p>
          <a:p>
            <a:r>
              <a:rPr lang="cs-CZ" dirty="0"/>
              <a:t>List </a:t>
            </a:r>
            <a:r>
              <a:rPr lang="cs-CZ" dirty="0" smtClean="0"/>
              <a:t>19 </a:t>
            </a:r>
            <a:r>
              <a:rPr lang="cs-CZ" dirty="0"/>
              <a:t>– výsledky </a:t>
            </a:r>
            <a:r>
              <a:rPr lang="cs-CZ" dirty="0" err="1"/>
              <a:t>testíku</a:t>
            </a:r>
            <a:r>
              <a:rPr lang="cs-CZ" dirty="0"/>
              <a:t> a hodnocení</a:t>
            </a:r>
          </a:p>
          <a:p>
            <a:r>
              <a:rPr lang="cs-CZ" dirty="0"/>
              <a:t>List </a:t>
            </a:r>
            <a:r>
              <a:rPr lang="cs-CZ" dirty="0" smtClean="0"/>
              <a:t>20 </a:t>
            </a:r>
            <a:r>
              <a:rPr lang="cs-CZ" dirty="0"/>
              <a:t>– zdroje </a:t>
            </a:r>
          </a:p>
          <a:p>
            <a:pPr marL="0" indent="0">
              <a:buNone/>
            </a:pPr>
            <a:r>
              <a:rPr lang="cs-CZ" dirty="0"/>
              <a:t>                 </a:t>
            </a:r>
            <a:r>
              <a:rPr lang="cs-CZ" dirty="0" smtClean="0"/>
              <a:t>- obrázky jsou </a:t>
            </a:r>
            <a:r>
              <a:rPr lang="cs-CZ" dirty="0"/>
              <a:t>doplněny  hypertextovým odkazem </a:t>
            </a:r>
          </a:p>
          <a:p>
            <a:pPr marL="0" indent="0">
              <a:buNone/>
            </a:pPr>
            <a:r>
              <a:rPr lang="cs-CZ" dirty="0"/>
              <a:t>                 -písemné zdroje jsou citovány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6676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10"/>
    </mc:Choice>
    <mc:Fallback xmlns="">
      <p:transition spd="slow" advTm="311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1.</a:t>
            </a:r>
            <a:r>
              <a:rPr lang="cs-CZ" dirty="0" smtClean="0"/>
              <a:t> </a:t>
            </a:r>
            <a:r>
              <a:rPr lang="cs-CZ" b="1" dirty="0" smtClean="0"/>
              <a:t>Vyjmenuj neutrální státy</a:t>
            </a:r>
            <a:r>
              <a:rPr lang="cs-CZ" dirty="0" smtClean="0"/>
              <a:t>:</a:t>
            </a:r>
            <a:endParaRPr lang="cs-CZ" dirty="0"/>
          </a:p>
        </p:txBody>
      </p:sp>
      <p:pic>
        <p:nvPicPr>
          <p:cNvPr id="3" name="Zástupný symbol pro obsah 2">
            <a:hlinkClick r:id="rId3"/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838" y="1935163"/>
            <a:ext cx="5108323" cy="4389437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64911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339"/>
    </mc:Choice>
    <mc:Fallback xmlns="">
      <p:transition spd="slow" advTm="313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2. Napiš od kdy do kdy trvá </a:t>
            </a:r>
            <a:r>
              <a:rPr lang="cs-CZ" b="1" dirty="0" err="1" smtClean="0"/>
              <a:t>II.sv.v</a:t>
            </a:r>
            <a:r>
              <a:rPr lang="cs-CZ" b="1" dirty="0" smtClean="0"/>
              <a:t>.</a:t>
            </a:r>
            <a:endParaRPr lang="cs-CZ" b="1" dirty="0"/>
          </a:p>
        </p:txBody>
      </p:sp>
      <p:pic>
        <p:nvPicPr>
          <p:cNvPr id="3" name="Zástupný symbol pro obsah 2">
            <a:hlinkClick r:id="rId3"/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838" y="1935163"/>
            <a:ext cx="5108323" cy="4389437"/>
          </a:xfrm>
        </p:spPr>
      </p:pic>
      <p:sp>
        <p:nvSpPr>
          <p:cNvPr id="7" name="TextovéPole 6"/>
          <p:cNvSpPr txBox="1"/>
          <p:nvPr/>
        </p:nvSpPr>
        <p:spPr>
          <a:xfrm>
            <a:off x="611560" y="2348880"/>
            <a:ext cx="13820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Evropa před</a:t>
            </a:r>
          </a:p>
          <a:p>
            <a:r>
              <a:rPr lang="cs-CZ" dirty="0"/>
              <a:t> </a:t>
            </a:r>
            <a:r>
              <a:rPr lang="cs-CZ" dirty="0" smtClean="0"/>
              <a:t>    válkou</a:t>
            </a:r>
            <a:endParaRPr lang="cs-CZ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38319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43"/>
    </mc:Choice>
    <mc:Fallback xmlns="">
      <p:transition spd="slow" advTm="309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3. Vysvětli pojem: </a:t>
            </a:r>
            <a:br>
              <a:rPr lang="cs-CZ" b="1" dirty="0" smtClean="0"/>
            </a:br>
            <a:r>
              <a:rPr lang="cs-CZ" b="1" dirty="0"/>
              <a:t> </a:t>
            </a:r>
            <a:r>
              <a:rPr lang="cs-CZ" b="1" dirty="0" smtClean="0"/>
              <a:t>   PODIVNÁ VÁLKA</a:t>
            </a:r>
            <a:endParaRPr lang="cs-CZ" b="1" dirty="0"/>
          </a:p>
        </p:txBody>
      </p:sp>
      <p:pic>
        <p:nvPicPr>
          <p:cNvPr id="3" name="Zástupný symbol pro obsah 2">
            <a:hlinkClick r:id="rId3"/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0750" y="2286794"/>
            <a:ext cx="4762500" cy="3686175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1532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813"/>
    </mc:Choice>
    <mc:Fallback xmlns="">
      <p:transition spd="slow" advTm="308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4. Kdo byl členem „Paktu tří“?</a:t>
            </a:r>
            <a:endParaRPr lang="cs-CZ" b="1" dirty="0"/>
          </a:p>
        </p:txBody>
      </p:sp>
      <p:pic>
        <p:nvPicPr>
          <p:cNvPr id="3" name="Zástupný symbol pro obsah 2">
            <a:hlinkClick r:id="rId3"/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164" y="2132856"/>
            <a:ext cx="5880148" cy="3822731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2022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870"/>
    </mc:Choice>
    <mc:Fallback xmlns="">
      <p:transition spd="slow" advTm="308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5. Co ti říká plán „Barbarossa“</a:t>
            </a:r>
            <a:endParaRPr lang="cs-CZ" b="1" dirty="0"/>
          </a:p>
        </p:txBody>
      </p:sp>
      <p:pic>
        <p:nvPicPr>
          <p:cNvPr id="3" name="Zástupný symbol pro obsah 2">
            <a:hlinkClick r:id="rId3"/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439" y="1935163"/>
            <a:ext cx="4567090" cy="4806205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37932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287"/>
    </mc:Choice>
    <mc:Fallback xmlns="">
      <p:transition spd="slow" advTm="312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6. Co to je „blitzkrieg“</a:t>
            </a:r>
            <a:endParaRPr lang="cs-CZ" b="1" dirty="0"/>
          </a:p>
        </p:txBody>
      </p:sp>
      <p:pic>
        <p:nvPicPr>
          <p:cNvPr id="3" name="Zástupný symbol pro obsah 2">
            <a:hlinkClick r:id="rId3"/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060848"/>
            <a:ext cx="5983560" cy="4048876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6004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613"/>
    </mc:Choice>
    <mc:Fallback xmlns="">
      <p:transition spd="slow" advTm="306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7. Kde byla největší tanková bitva?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A) u Moskvy</a:t>
            </a:r>
          </a:p>
          <a:p>
            <a:endParaRPr lang="cs-CZ" sz="3600" dirty="0"/>
          </a:p>
          <a:p>
            <a:r>
              <a:rPr lang="cs-CZ" sz="3600" dirty="0" smtClean="0"/>
              <a:t>B) u </a:t>
            </a:r>
            <a:r>
              <a:rPr lang="cs-CZ" sz="3600" dirty="0" err="1" smtClean="0"/>
              <a:t>Kurska</a:t>
            </a:r>
            <a:endParaRPr lang="cs-CZ" sz="3600" dirty="0" smtClean="0"/>
          </a:p>
          <a:p>
            <a:endParaRPr lang="cs-CZ" sz="3600" dirty="0"/>
          </a:p>
          <a:p>
            <a:r>
              <a:rPr lang="cs-CZ" sz="3600" dirty="0" smtClean="0"/>
              <a:t>C) u Stalingradu</a:t>
            </a:r>
            <a:endParaRPr lang="cs-CZ" sz="3600" dirty="0"/>
          </a:p>
        </p:txBody>
      </p:sp>
      <p:pic>
        <p:nvPicPr>
          <p:cNvPr id="2" name="Zástupný symbol pro obsah 1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2132856"/>
            <a:ext cx="4263472" cy="3185492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54042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91"/>
    </mc:Choice>
    <mc:Fallback xmlns="">
      <p:transition spd="slow" advTm="256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8. Kdy a Kde došlo k otevření </a:t>
            </a:r>
            <a:br>
              <a:rPr lang="cs-CZ" b="1" dirty="0" smtClean="0"/>
            </a:br>
            <a:r>
              <a:rPr lang="cs-CZ" b="1" dirty="0" smtClean="0"/>
              <a:t>„druhé fronty“? Napiš :</a:t>
            </a:r>
            <a:endParaRPr lang="cs-CZ" b="1" dirty="0"/>
          </a:p>
        </p:txBody>
      </p:sp>
      <p:pic>
        <p:nvPicPr>
          <p:cNvPr id="3" name="Zástupný symbol pro obsah 2">
            <a:hlinkClick r:id="rId3"/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2085181"/>
            <a:ext cx="6858000" cy="4089400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4425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112"/>
    </mc:Choice>
    <mc:Fallback xmlns="">
      <p:transition spd="slow" advTm="261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9. Které město bylo obléháno</a:t>
            </a:r>
            <a:br>
              <a:rPr lang="cs-CZ" b="1" dirty="0" smtClean="0"/>
            </a:br>
            <a:r>
              <a:rPr lang="cs-CZ" b="1" dirty="0"/>
              <a:t> </a:t>
            </a:r>
            <a:r>
              <a:rPr lang="cs-CZ" b="1" dirty="0" smtClean="0"/>
              <a:t>   900 dní?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A) Stalingrad</a:t>
            </a:r>
          </a:p>
          <a:p>
            <a:endParaRPr lang="cs-CZ" sz="3600" dirty="0"/>
          </a:p>
          <a:p>
            <a:r>
              <a:rPr lang="cs-CZ" sz="3600" dirty="0" smtClean="0"/>
              <a:t>B) Leningrad</a:t>
            </a:r>
          </a:p>
          <a:p>
            <a:endParaRPr lang="cs-CZ" sz="3600" dirty="0"/>
          </a:p>
          <a:p>
            <a:r>
              <a:rPr lang="cs-CZ" sz="3600" dirty="0" smtClean="0"/>
              <a:t>C) Volgograd</a:t>
            </a:r>
            <a:endParaRPr lang="cs-CZ" sz="3600" dirty="0"/>
          </a:p>
        </p:txBody>
      </p:sp>
      <p:pic>
        <p:nvPicPr>
          <p:cNvPr id="2" name="Zástupný symbol pro obsah 1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2060848"/>
            <a:ext cx="4180236" cy="3063379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19840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114"/>
    </mc:Choice>
    <mc:Fallback xmlns="">
      <p:transition spd="slow" advTm="261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10. Která bitva přinesla zlom ve válce?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A) u Leningradu</a:t>
            </a:r>
          </a:p>
          <a:p>
            <a:endParaRPr lang="cs-CZ" sz="3600" dirty="0"/>
          </a:p>
          <a:p>
            <a:r>
              <a:rPr lang="cs-CZ" sz="3600" dirty="0" smtClean="0"/>
              <a:t>B) u Stalingradu</a:t>
            </a:r>
          </a:p>
          <a:p>
            <a:endParaRPr lang="cs-CZ" sz="3600" dirty="0"/>
          </a:p>
          <a:p>
            <a:r>
              <a:rPr lang="cs-CZ" sz="3600" dirty="0" smtClean="0"/>
              <a:t>C) u </a:t>
            </a:r>
            <a:r>
              <a:rPr lang="cs-CZ" sz="3600" dirty="0" err="1" smtClean="0"/>
              <a:t>Kurska</a:t>
            </a:r>
            <a:endParaRPr lang="cs-CZ" sz="3600" dirty="0"/>
          </a:p>
        </p:txBody>
      </p:sp>
      <p:pic>
        <p:nvPicPr>
          <p:cNvPr id="2" name="Zástupný symbol pro obsah 1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2132856"/>
            <a:ext cx="4584265" cy="2939908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87275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97"/>
    </mc:Choice>
    <mc:Fallback xmlns="">
      <p:transition spd="slow" advTm="259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11. Kdo válčil a kdy </a:t>
            </a:r>
            <a:br>
              <a:rPr lang="cs-CZ" b="1" dirty="0" smtClean="0"/>
            </a:br>
            <a:r>
              <a:rPr lang="cs-CZ" b="1" dirty="0"/>
              <a:t> </a:t>
            </a:r>
            <a:r>
              <a:rPr lang="cs-CZ" b="1" dirty="0" smtClean="0"/>
              <a:t>      v „Zimní válce“?</a:t>
            </a:r>
            <a:endParaRPr lang="cs-CZ" b="1" dirty="0"/>
          </a:p>
        </p:txBody>
      </p:sp>
      <p:pic>
        <p:nvPicPr>
          <p:cNvPr id="4" name="Zástupný symbol pro obsah 3">
            <a:hlinkClick r:id="rId3"/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204864"/>
            <a:ext cx="6664168" cy="3744416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98958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28"/>
    </mc:Choice>
    <mc:Fallback xmlns="">
      <p:transition spd="slow" advTm="309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12. Kdy bylo napadeno Polsko?</a:t>
            </a:r>
            <a:endParaRPr lang="cs-CZ" b="1" dirty="0"/>
          </a:p>
        </p:txBody>
      </p:sp>
      <p:pic>
        <p:nvPicPr>
          <p:cNvPr id="4" name="Zástupný symbol pro obsah 3">
            <a:hlinkClick r:id="rId3"/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379333"/>
            <a:ext cx="5328591" cy="3501096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60688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789"/>
    </mc:Choice>
    <mc:Fallback xmlns="">
      <p:transition spd="slow" advTm="257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13. Který stát byl Německem napaden 22.6. 1941?</a:t>
            </a:r>
            <a:endParaRPr lang="cs-CZ" b="1" dirty="0"/>
          </a:p>
        </p:txBody>
      </p:sp>
      <p:pic>
        <p:nvPicPr>
          <p:cNvPr id="4" name="Zástupný symbol pro obsah 3">
            <a:hlinkClick r:id="rId3"/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986444"/>
            <a:ext cx="5400600" cy="4230470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62705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888"/>
    </mc:Choice>
    <mc:Fallback xmlns="">
      <p:transition spd="slow" advTm="258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14. Největší námořní bitva ve válce byla: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A) u Stalingradu</a:t>
            </a:r>
          </a:p>
          <a:p>
            <a:endParaRPr lang="cs-CZ" sz="4000" dirty="0"/>
          </a:p>
          <a:p>
            <a:r>
              <a:rPr lang="cs-CZ" sz="4000" dirty="0" smtClean="0"/>
              <a:t>B) u Leningradu</a:t>
            </a:r>
          </a:p>
          <a:p>
            <a:endParaRPr lang="cs-CZ" sz="4000" dirty="0"/>
          </a:p>
          <a:p>
            <a:r>
              <a:rPr lang="cs-CZ" sz="4000" dirty="0" smtClean="0"/>
              <a:t>C) o </a:t>
            </a:r>
            <a:r>
              <a:rPr lang="cs-CZ" sz="4000" dirty="0" err="1" smtClean="0"/>
              <a:t>Midway</a:t>
            </a:r>
            <a:endParaRPr lang="cs-CZ" sz="4000" dirty="0"/>
          </a:p>
        </p:txBody>
      </p:sp>
      <p:pic>
        <p:nvPicPr>
          <p:cNvPr id="5" name="Zástupný symbol pro obsah 4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1816" y="2348880"/>
            <a:ext cx="3886228" cy="3600400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13768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735"/>
    </mc:Choice>
    <mc:Fallback xmlns="">
      <p:transition spd="slow" advTm="257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15. Kdy a kde byly svrženy atomové bomby? </a:t>
            </a:r>
            <a:endParaRPr lang="cs-CZ" dirty="0"/>
          </a:p>
        </p:txBody>
      </p:sp>
      <p:pic>
        <p:nvPicPr>
          <p:cNvPr id="4" name="Zástupný symbol pro obsah 3">
            <a:hlinkClick r:id="rId3"/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5709" y="1935163"/>
            <a:ext cx="5852582" cy="4389437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55351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702"/>
    </mc:Choice>
    <mc:Fallback xmlns="">
      <p:transition spd="slow" advTm="317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Výsledky:            Hodnocení: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1) </a:t>
            </a:r>
            <a:r>
              <a:rPr lang="cs-CZ" sz="1400" dirty="0" err="1" smtClean="0"/>
              <a:t>Šp</a:t>
            </a:r>
            <a:r>
              <a:rPr lang="cs-CZ" sz="1400" dirty="0" smtClean="0"/>
              <a:t>, Port.,</a:t>
            </a:r>
            <a:r>
              <a:rPr lang="cs-CZ" sz="1400" dirty="0" err="1" smtClean="0"/>
              <a:t>Švýc</a:t>
            </a:r>
            <a:r>
              <a:rPr lang="cs-CZ" sz="1400" dirty="0" smtClean="0"/>
              <a:t>.,</a:t>
            </a:r>
            <a:r>
              <a:rPr lang="cs-CZ" sz="1400" dirty="0" err="1" smtClean="0"/>
              <a:t>Irsko,Island</a:t>
            </a:r>
            <a:r>
              <a:rPr lang="cs-CZ" sz="1400" dirty="0" smtClean="0"/>
              <a:t>,                                                          </a:t>
            </a:r>
          </a:p>
          <a:p>
            <a:pPr marL="0" indent="0">
              <a:buNone/>
            </a:pPr>
            <a:r>
              <a:rPr lang="cs-CZ" sz="1400" dirty="0" smtClean="0"/>
              <a:t>       </a:t>
            </a:r>
            <a:r>
              <a:rPr lang="cs-CZ" sz="1400" dirty="0" err="1" smtClean="0"/>
              <a:t>Švéd.,Angola</a:t>
            </a:r>
            <a:r>
              <a:rPr lang="cs-CZ" sz="1400" dirty="0" smtClean="0"/>
              <a:t>, </a:t>
            </a:r>
            <a:r>
              <a:rPr lang="cs-CZ" sz="1400" dirty="0" err="1" smtClean="0"/>
              <a:t>Mozambik</a:t>
            </a:r>
            <a:r>
              <a:rPr lang="cs-CZ" sz="1400" dirty="0" smtClean="0"/>
              <a:t>                                                   </a:t>
            </a:r>
          </a:p>
          <a:p>
            <a:pPr marL="0" indent="0">
              <a:buNone/>
            </a:pPr>
            <a:r>
              <a:rPr lang="cs-CZ" sz="1400" dirty="0" smtClean="0"/>
              <a:t>       </a:t>
            </a:r>
            <a:r>
              <a:rPr lang="cs-CZ" sz="1400" dirty="0" err="1" smtClean="0"/>
              <a:t>Afghanistán</a:t>
            </a:r>
            <a:endParaRPr lang="cs-CZ" sz="1400" dirty="0" smtClean="0"/>
          </a:p>
          <a:p>
            <a:r>
              <a:rPr lang="cs-CZ" sz="1400" dirty="0" smtClean="0"/>
              <a:t>2) </a:t>
            </a:r>
            <a:r>
              <a:rPr lang="cs-CZ" sz="1800" dirty="0" smtClean="0"/>
              <a:t>1.9. 1939 – 2.9. 1945                                                                 15 – 14   bodů       1</a:t>
            </a:r>
          </a:p>
          <a:p>
            <a:r>
              <a:rPr lang="cs-CZ" sz="1800" dirty="0" smtClean="0"/>
              <a:t>3) válka v sedě, zákopová válka                                                 13 – 11    bodů       2</a:t>
            </a:r>
          </a:p>
          <a:p>
            <a:r>
              <a:rPr lang="cs-CZ" sz="1800" dirty="0" smtClean="0"/>
              <a:t>4) Německo, Itálie, Japonsko                                                     10 – 7     bodů      3</a:t>
            </a:r>
          </a:p>
          <a:p>
            <a:r>
              <a:rPr lang="cs-CZ" sz="1800" dirty="0" smtClean="0"/>
              <a:t>5) útok Německa na SSSR                                                           6 -  4    body      4</a:t>
            </a:r>
          </a:p>
          <a:p>
            <a:r>
              <a:rPr lang="cs-CZ" sz="1800" dirty="0" smtClean="0"/>
              <a:t>6) blesková válka                                                                          3 – </a:t>
            </a:r>
            <a:r>
              <a:rPr lang="cs-CZ" sz="1800" smtClean="0"/>
              <a:t>0    bodů       5</a:t>
            </a:r>
            <a:endParaRPr lang="cs-CZ" sz="1800" dirty="0" smtClean="0"/>
          </a:p>
          <a:p>
            <a:r>
              <a:rPr lang="cs-CZ" sz="1800" dirty="0" smtClean="0"/>
              <a:t>7) B</a:t>
            </a:r>
          </a:p>
          <a:p>
            <a:r>
              <a:rPr lang="cs-CZ" sz="1800" dirty="0" smtClean="0"/>
              <a:t>8) 6.6. 1944</a:t>
            </a:r>
          </a:p>
          <a:p>
            <a:r>
              <a:rPr lang="cs-CZ" sz="1800" dirty="0" smtClean="0"/>
              <a:t>9) B</a:t>
            </a:r>
          </a:p>
          <a:p>
            <a:r>
              <a:rPr lang="cs-CZ" sz="1800" dirty="0" smtClean="0"/>
              <a:t>10) B</a:t>
            </a:r>
          </a:p>
          <a:p>
            <a:r>
              <a:rPr lang="cs-CZ" sz="1800" dirty="0" smtClean="0"/>
              <a:t>11) listopad 1939 SSSR x  Finsko</a:t>
            </a:r>
          </a:p>
          <a:p>
            <a:r>
              <a:rPr lang="cs-CZ" sz="1800" dirty="0" smtClean="0"/>
              <a:t>12) 1.9. 1939</a:t>
            </a:r>
          </a:p>
          <a:p>
            <a:r>
              <a:rPr lang="cs-CZ" sz="1800" dirty="0" smtClean="0"/>
              <a:t>13) SSSR</a:t>
            </a:r>
          </a:p>
          <a:p>
            <a:r>
              <a:rPr lang="cs-CZ" sz="1800" dirty="0" smtClean="0"/>
              <a:t>14) C</a:t>
            </a:r>
          </a:p>
          <a:p>
            <a:r>
              <a:rPr lang="cs-CZ" sz="1800" dirty="0" smtClean="0"/>
              <a:t>15) H  6.8. 1945   N  9.8. 1945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605375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80"/>
    </mc:Choice>
    <mc:Fallback xmlns="">
      <p:transition spd="slow" advTm="278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/>
              <a:t>Obrázky</a:t>
            </a:r>
            <a:r>
              <a:rPr lang="cs-CZ" dirty="0"/>
              <a:t> jsou kopírovány z prohlížeče Google obrázky a  </a:t>
            </a:r>
            <a:r>
              <a:rPr lang="cs-CZ" dirty="0" smtClean="0"/>
              <a:t>mají </a:t>
            </a:r>
            <a:r>
              <a:rPr lang="cs-CZ" dirty="0"/>
              <a:t>vložen </a:t>
            </a:r>
            <a:r>
              <a:rPr lang="cs-CZ" b="1" dirty="0"/>
              <a:t>hypertextový odkaz </a:t>
            </a:r>
            <a:r>
              <a:rPr lang="cs-CZ" b="1" dirty="0" smtClean="0"/>
              <a:t> </a:t>
            </a:r>
            <a:r>
              <a:rPr lang="cs-CZ" dirty="0"/>
              <a:t>dne : </a:t>
            </a:r>
            <a:r>
              <a:rPr lang="cs-CZ" dirty="0" smtClean="0"/>
              <a:t>20.2.   </a:t>
            </a:r>
            <a:r>
              <a:rPr lang="cs-CZ" dirty="0"/>
              <a:t>2013</a:t>
            </a:r>
          </a:p>
          <a:p>
            <a:pPr marL="0" indent="0">
              <a:buNone/>
            </a:pPr>
            <a:r>
              <a:rPr lang="cs-CZ" dirty="0"/>
              <a:t>                                       (klikni na obrázek </a:t>
            </a:r>
            <a:r>
              <a:rPr lang="cs-CZ" dirty="0" err="1"/>
              <a:t>Ptl</a:t>
            </a:r>
            <a:r>
              <a:rPr lang="cs-CZ" dirty="0"/>
              <a:t> M)</a:t>
            </a:r>
          </a:p>
          <a:p>
            <a:r>
              <a:rPr lang="cs-CZ" dirty="0"/>
              <a:t>MANDELOVÁ, Helena; KUNSTOVÁ, Eliška; PAŘÍZKOVÁ, Ilona. Dějiny 20. století. Liberec : Dialog, 2004. 179 s. ISBN 80-86-761-23-1.</a:t>
            </a:r>
          </a:p>
          <a:p>
            <a:r>
              <a:rPr lang="cs-CZ" dirty="0"/>
              <a:t>PhDr</a:t>
            </a:r>
            <a:r>
              <a:rPr lang="cs-CZ" dirty="0" smtClean="0"/>
              <a:t>. FRANTIŠEK </a:t>
            </a:r>
            <a:r>
              <a:rPr lang="cs-CZ" dirty="0"/>
              <a:t>ČAPKA. Dějepis: Novověk, moderní dějiny. Druhé vydání. Brno: NOVÁ ŠKOLA, s.r.o., 2011. ISBN 978-80-7289-296-9.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5877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4"/>
    </mc:Choice>
    <mc:Fallback xmlns="">
      <p:transition spd="slow" advTm="994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169</TotalTime>
  <Words>549</Words>
  <Application>Microsoft Office PowerPoint</Application>
  <PresentationFormat>Předvádění na obrazovce (4:3)</PresentationFormat>
  <Paragraphs>82</Paragraphs>
  <Slides>20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Tok</vt:lpstr>
      <vt:lpstr>Druhá světová válka</vt:lpstr>
      <vt:lpstr>Druhá světová válka - Testík</vt:lpstr>
      <vt:lpstr>Metodický návod a obsah :</vt:lpstr>
      <vt:lpstr>1. Vyjmenuj neutrální státy:</vt:lpstr>
      <vt:lpstr>2. Napiš od kdy do kdy trvá II.sv.v.</vt:lpstr>
      <vt:lpstr>3. Vysvětli pojem:      PODIVNÁ VÁLKA</vt:lpstr>
      <vt:lpstr>4. Kdo byl členem „Paktu tří“?</vt:lpstr>
      <vt:lpstr>5. Co ti říká plán „Barbarossa“</vt:lpstr>
      <vt:lpstr>6. Co to je „blitzkrieg“</vt:lpstr>
      <vt:lpstr>7. Kde byla největší tanková bitva?</vt:lpstr>
      <vt:lpstr>8. Kdy a Kde došlo k otevření  „druhé fronty“? Napiš :</vt:lpstr>
      <vt:lpstr>9. Které město bylo obléháno     900 dní?</vt:lpstr>
      <vt:lpstr>10. Která bitva přinesla zlom ve válce?</vt:lpstr>
      <vt:lpstr>11. Kdo válčil a kdy         v „Zimní válce“?</vt:lpstr>
      <vt:lpstr>12. Kdy bylo napadeno Polsko?</vt:lpstr>
      <vt:lpstr>13. Který stát byl Německem napaden 22.6. 1941?</vt:lpstr>
      <vt:lpstr>14. Největší námořní bitva ve válce byla:</vt:lpstr>
      <vt:lpstr>15. Kdy a kde byly svrženy atomové bomby? </vt:lpstr>
      <vt:lpstr>Výsledky:            Hodnocení: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Druhá světová válka</dc:title>
  <cp:lastModifiedBy>Blazkova</cp:lastModifiedBy>
  <cp:revision>19</cp:revision>
  <dcterms:modified xsi:type="dcterms:W3CDTF">2013-02-20T17:37:17Z</dcterms:modified>
</cp:coreProperties>
</file>