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3" r:id="rId5"/>
    <p:sldId id="259" r:id="rId6"/>
    <p:sldId id="264" r:id="rId7"/>
    <p:sldId id="267" r:id="rId8"/>
    <p:sldId id="265" r:id="rId9"/>
    <p:sldId id="260" r:id="rId10"/>
    <p:sldId id="262" r:id="rId11"/>
    <p:sldId id="263" r:id="rId12"/>
    <p:sldId id="266" r:id="rId13"/>
    <p:sldId id="270" r:id="rId14"/>
    <p:sldId id="268" r:id="rId15"/>
    <p:sldId id="271" r:id="rId16"/>
    <p:sldId id="272" r:id="rId17"/>
    <p:sldId id="274" r:id="rId18"/>
    <p:sldId id="269" r:id="rId19"/>
    <p:sldId id="275" r:id="rId20"/>
    <p:sldId id="261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00" autoAdjust="0"/>
    <p:restoredTop sz="94660"/>
  </p:normalViewPr>
  <p:slideViewPr>
    <p:cSldViewPr>
      <p:cViewPr varScale="1">
        <p:scale>
          <a:sx n="75" d="100"/>
          <a:sy n="75" d="100"/>
        </p:scale>
        <p:origin x="-12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8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aguecityline.cz/kralovska-cesta-2/kdo-se-mohl-stat-panovnikem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hn.ihned.cz/c1-57574770-800-let-zlate-buly-sicilske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dio.cz/cz/rubrika/historie/proc-zlata-a-proc-sicilska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ymparnr.edu.sk/web/sxt108/webpeter/dejak.html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novnici.estranky.cz/clanky/premysl-otakar-i_.html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%C3%A1clav_I.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novnici.estranky.cz/clanky/vaclav-i_.html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alerie-minci.cz/cs/700-vyroci-vymreni-premyslovcu-po-meci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fedor.rajce.idnes.cz/Triforium_v_Katerdale_sv._Vita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tovanihrocha.cz/putovanihrocha/6-2009-Cesti-patroni/10-Svata-Anezka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lnik.cz/radnice-a-urad/mesto-melnik/kralovska-venna-mesta/kralovska-venna-mesta.html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beratel.net/index.php?a=clanek&amp;id=86" TargetMode="External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6" Type="http://schemas.openxmlformats.org/officeDocument/2006/relationships/image" Target="../media/image15.jpeg"/><Relationship Id="rId5" Type="http://schemas.openxmlformats.org/officeDocument/2006/relationships/hyperlink" Target="http://cs.wikipedia.org/wiki/Pra%C5%BEsk%C3%BD_gro%C5%A1" TargetMode="Externa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utna-hora.net/o-tezbe-stribra.php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ornost.com/2012/08/kalendarium-4-srpna-1306-zavrazdeni-krale-vaclava-iii-vymreni-premyslovcu-po-meci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2apetras.webzdarma.cz/vaclav_iii.htm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50"/>
                </a:solidFill>
              </a:rPr>
              <a:t>PŘEMYSLOVCI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Opakujeme dějepis na II. stupni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02759" y="3789040"/>
            <a:ext cx="576072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6160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879"/>
    </mc:Choice>
    <mc:Fallback>
      <p:transition spd="slow" advTm="2879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PŘEMYSLOVCI - TESTÍK 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Název: Opakujeme dějepis na II. stupni</a:t>
            </a:r>
          </a:p>
          <a:p>
            <a:r>
              <a:rPr lang="cs-CZ" dirty="0"/>
              <a:t>Šablona: III/2</a:t>
            </a:r>
          </a:p>
          <a:p>
            <a:r>
              <a:rPr lang="cs-CZ" dirty="0"/>
              <a:t>Číslo</a:t>
            </a:r>
            <a:r>
              <a:rPr lang="cs-CZ" dirty="0" smtClean="0"/>
              <a:t>: 48</a:t>
            </a:r>
            <a:endParaRPr lang="cs-CZ" dirty="0"/>
          </a:p>
          <a:p>
            <a:r>
              <a:rPr lang="cs-CZ" dirty="0"/>
              <a:t>Autor: Mgr. Soňa Blažková</a:t>
            </a:r>
          </a:p>
          <a:p>
            <a:r>
              <a:rPr lang="cs-CZ" dirty="0"/>
              <a:t>ZŠ Choltice „ Učíme se pro život“</a:t>
            </a:r>
          </a:p>
          <a:p>
            <a:r>
              <a:rPr lang="cs-CZ" dirty="0"/>
              <a:t>Klíčová slova: </a:t>
            </a:r>
            <a:r>
              <a:rPr lang="cs-CZ" dirty="0" smtClean="0"/>
              <a:t>Zlatá bula, prvorozenectví, Přemysl Otakar I, Přemysl Otakar II., Fridrich II., Jihlava, vymření rodu po meči, Arnošt z Pardubic</a:t>
            </a:r>
            <a:endParaRPr lang="cs-CZ" dirty="0"/>
          </a:p>
          <a:p>
            <a:r>
              <a:rPr lang="cs-CZ" dirty="0"/>
              <a:t>Cíl: </a:t>
            </a:r>
            <a:r>
              <a:rPr lang="cs-CZ" dirty="0" smtClean="0"/>
              <a:t>zopakovat období vlády Přemyslovců</a:t>
            </a:r>
          </a:p>
          <a:p>
            <a:endParaRPr lang="cs-CZ" dirty="0"/>
          </a:p>
          <a:p>
            <a:r>
              <a:rPr lang="cs-CZ" dirty="0" smtClean="0"/>
              <a:t>Třída: dějepis 7                             Datum: 21.2. 2013</a:t>
            </a:r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33663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862"/>
    </mc:Choice>
    <mc:Fallback>
      <p:transition spd="slow" advTm="286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Metodický návod a obsah: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Cíl: opakování období </a:t>
            </a:r>
            <a:r>
              <a:rPr lang="cs-CZ" dirty="0" smtClean="0"/>
              <a:t> formou </a:t>
            </a:r>
            <a:r>
              <a:rPr lang="cs-CZ" dirty="0"/>
              <a:t>krátkého </a:t>
            </a:r>
            <a:r>
              <a:rPr lang="cs-CZ" dirty="0" smtClean="0"/>
              <a:t>testu</a:t>
            </a:r>
          </a:p>
          <a:p>
            <a:r>
              <a:rPr lang="cs-CZ" dirty="0"/>
              <a:t>Žák si připraví na papír čísla 1- </a:t>
            </a:r>
            <a:r>
              <a:rPr lang="cs-CZ" dirty="0" smtClean="0"/>
              <a:t>15 </a:t>
            </a:r>
            <a:r>
              <a:rPr lang="cs-CZ" dirty="0"/>
              <a:t>– pod sebe. Vždy jedno číslo na 1 řádek . Po spuštění testu píše jen výsledné písmeno odpovědi.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r>
              <a:rPr lang="cs-CZ" dirty="0" smtClean="0"/>
              <a:t>1-3 </a:t>
            </a:r>
            <a:r>
              <a:rPr lang="cs-CZ" dirty="0"/>
              <a:t>– úvodní stránky</a:t>
            </a:r>
          </a:p>
          <a:p>
            <a:r>
              <a:rPr lang="cs-CZ" dirty="0" smtClean="0"/>
              <a:t>4-18 </a:t>
            </a:r>
            <a:r>
              <a:rPr lang="cs-CZ" dirty="0"/>
              <a:t>– </a:t>
            </a:r>
            <a:r>
              <a:rPr lang="cs-CZ" dirty="0" smtClean="0"/>
              <a:t> 15 otázek </a:t>
            </a:r>
            <a:r>
              <a:rPr lang="cs-CZ" dirty="0"/>
              <a:t>testu</a:t>
            </a:r>
          </a:p>
          <a:p>
            <a:pPr marL="0" indent="0">
              <a:buNone/>
            </a:pPr>
            <a:r>
              <a:rPr lang="cs-CZ" dirty="0"/>
              <a:t>   Otázky jsou předem nastaveny na interval </a:t>
            </a:r>
            <a:r>
              <a:rPr lang="cs-CZ" dirty="0" smtClean="0"/>
              <a:t>25-30 ´´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Obrázky  </a:t>
            </a:r>
            <a:r>
              <a:rPr lang="cs-CZ" dirty="0"/>
              <a:t>ilustrují zadanou otázku po 10</a:t>
            </a:r>
            <a:r>
              <a:rPr lang="cs-CZ" dirty="0" smtClean="0"/>
              <a:t>´´</a:t>
            </a:r>
            <a:endParaRPr lang="cs-CZ" dirty="0"/>
          </a:p>
          <a:p>
            <a:r>
              <a:rPr lang="cs-CZ" dirty="0" smtClean="0"/>
              <a:t>19 </a:t>
            </a:r>
            <a:r>
              <a:rPr lang="cs-CZ" dirty="0"/>
              <a:t>– výsledky a hodnocení testu</a:t>
            </a:r>
          </a:p>
          <a:p>
            <a:r>
              <a:rPr lang="cs-CZ" smtClean="0"/>
              <a:t>20 – zdroje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Obrázky </a:t>
            </a:r>
            <a:r>
              <a:rPr lang="cs-CZ" dirty="0"/>
              <a:t>jsou vloženy s hypertextovým </a:t>
            </a:r>
            <a:r>
              <a:rPr lang="cs-CZ" dirty="0" smtClean="0"/>
              <a:t>odkazem.</a:t>
            </a:r>
          </a:p>
          <a:p>
            <a:pPr marL="0" indent="0">
              <a:buNone/>
            </a:pPr>
            <a:r>
              <a:rPr lang="cs-CZ" dirty="0" smtClean="0"/>
              <a:t>          Písemné prameny jsou citovány. 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1010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974"/>
    </mc:Choice>
    <mc:Fallback>
      <p:transition spd="slow" advTm="297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1. Vysvětli stručně </a:t>
            </a:r>
            <a:br>
              <a:rPr lang="cs-CZ" sz="4400" b="1" dirty="0" smtClean="0">
                <a:solidFill>
                  <a:srgbClr val="00B050"/>
                </a:solidFill>
              </a:rPr>
            </a:br>
            <a:r>
              <a:rPr lang="cs-CZ" sz="4400" b="1" dirty="0">
                <a:solidFill>
                  <a:srgbClr val="00B050"/>
                </a:solidFill>
              </a:rPr>
              <a:t> </a:t>
            </a:r>
            <a:r>
              <a:rPr lang="cs-CZ" sz="4400" b="1" dirty="0" smtClean="0">
                <a:solidFill>
                  <a:srgbClr val="00B050"/>
                </a:solidFill>
              </a:rPr>
              <a:t>   „zásadu prvorozenectví“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Jinak se jí říká tzv. primogenitura.</a:t>
            </a:r>
          </a:p>
          <a:p>
            <a:endParaRPr lang="cs-CZ" dirty="0" smtClean="0"/>
          </a:p>
          <a:p>
            <a:r>
              <a:rPr lang="cs-CZ" dirty="0" smtClean="0"/>
              <a:t>Napiš krátké vysvětlení.</a:t>
            </a:r>
            <a:endParaRPr lang="cs-CZ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3848" y="3861048"/>
            <a:ext cx="4349976" cy="2686749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544714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792"/>
    </mc:Choice>
    <mc:Fallback>
      <p:transition spd="slow" advTm="30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2. Kdy byla vydána Zlatá bula   </a:t>
            </a:r>
            <a:br>
              <a:rPr lang="cs-CZ" b="1" dirty="0" smtClean="0">
                <a:solidFill>
                  <a:srgbClr val="00B050"/>
                </a:solidFill>
              </a:rPr>
            </a:br>
            <a:r>
              <a:rPr lang="cs-CZ" b="1" dirty="0" smtClean="0">
                <a:solidFill>
                  <a:srgbClr val="00B050"/>
                </a:solidFill>
              </a:rPr>
              <a:t>    sicilská a co zajišťovala: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A) 1212 – dědičnost královského titulu</a:t>
            </a:r>
          </a:p>
          <a:p>
            <a:endParaRPr lang="cs-CZ" dirty="0"/>
          </a:p>
          <a:p>
            <a:r>
              <a:rPr lang="cs-CZ" dirty="0" smtClean="0"/>
              <a:t>B) 1215 – přesná pravidla volby panovníka</a:t>
            </a:r>
          </a:p>
          <a:p>
            <a:endParaRPr lang="cs-CZ" dirty="0"/>
          </a:p>
          <a:p>
            <a:r>
              <a:rPr lang="cs-CZ" dirty="0" smtClean="0"/>
              <a:t>C) 1230 – nástupnický „stařešinský“ řád</a:t>
            </a:r>
            <a:endParaRPr lang="cs-CZ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2060849"/>
            <a:ext cx="3046859" cy="3384376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033276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6311"/>
    </mc:Choice>
    <mc:Fallback>
      <p:transition spd="slow" advTm="26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3. Kdo udělil Zlatou bulu sicilskou </a:t>
            </a:r>
            <a:r>
              <a:rPr lang="cs-CZ" b="1" dirty="0">
                <a:solidFill>
                  <a:srgbClr val="00B050"/>
                </a:solidFill>
              </a:rPr>
              <a:t> </a:t>
            </a:r>
            <a:r>
              <a:rPr lang="cs-CZ" b="1" dirty="0" smtClean="0">
                <a:solidFill>
                  <a:srgbClr val="00B050"/>
                </a:solidFill>
              </a:rPr>
              <a:t/>
            </a:r>
            <a:br>
              <a:rPr lang="cs-CZ" b="1" dirty="0" smtClean="0">
                <a:solidFill>
                  <a:srgbClr val="00B050"/>
                </a:solidFill>
              </a:rPr>
            </a:br>
            <a:r>
              <a:rPr lang="cs-CZ" b="1" dirty="0" smtClean="0">
                <a:solidFill>
                  <a:srgbClr val="00B050"/>
                </a:solidFill>
              </a:rPr>
              <a:t>    našim panovníkům?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A) Karel Veliký</a:t>
            </a:r>
          </a:p>
          <a:p>
            <a:endParaRPr lang="cs-CZ" sz="3600" dirty="0"/>
          </a:p>
          <a:p>
            <a:r>
              <a:rPr lang="cs-CZ" sz="3600" dirty="0" smtClean="0"/>
              <a:t>B) Fridrich II.</a:t>
            </a:r>
          </a:p>
          <a:p>
            <a:endParaRPr lang="cs-CZ" sz="3600" dirty="0"/>
          </a:p>
          <a:p>
            <a:r>
              <a:rPr lang="cs-CZ" sz="3600" dirty="0" smtClean="0"/>
              <a:t>C) Fridrich Barbarossa</a:t>
            </a:r>
            <a:endParaRPr lang="cs-CZ" sz="36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2204864"/>
            <a:ext cx="3600400" cy="36004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844205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5613"/>
    </mc:Choice>
    <mc:Fallback>
      <p:transition spd="slow" advTm="25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4. Zlatá bula sicilská nesla název proto, že panovník, který ji udělil: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smtClean="0"/>
              <a:t>A) byl sicilským   </a:t>
            </a:r>
          </a:p>
          <a:p>
            <a:pPr marL="0" indent="0">
              <a:buNone/>
            </a:pPr>
            <a:r>
              <a:rPr lang="cs-CZ" sz="3600" dirty="0" smtClean="0"/>
              <a:t>        králem</a:t>
            </a:r>
          </a:p>
          <a:p>
            <a:endParaRPr lang="cs-CZ" sz="3600" dirty="0"/>
          </a:p>
          <a:p>
            <a:r>
              <a:rPr lang="cs-CZ" sz="3600" dirty="0" smtClean="0"/>
              <a:t>B) právě pobýval   </a:t>
            </a:r>
          </a:p>
          <a:p>
            <a:pPr marL="0" indent="0">
              <a:buNone/>
            </a:pPr>
            <a:r>
              <a:rPr lang="cs-CZ" sz="3600" dirty="0" smtClean="0"/>
              <a:t>       na Sicílii</a:t>
            </a:r>
          </a:p>
          <a:p>
            <a:endParaRPr lang="cs-CZ" sz="3600" dirty="0"/>
          </a:p>
          <a:p>
            <a:r>
              <a:rPr lang="cs-CZ" sz="3600" dirty="0" smtClean="0"/>
              <a:t>C) měl rád Sicílii</a:t>
            </a:r>
            <a:endParaRPr lang="cs-CZ" sz="36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78611" y="2067977"/>
            <a:ext cx="3377778" cy="4139683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346277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6172"/>
    </mc:Choice>
    <mc:Fallback>
      <p:transition spd="slow" advTm="26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5. Který český panovník získal poprvé  královskou korunu dědičně?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A) Karel IV.</a:t>
            </a:r>
          </a:p>
          <a:p>
            <a:endParaRPr lang="cs-CZ" sz="2800" dirty="0"/>
          </a:p>
          <a:p>
            <a:r>
              <a:rPr lang="cs-CZ" sz="2800" dirty="0" smtClean="0"/>
              <a:t>B)  Přemysl Otakar II.</a:t>
            </a:r>
          </a:p>
          <a:p>
            <a:endParaRPr lang="cs-CZ" sz="2800" dirty="0"/>
          </a:p>
          <a:p>
            <a:r>
              <a:rPr lang="cs-CZ" sz="2800" dirty="0" smtClean="0"/>
              <a:t>C) Přemysl Otakar I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2132856"/>
            <a:ext cx="3017218" cy="3577729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050564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6150"/>
    </mc:Choice>
    <mc:Fallback>
      <p:transition spd="slow" advTm="261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6. Kde se těžilo stříbro </a:t>
            </a:r>
            <a:br>
              <a:rPr lang="cs-CZ" b="1" dirty="0" smtClean="0">
                <a:solidFill>
                  <a:srgbClr val="00B050"/>
                </a:solidFill>
              </a:rPr>
            </a:br>
            <a:r>
              <a:rPr lang="cs-CZ" b="1" dirty="0">
                <a:solidFill>
                  <a:srgbClr val="00B050"/>
                </a:solidFill>
              </a:rPr>
              <a:t> </a:t>
            </a:r>
            <a:r>
              <a:rPr lang="cs-CZ" b="1" dirty="0" smtClean="0">
                <a:solidFill>
                  <a:srgbClr val="00B050"/>
                </a:solidFill>
              </a:rPr>
              <a:t>    za vlády Václava I. 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v Praze</a:t>
            </a:r>
          </a:p>
          <a:p>
            <a:endParaRPr lang="cs-CZ" sz="4000" dirty="0"/>
          </a:p>
          <a:p>
            <a:r>
              <a:rPr lang="cs-CZ" sz="4000" dirty="0" smtClean="0"/>
              <a:t>B) v Olomouci</a:t>
            </a:r>
          </a:p>
          <a:p>
            <a:endParaRPr lang="cs-CZ" sz="4000" dirty="0"/>
          </a:p>
          <a:p>
            <a:r>
              <a:rPr lang="cs-CZ" sz="4000" dirty="0" smtClean="0"/>
              <a:t>C) v Jihlavě</a:t>
            </a:r>
            <a:endParaRPr lang="cs-CZ" sz="40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1966677"/>
            <a:ext cx="2520280" cy="378042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661856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5743"/>
    </mc:Choice>
    <mc:Fallback>
      <p:transition spd="slow" advTm="25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7. Synem Přemysla Otakara I.  byl: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A)   Václav I.</a:t>
            </a:r>
          </a:p>
          <a:p>
            <a:endParaRPr lang="cs-CZ" sz="2800" dirty="0"/>
          </a:p>
          <a:p>
            <a:r>
              <a:rPr lang="cs-CZ" sz="2800" dirty="0" smtClean="0"/>
              <a:t>B)   Václav II.</a:t>
            </a:r>
          </a:p>
          <a:p>
            <a:endParaRPr lang="cs-CZ" sz="2800" dirty="0"/>
          </a:p>
          <a:p>
            <a:r>
              <a:rPr lang="cs-CZ" sz="2800" dirty="0" smtClean="0"/>
              <a:t>C)  Přemysl Otakar II.</a:t>
            </a:r>
            <a:endParaRPr lang="cs-CZ" sz="28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2060848"/>
            <a:ext cx="2736304" cy="4084036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768832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6217"/>
    </mc:Choice>
    <mc:Fallback>
      <p:transition spd="slow" advTm="26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8. Smrtí posledního Přemyslovce   </a:t>
            </a:r>
            <a:br>
              <a:rPr lang="cs-CZ" b="1" dirty="0" smtClean="0">
                <a:solidFill>
                  <a:srgbClr val="00B050"/>
                </a:solidFill>
              </a:rPr>
            </a:br>
            <a:r>
              <a:rPr lang="cs-CZ" b="1" dirty="0" smtClean="0">
                <a:solidFill>
                  <a:srgbClr val="00B050"/>
                </a:solidFill>
              </a:rPr>
              <a:t>     vymřel tento rod: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3600" dirty="0" smtClean="0"/>
          </a:p>
          <a:p>
            <a:r>
              <a:rPr lang="cs-CZ" sz="3600" dirty="0" smtClean="0"/>
              <a:t>A)  po přeslici</a:t>
            </a:r>
          </a:p>
          <a:p>
            <a:endParaRPr lang="cs-CZ" sz="3600" dirty="0"/>
          </a:p>
          <a:p>
            <a:r>
              <a:rPr lang="cs-CZ" sz="3600" dirty="0" smtClean="0"/>
              <a:t>B)  po meči</a:t>
            </a:r>
          </a:p>
          <a:p>
            <a:endParaRPr lang="cs-CZ" sz="3600" dirty="0"/>
          </a:p>
          <a:p>
            <a:r>
              <a:rPr lang="cs-CZ" sz="3600" dirty="0" smtClean="0"/>
              <a:t>C)  po sudlici</a:t>
            </a:r>
            <a:endParaRPr lang="cs-CZ" sz="36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2118519"/>
            <a:ext cx="4038600" cy="40386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066645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5307"/>
    </mc:Choice>
    <mc:Fallback>
      <p:transition spd="slow" advTm="25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9. Prvním pražským arcibiskupem </a:t>
            </a:r>
            <a:br>
              <a:rPr lang="cs-CZ" b="1" dirty="0" smtClean="0">
                <a:solidFill>
                  <a:srgbClr val="00B050"/>
                </a:solidFill>
              </a:rPr>
            </a:br>
            <a:r>
              <a:rPr lang="cs-CZ" b="1" dirty="0" smtClean="0">
                <a:solidFill>
                  <a:srgbClr val="00B050"/>
                </a:solidFill>
              </a:rPr>
              <a:t>     se stal: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A)  sv. Vojtěch</a:t>
            </a:r>
          </a:p>
          <a:p>
            <a:endParaRPr lang="cs-CZ" sz="3600" dirty="0"/>
          </a:p>
          <a:p>
            <a:r>
              <a:rPr lang="cs-CZ" sz="3600" dirty="0" smtClean="0"/>
              <a:t>B)  Arnošt </a:t>
            </a:r>
          </a:p>
          <a:p>
            <a:pPr marL="0" indent="0">
              <a:buNone/>
            </a:pPr>
            <a:r>
              <a:rPr lang="cs-CZ" sz="3600" dirty="0" smtClean="0"/>
              <a:t>        z Pardubic</a:t>
            </a:r>
          </a:p>
          <a:p>
            <a:endParaRPr lang="cs-CZ" sz="3600" dirty="0"/>
          </a:p>
          <a:p>
            <a:r>
              <a:rPr lang="cs-CZ" sz="3600" dirty="0" smtClean="0"/>
              <a:t>C) Dětmar</a:t>
            </a:r>
            <a:endParaRPr lang="cs-CZ" sz="36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7944" y="2348880"/>
            <a:ext cx="4665202" cy="3111689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03012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5273"/>
    </mc:Choice>
    <mc:Fallback>
      <p:transition spd="slow" advTm="252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10. Sestrou Václava I. byla: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Eliška</a:t>
            </a:r>
          </a:p>
          <a:p>
            <a:endParaRPr lang="cs-CZ" sz="4000" dirty="0"/>
          </a:p>
          <a:p>
            <a:r>
              <a:rPr lang="cs-CZ" sz="4000" dirty="0" smtClean="0"/>
              <a:t>B) svatá Anežka</a:t>
            </a:r>
          </a:p>
          <a:p>
            <a:endParaRPr lang="cs-CZ" sz="4000" dirty="0"/>
          </a:p>
          <a:p>
            <a:r>
              <a:rPr lang="cs-CZ" sz="4000" dirty="0" smtClean="0"/>
              <a:t>C) Božena</a:t>
            </a:r>
            <a:endParaRPr lang="cs-CZ" sz="40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893" y="1920875"/>
            <a:ext cx="3037213" cy="443388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580472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5747"/>
    </mc:Choice>
    <mc:Fallback>
      <p:transition spd="slow" advTm="25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11. Jak se jmenovalo město patřící </a:t>
            </a:r>
            <a:br>
              <a:rPr lang="cs-CZ" b="1" dirty="0" smtClean="0">
                <a:solidFill>
                  <a:srgbClr val="00B050"/>
                </a:solidFill>
              </a:rPr>
            </a:br>
            <a:r>
              <a:rPr lang="cs-CZ" b="1" dirty="0" smtClean="0">
                <a:solidFill>
                  <a:srgbClr val="00B050"/>
                </a:solidFill>
              </a:rPr>
              <a:t>       královně?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královnino</a:t>
            </a:r>
          </a:p>
          <a:p>
            <a:endParaRPr lang="cs-CZ" sz="4000" dirty="0"/>
          </a:p>
          <a:p>
            <a:r>
              <a:rPr lang="cs-CZ" sz="4000" dirty="0" smtClean="0"/>
              <a:t>B) věnné</a:t>
            </a:r>
          </a:p>
          <a:p>
            <a:endParaRPr lang="cs-CZ" sz="4000" dirty="0"/>
          </a:p>
          <a:p>
            <a:r>
              <a:rPr lang="cs-CZ" sz="4000" dirty="0" smtClean="0"/>
              <a:t>C) královské</a:t>
            </a:r>
            <a:endParaRPr lang="cs-CZ" sz="40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1" y="1924112"/>
            <a:ext cx="3227713" cy="3953160"/>
          </a:xfrm>
        </p:spPr>
      </p:pic>
      <p:sp>
        <p:nvSpPr>
          <p:cNvPr id="6" name="Oblouk 5"/>
          <p:cNvSpPr/>
          <p:nvPr/>
        </p:nvSpPr>
        <p:spPr>
          <a:xfrm>
            <a:off x="6012160" y="4581128"/>
            <a:ext cx="72008" cy="45719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hnutý pruh 6"/>
          <p:cNvSpPr/>
          <p:nvPr/>
        </p:nvSpPr>
        <p:spPr>
          <a:xfrm>
            <a:off x="5508104" y="3010180"/>
            <a:ext cx="1751187" cy="1656184"/>
          </a:xfrm>
          <a:prstGeom prst="blockArc">
            <a:avLst>
              <a:gd name="adj1" fmla="val 7317699"/>
              <a:gd name="adj2" fmla="val 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70840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9416"/>
    </mc:Choice>
    <mc:Fallback>
      <p:transition spd="slow" advTm="29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12. Václav II. nechal razit stříbrné </a:t>
            </a:r>
            <a:br>
              <a:rPr lang="cs-CZ" b="1" dirty="0" smtClean="0">
                <a:solidFill>
                  <a:srgbClr val="00B050"/>
                </a:solidFill>
              </a:rPr>
            </a:br>
            <a:r>
              <a:rPr lang="cs-CZ" b="1" dirty="0" smtClean="0">
                <a:solidFill>
                  <a:srgbClr val="00B050"/>
                </a:solidFill>
              </a:rPr>
              <a:t>       mince, které se nazývaly: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dukáty</a:t>
            </a:r>
          </a:p>
          <a:p>
            <a:endParaRPr lang="cs-CZ" sz="4000" dirty="0"/>
          </a:p>
          <a:p>
            <a:r>
              <a:rPr lang="cs-CZ" sz="4000" dirty="0" smtClean="0"/>
              <a:t>B) denáry</a:t>
            </a:r>
          </a:p>
          <a:p>
            <a:endParaRPr lang="cs-CZ" sz="4000" dirty="0"/>
          </a:p>
          <a:p>
            <a:r>
              <a:rPr lang="cs-CZ" sz="4000" dirty="0" smtClean="0"/>
              <a:t>C) pražské groše</a:t>
            </a:r>
            <a:endParaRPr lang="cs-CZ" sz="40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91880" y="2060848"/>
            <a:ext cx="3462536" cy="2600049"/>
          </a:xfrm>
        </p:spPr>
      </p:pic>
      <p:pic>
        <p:nvPicPr>
          <p:cNvPr id="6" name="Obrázek 5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4149080"/>
            <a:ext cx="1685925" cy="1685925"/>
          </a:xfrm>
          <a:prstGeom prst="rect">
            <a:avLst/>
          </a:prstGeom>
        </p:spPr>
      </p:pic>
      <p:pic>
        <p:nvPicPr>
          <p:cNvPr id="7" name="Obrázek 6">
            <a:hlinkClick r:id="rId5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78005" y="4653136"/>
            <a:ext cx="1685925" cy="167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79897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2937"/>
    </mc:Choice>
    <mc:Fallback>
      <p:transition spd="slow" advTm="329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13. Ražba pražských grošů</a:t>
            </a:r>
            <a:br>
              <a:rPr lang="cs-CZ" b="1" dirty="0" smtClean="0">
                <a:solidFill>
                  <a:srgbClr val="00B050"/>
                </a:solidFill>
              </a:rPr>
            </a:br>
            <a:r>
              <a:rPr lang="cs-CZ" b="1" dirty="0" smtClean="0">
                <a:solidFill>
                  <a:srgbClr val="00B050"/>
                </a:solidFill>
              </a:rPr>
              <a:t>    v Kutné Hoře začala kolem roku: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A)  1212</a:t>
            </a:r>
          </a:p>
          <a:p>
            <a:endParaRPr lang="cs-CZ" sz="4400" dirty="0"/>
          </a:p>
          <a:p>
            <a:r>
              <a:rPr lang="cs-CZ" sz="4400" dirty="0" smtClean="0"/>
              <a:t>B)  1300</a:t>
            </a:r>
          </a:p>
          <a:p>
            <a:endParaRPr lang="cs-CZ" sz="4400" dirty="0"/>
          </a:p>
          <a:p>
            <a:r>
              <a:rPr lang="cs-CZ" sz="4400" dirty="0" smtClean="0"/>
              <a:t>C)  1346</a:t>
            </a:r>
            <a:endParaRPr lang="cs-CZ" sz="44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2564904"/>
            <a:ext cx="5027845" cy="3003209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94429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5414"/>
    </mc:Choice>
    <mc:Fallback>
      <p:transition spd="slow" advTm="25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14. Kde byl zavražděn Václav III.?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A) ve Staré Boleslavi</a:t>
            </a:r>
          </a:p>
          <a:p>
            <a:endParaRPr lang="cs-CZ" sz="3600" dirty="0"/>
          </a:p>
          <a:p>
            <a:r>
              <a:rPr lang="cs-CZ" sz="3600" dirty="0" smtClean="0"/>
              <a:t>B) v Chebu</a:t>
            </a:r>
          </a:p>
          <a:p>
            <a:endParaRPr lang="cs-CZ" sz="3600" dirty="0"/>
          </a:p>
          <a:p>
            <a:r>
              <a:rPr lang="cs-CZ" sz="3600" dirty="0" smtClean="0"/>
              <a:t>C) v Olomouci</a:t>
            </a:r>
            <a:endParaRPr lang="cs-CZ" sz="36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27842" y="2204864"/>
            <a:ext cx="4858958" cy="3384376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104276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5554"/>
    </mc:Choice>
    <mc:Fallback>
      <p:transition spd="slow" advTm="25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15. Posledním Přemyslovcem </a:t>
            </a:r>
            <a:br>
              <a:rPr lang="cs-CZ" b="1" dirty="0" smtClean="0">
                <a:solidFill>
                  <a:srgbClr val="00B050"/>
                </a:solidFill>
              </a:rPr>
            </a:br>
            <a:r>
              <a:rPr lang="cs-CZ" b="1" dirty="0">
                <a:solidFill>
                  <a:srgbClr val="00B050"/>
                </a:solidFill>
              </a:rPr>
              <a:t> </a:t>
            </a:r>
            <a:r>
              <a:rPr lang="cs-CZ" b="1" dirty="0" smtClean="0">
                <a:solidFill>
                  <a:srgbClr val="00B050"/>
                </a:solidFill>
              </a:rPr>
              <a:t>      na českém trůnu byl: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A) Přemysl  </a:t>
            </a:r>
          </a:p>
          <a:p>
            <a:pPr marL="0" indent="0">
              <a:buNone/>
            </a:pPr>
            <a:r>
              <a:rPr lang="cs-CZ" sz="3600" dirty="0" smtClean="0"/>
              <a:t>       Otakar II.</a:t>
            </a:r>
          </a:p>
          <a:p>
            <a:endParaRPr lang="cs-CZ" sz="3600" dirty="0"/>
          </a:p>
          <a:p>
            <a:r>
              <a:rPr lang="cs-CZ" sz="3600" dirty="0" smtClean="0"/>
              <a:t>B) Václav II.</a:t>
            </a:r>
          </a:p>
          <a:p>
            <a:endParaRPr lang="cs-CZ" sz="3600" dirty="0"/>
          </a:p>
          <a:p>
            <a:r>
              <a:rPr lang="cs-CZ" sz="3600" dirty="0" smtClean="0"/>
              <a:t>C) Václav III.</a:t>
            </a:r>
            <a:endParaRPr lang="cs-CZ" sz="36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1916832"/>
            <a:ext cx="3751069" cy="443388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5814"/>
    </mc:Choice>
    <mc:Fallback>
      <p:transition spd="slow" advTm="258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Výsledky:             Bodování: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1) 1. syn na trůn</a:t>
            </a:r>
          </a:p>
          <a:p>
            <a:r>
              <a:rPr lang="cs-CZ" dirty="0" smtClean="0"/>
              <a:t>2) A            </a:t>
            </a:r>
          </a:p>
          <a:p>
            <a:r>
              <a:rPr lang="cs-CZ" dirty="0" smtClean="0"/>
              <a:t>3) B              10) B</a:t>
            </a:r>
          </a:p>
          <a:p>
            <a:r>
              <a:rPr lang="cs-CZ" dirty="0" smtClean="0"/>
              <a:t>4) A              11) B</a:t>
            </a:r>
          </a:p>
          <a:p>
            <a:r>
              <a:rPr lang="cs-CZ" dirty="0" smtClean="0"/>
              <a:t>5) B               12) C</a:t>
            </a:r>
          </a:p>
          <a:p>
            <a:r>
              <a:rPr lang="cs-CZ" dirty="0" smtClean="0"/>
              <a:t>6) C               13) B</a:t>
            </a:r>
          </a:p>
          <a:p>
            <a:r>
              <a:rPr lang="cs-CZ" dirty="0" smtClean="0"/>
              <a:t>7) A               14) C</a:t>
            </a:r>
          </a:p>
          <a:p>
            <a:r>
              <a:rPr lang="cs-CZ" dirty="0" smtClean="0"/>
              <a:t>8) B               15) C</a:t>
            </a:r>
          </a:p>
          <a:p>
            <a:r>
              <a:rPr lang="cs-CZ" dirty="0" smtClean="0"/>
              <a:t>9) B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     15 </a:t>
            </a:r>
            <a:r>
              <a:rPr lang="cs-CZ" dirty="0" smtClean="0"/>
              <a:t>- </a:t>
            </a:r>
            <a:r>
              <a:rPr lang="cs-CZ" dirty="0" smtClean="0"/>
              <a:t>14  bodů     1</a:t>
            </a:r>
          </a:p>
          <a:p>
            <a:r>
              <a:rPr lang="cs-CZ" dirty="0"/>
              <a:t> </a:t>
            </a:r>
            <a:r>
              <a:rPr lang="cs-CZ" dirty="0" smtClean="0"/>
              <a:t>    13 - </a:t>
            </a:r>
            <a:r>
              <a:rPr lang="cs-CZ" dirty="0" smtClean="0"/>
              <a:t>11   </a:t>
            </a:r>
            <a:r>
              <a:rPr lang="cs-CZ" dirty="0" smtClean="0"/>
              <a:t>bodů     2</a:t>
            </a:r>
          </a:p>
          <a:p>
            <a:r>
              <a:rPr lang="cs-CZ" dirty="0"/>
              <a:t> </a:t>
            </a:r>
            <a:r>
              <a:rPr lang="cs-CZ" dirty="0" smtClean="0"/>
              <a:t>    10 - </a:t>
            </a:r>
            <a:r>
              <a:rPr lang="cs-CZ" dirty="0" smtClean="0"/>
              <a:t>8   </a:t>
            </a:r>
            <a:r>
              <a:rPr lang="cs-CZ" dirty="0" smtClean="0"/>
              <a:t>bodů     3</a:t>
            </a:r>
          </a:p>
          <a:p>
            <a:r>
              <a:rPr lang="cs-CZ" dirty="0" smtClean="0"/>
              <a:t>      7 - </a:t>
            </a:r>
            <a:r>
              <a:rPr lang="cs-CZ" dirty="0" smtClean="0"/>
              <a:t>5   </a:t>
            </a:r>
            <a:r>
              <a:rPr lang="cs-CZ" dirty="0" smtClean="0"/>
              <a:t>bodů     4</a:t>
            </a:r>
          </a:p>
          <a:p>
            <a:r>
              <a:rPr lang="cs-CZ" dirty="0"/>
              <a:t> </a:t>
            </a:r>
            <a:r>
              <a:rPr lang="cs-CZ" dirty="0" smtClean="0"/>
              <a:t>     4 </a:t>
            </a:r>
            <a:r>
              <a:rPr lang="cs-CZ" dirty="0" smtClean="0"/>
              <a:t>- </a:t>
            </a:r>
            <a:r>
              <a:rPr lang="cs-CZ" dirty="0" smtClean="0"/>
              <a:t>0    bodů     5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538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346"/>
    </mc:Choice>
    <mc:Fallback>
      <p:transition spd="slow" advTm="3346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ZDROJE: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u="sng" dirty="0"/>
              <a:t>Obrázky</a:t>
            </a:r>
            <a:r>
              <a:rPr lang="cs-CZ" dirty="0"/>
              <a:t> </a:t>
            </a:r>
            <a:r>
              <a:rPr lang="cs-CZ" dirty="0" smtClean="0"/>
              <a:t>jsou kopírovány z prohlížeče  Google obrázky a mají  </a:t>
            </a:r>
            <a:r>
              <a:rPr lang="cs-CZ" dirty="0"/>
              <a:t>vloženy </a:t>
            </a:r>
            <a:r>
              <a:rPr lang="cs-CZ" b="1" u="sng" dirty="0"/>
              <a:t>hypertextový odkaz</a:t>
            </a:r>
            <a:r>
              <a:rPr lang="cs-CZ" b="1" dirty="0"/>
              <a:t> </a:t>
            </a:r>
            <a:r>
              <a:rPr lang="cs-CZ" b="1" dirty="0" smtClean="0"/>
              <a:t>     </a:t>
            </a:r>
            <a:r>
              <a:rPr lang="cs-CZ" dirty="0" smtClean="0"/>
              <a:t>dne: 21.2.   2013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</a:t>
            </a:r>
            <a:r>
              <a:rPr lang="cs-CZ" dirty="0" smtClean="0"/>
              <a:t>                        (</a:t>
            </a:r>
            <a:r>
              <a:rPr lang="cs-CZ" dirty="0"/>
              <a:t>klikni na obrázek P </a:t>
            </a:r>
            <a:r>
              <a:rPr lang="cs-CZ" dirty="0" err="1"/>
              <a:t>tl</a:t>
            </a:r>
            <a:r>
              <a:rPr lang="cs-CZ" dirty="0"/>
              <a:t> M)</a:t>
            </a:r>
          </a:p>
          <a:p>
            <a:endParaRPr lang="cs-CZ" dirty="0" smtClean="0"/>
          </a:p>
          <a:p>
            <a:r>
              <a:rPr lang="cs-CZ" b="1" u="sng" dirty="0" smtClean="0"/>
              <a:t>Písemné prameny:</a:t>
            </a:r>
          </a:p>
          <a:p>
            <a:r>
              <a:rPr lang="cs-CZ" dirty="0" smtClean="0"/>
              <a:t>VYKOUPIL</a:t>
            </a:r>
            <a:r>
              <a:rPr lang="cs-CZ" dirty="0"/>
              <a:t>, Libor, Robert ANTONÍN a Marie FEJFUŠOVÁ. </a:t>
            </a:r>
            <a:r>
              <a:rPr lang="cs-CZ" i="1" dirty="0"/>
              <a:t>Dějepis pro 7.ročník: vzdělávací oblast Člověk a společnost</a:t>
            </a:r>
            <a:r>
              <a:rPr lang="cs-CZ" dirty="0"/>
              <a:t>. 1. vyd. Brno: Nová škola, 2008, 136 s. Duhová řada. ISBN 978-80-7289-089-7. </a:t>
            </a:r>
            <a:endParaRPr lang="cs-CZ" dirty="0" smtClean="0"/>
          </a:p>
          <a:p>
            <a:r>
              <a:rPr lang="cs-CZ" dirty="0"/>
              <a:t>MANDELOVÁ, Helena, Eliška KUNSTOVÁ a Ilona PAŘÍZKOVÁ. </a:t>
            </a:r>
            <a:r>
              <a:rPr lang="cs-CZ" i="1" dirty="0"/>
              <a:t>Dějiny středověku a počátků novověku</a:t>
            </a:r>
            <a:r>
              <a:rPr lang="cs-CZ" dirty="0"/>
              <a:t>. Vyd. 1. Ilustrace Jan Tichý. Liberec: Dialog, 2002, 179 s. ISBN 80-862-1882-1. </a:t>
            </a:r>
          </a:p>
        </p:txBody>
      </p:sp>
    </p:spTree>
    <p:extLst>
      <p:ext uri="{BB962C8B-B14F-4D97-AF65-F5344CB8AC3E}">
        <p14:creationId xmlns:p14="http://schemas.microsoft.com/office/powerpoint/2010/main" xmlns="" val="5913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560"/>
    </mc:Choice>
    <mc:Fallback>
      <p:transition spd="slow" advTm="356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15.5|1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3.8|3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769</TotalTime>
  <Words>677</Words>
  <Application>Microsoft Office PowerPoint</Application>
  <PresentationFormat>Předvádění na obrazovce (4:3)</PresentationFormat>
  <Paragraphs>143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Tok</vt:lpstr>
      <vt:lpstr>PŘEMYSLOVCI</vt:lpstr>
      <vt:lpstr>PŘEMYSLOVCI - TESTÍK </vt:lpstr>
      <vt:lpstr>Metodický návod a obsah:</vt:lpstr>
      <vt:lpstr>1. Vysvětli stručně      „zásadu prvorozenectví“</vt:lpstr>
      <vt:lpstr>2. Kdy byla vydána Zlatá bula        sicilská a co zajišťovala:</vt:lpstr>
      <vt:lpstr>3. Kdo udělil Zlatou bulu sicilskou       našim panovníkům?</vt:lpstr>
      <vt:lpstr>4. Zlatá bula sicilská nesla název proto, že panovník, který ji udělil:</vt:lpstr>
      <vt:lpstr>5. Který český panovník získal poprvé  královskou korunu dědičně?</vt:lpstr>
      <vt:lpstr>6. Kde se těžilo stříbro       za vlády Václava I. :</vt:lpstr>
      <vt:lpstr>7. Synem Přemysla Otakara I.  byl:</vt:lpstr>
      <vt:lpstr>8. Smrtí posledního Přemyslovce         vymřel tento rod:</vt:lpstr>
      <vt:lpstr>9. Prvním pražským arcibiskupem       se stal:</vt:lpstr>
      <vt:lpstr>10. Sestrou Václava I. byla:</vt:lpstr>
      <vt:lpstr>11. Jak se jmenovalo město patřící         královně?</vt:lpstr>
      <vt:lpstr>12. Václav II. nechal razit stříbrné         mince, které se nazývaly:</vt:lpstr>
      <vt:lpstr>13. Ražba pražských grošů     v Kutné Hoře začala kolem roku:</vt:lpstr>
      <vt:lpstr>14. Kde byl zavražděn Václav III.?</vt:lpstr>
      <vt:lpstr>15. Posledním Přemyslovcem         na českém trůnu byl:</vt:lpstr>
      <vt:lpstr>Výsledky:             Bodování: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PŘEMYSLOVCI</dc:title>
  <dc:creator>U1</dc:creator>
  <cp:lastModifiedBy>U1</cp:lastModifiedBy>
  <cp:revision>34</cp:revision>
  <dcterms:modified xsi:type="dcterms:W3CDTF">2013-07-25T20:10:52Z</dcterms:modified>
</cp:coreProperties>
</file>