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hyperlink" Target="http://www.scio.cz/media/oz1.asp" TargetMode="External"/><Relationship Id="rId7" Type="http://schemas.openxmlformats.org/officeDocument/2006/relationships/hyperlink" Target="http://leccos.com/index.php/clanky/hnezdno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hyperlink" Target="http://cs.wikipedia.org/wiki/St%C3%A1tn%C3%AD_znak_Ma%C4%8Farska" TargetMode="Externa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urita-strucne.wz.cz/index2.php?par=obrozeni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ornost.com/2012/05/kalendarium-17-kvetna-1917-manifest-ceskych-spisovatelu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hyperlink" Target="http://www.digital-guide.cz/en/realie/monarchs-and-politicians/josef-dobrovsky-1/" TargetMode="External"/><Relationship Id="rId7" Type="http://schemas.openxmlformats.org/officeDocument/2006/relationships/hyperlink" Target="http://www.radio.cz/cz/rubrika/ceskenej/prvni-ceska-opera-dratenik-slavi-180-let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9.jpg"/><Relationship Id="rId5" Type="http://schemas.openxmlformats.org/officeDocument/2006/relationships/hyperlink" Target="http://www.literaturaspse.ic.cz/08-3faze.html" TargetMode="Externa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n_Vil&#237;mek_-_Josef_Jungman.jpg" TargetMode="Externa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hyperlink" Target="http://www.onhb.cz/article.asp?nDepartmentID=359&amp;nArticleID=640&amp;nLanguageID=1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foglobe.cz/cestovatelsky-pruvodce/madarsko-pohled-do-historie/?action=2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._K._Tyl.jpg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7.jpg"/><Relationship Id="rId5" Type="http://schemas.openxmlformats.org/officeDocument/2006/relationships/hyperlink" Target="http://cs.wikipedia.org/wiki/Franti%C5%A1ek_%C5%A0kroup" TargetMode="Externa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unicipal.cz/osobnosti/kopecky.htm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19.jpg"/><Relationship Id="rId5" Type="http://schemas.openxmlformats.org/officeDocument/2006/relationships/hyperlink" Target="http://www.rodinnevylety.cz/archiv/cirkus" TargetMode="Externa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Klemens_von_Metternich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NÁRODNÍ  OBROZENÍ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druhém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403648" y="3789040"/>
            <a:ext cx="6192688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5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8"/>
    </mc:Choice>
    <mc:Fallback xmlns="">
      <p:transition spd="slow" advTm="302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 OBROZENÍ - TESTÍK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Název : Opakujeme dějepis na II. stupni</a:t>
            </a:r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Číslo: </a:t>
            </a:r>
            <a:r>
              <a:rPr lang="cs-CZ" dirty="0" smtClean="0"/>
              <a:t>49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Škola: ZŠ Choltice  „Učíme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český jazyk, germanizace, František  II., J.K. Tyl, L. Škroup, F. Palacký, J. Jungmann, J</a:t>
            </a:r>
            <a:r>
              <a:rPr lang="cs-CZ" dirty="0"/>
              <a:t>.</a:t>
            </a:r>
            <a:r>
              <a:rPr lang="cs-CZ" dirty="0" smtClean="0"/>
              <a:t> Dobrovský, M. Kopecký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Třída</a:t>
            </a:r>
            <a:r>
              <a:rPr lang="cs-CZ" dirty="0"/>
              <a:t>: dějepis 8                                    Datum: </a:t>
            </a:r>
            <a:r>
              <a:rPr lang="cs-CZ" dirty="0" smtClean="0"/>
              <a:t> </a:t>
            </a:r>
            <a:r>
              <a:rPr lang="cs-CZ" dirty="0" smtClean="0"/>
              <a:t>21.2.      </a:t>
            </a:r>
            <a:r>
              <a:rPr lang="cs-CZ" dirty="0" smtClean="0"/>
              <a:t>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905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"/>
    </mc:Choice>
    <mc:Fallback xmlns="">
      <p:transition spd="slow" advTm="29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 a OBSAH: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Cíl : zopakovat období Národního obrození</a:t>
            </a:r>
          </a:p>
          <a:p>
            <a:r>
              <a:rPr lang="cs-CZ" dirty="0" smtClean="0"/>
              <a:t>Každý </a:t>
            </a:r>
            <a:r>
              <a:rPr lang="cs-CZ" dirty="0"/>
              <a:t>žák si napíše na papír čísla 1-10 pod sebe, každé číslo na nový řádek. Po spuštění testu dopisuje pouze písmeno odpovědi.</a:t>
            </a:r>
          </a:p>
          <a:p>
            <a:endParaRPr lang="cs-CZ" dirty="0"/>
          </a:p>
          <a:p>
            <a:r>
              <a:rPr lang="cs-CZ" dirty="0"/>
              <a:t>List 1- 3         úvodní</a:t>
            </a:r>
          </a:p>
          <a:p>
            <a:r>
              <a:rPr lang="cs-CZ" dirty="0"/>
              <a:t>List 4 – 13      10 otázek je načasováno na </a:t>
            </a:r>
            <a:r>
              <a:rPr lang="cs-CZ" dirty="0" smtClean="0"/>
              <a:t>25´´ - 30´´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Každou otázku po 10´´ doplní obrázek.</a:t>
            </a:r>
          </a:p>
          <a:p>
            <a:r>
              <a:rPr lang="cs-CZ" dirty="0"/>
              <a:t>List 14 – výsledky </a:t>
            </a:r>
            <a:r>
              <a:rPr lang="cs-CZ" dirty="0" err="1"/>
              <a:t>testíku</a:t>
            </a:r>
            <a:r>
              <a:rPr lang="cs-CZ" dirty="0"/>
              <a:t> a hodnocení</a:t>
            </a:r>
          </a:p>
          <a:p>
            <a:r>
              <a:rPr lang="cs-CZ" dirty="0"/>
              <a:t>List 15 – zdroje </a:t>
            </a:r>
          </a:p>
          <a:p>
            <a:pPr marL="0" indent="0">
              <a:buNone/>
            </a:pPr>
            <a:r>
              <a:rPr lang="cs-CZ" dirty="0"/>
              <a:t>                 -obrázky jsou doplněny  hypertextovým odkazem </a:t>
            </a:r>
          </a:p>
          <a:p>
            <a:pPr marL="0" indent="0">
              <a:buNone/>
            </a:pPr>
            <a:r>
              <a:rPr lang="cs-CZ" dirty="0"/>
              <a:t>                 -písemné zdroje jsou citovány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70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"/>
    </mc:Choice>
    <mc:Fallback xmlns="">
      <p:transition spd="slow" advTm="289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1.V době Národního obrození žilo na území Habsburské monarchie 13 národností. Dokážeš jich vyjmenovat alespoň pět?</a:t>
            </a:r>
            <a:endParaRPr lang="cs-CZ" sz="32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76872"/>
            <a:ext cx="6759982" cy="2088232"/>
          </a:xfrm>
        </p:spPr>
      </p:pic>
      <p:pic>
        <p:nvPicPr>
          <p:cNvPr id="3" name="Obrázek 2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614844"/>
            <a:ext cx="1440160" cy="1598578"/>
          </a:xfrm>
          <a:prstGeom prst="rect">
            <a:avLst/>
          </a:prstGeom>
        </p:spPr>
      </p:pic>
      <p:pic>
        <p:nvPicPr>
          <p:cNvPr id="7" name="Obrázek 6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1" y="4641300"/>
            <a:ext cx="1314865" cy="15721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578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51"/>
    </mc:Choice>
    <mc:Fallback xmlns="">
      <p:transition spd="slow" advTm="30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2.Vyjmenuj etapy Národního obrození:</a:t>
            </a:r>
            <a:endParaRPr lang="cs-CZ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95441"/>
            <a:ext cx="8229600" cy="246888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223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05"/>
    </mc:Choice>
    <mc:Fallback xmlns="">
      <p:transition spd="slow" advTm="31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3.Úřední jazyk Habsburské monarchie byl jazyk český ?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4000" dirty="0"/>
          </a:p>
          <a:p>
            <a:r>
              <a:rPr lang="cs-CZ" sz="4000" dirty="0" smtClean="0"/>
              <a:t>Odpověz  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 ANO  /  NE</a:t>
            </a:r>
            <a:endParaRPr lang="cs-CZ" sz="40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132856"/>
            <a:ext cx="3484116" cy="456816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563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15"/>
    </mc:Choice>
    <mc:Fallback xmlns="">
      <p:transition spd="slow" advTm="26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Vyber hlavní osobnost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první etapy NO: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A) K.H. Borovský</a:t>
            </a:r>
          </a:p>
          <a:p>
            <a:endParaRPr lang="cs-CZ" sz="3600" dirty="0"/>
          </a:p>
          <a:p>
            <a:r>
              <a:rPr lang="cs-CZ" sz="3600" dirty="0" smtClean="0"/>
              <a:t>B) J. Dobrovský</a:t>
            </a:r>
          </a:p>
          <a:p>
            <a:endParaRPr lang="cs-CZ" sz="3600" dirty="0"/>
          </a:p>
          <a:p>
            <a:r>
              <a:rPr lang="cs-CZ" sz="3600" dirty="0" smtClean="0"/>
              <a:t>C) J.K. Tyl</a:t>
            </a:r>
            <a:endParaRPr lang="cs-CZ" sz="3600" dirty="0"/>
          </a:p>
        </p:txBody>
      </p:sp>
      <p:pic>
        <p:nvPicPr>
          <p:cNvPr id="3" name="Obrázek 2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031480"/>
            <a:ext cx="1687326" cy="2310339"/>
          </a:xfrm>
          <a:prstGeom prst="rect">
            <a:avLst/>
          </a:prstGeom>
        </p:spPr>
      </p:pic>
      <p:pic>
        <p:nvPicPr>
          <p:cNvPr id="8" name="Zástupný symbol pro obsah 7">
            <a:hlinkClick r:id="rId5"/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167" y="1920875"/>
            <a:ext cx="1756065" cy="2207807"/>
          </a:xfrm>
        </p:spPr>
      </p:pic>
      <p:pic>
        <p:nvPicPr>
          <p:cNvPr id="9" name="Obrázek 8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365104"/>
            <a:ext cx="1778000" cy="2222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39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1"/>
    </mc:Choice>
    <mc:Fallback xmlns="">
      <p:transition spd="slow" advTm="25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O rozvoj českého jazyka se zasloužil také 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J. Jungmann</a:t>
            </a:r>
          </a:p>
          <a:p>
            <a:endParaRPr lang="cs-CZ" sz="4000" dirty="0"/>
          </a:p>
          <a:p>
            <a:r>
              <a:rPr lang="cs-CZ" sz="4000" dirty="0" smtClean="0"/>
              <a:t>B) F. Palacký</a:t>
            </a:r>
          </a:p>
          <a:p>
            <a:endParaRPr lang="cs-CZ" sz="4000" dirty="0"/>
          </a:p>
          <a:p>
            <a:r>
              <a:rPr lang="cs-CZ" sz="4000" dirty="0" smtClean="0"/>
              <a:t>C) J.E. Purkyně</a:t>
            </a:r>
            <a:endParaRPr lang="cs-CZ" sz="40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94666"/>
            <a:ext cx="1714505" cy="2207586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207099"/>
            <a:ext cx="1690487" cy="2120793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267495"/>
            <a:ext cx="1440160" cy="20522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079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54"/>
    </mc:Choice>
    <mc:Fallback xmlns="">
      <p:transition spd="slow" advTm="25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6. Vysvětli stručně pojem    </a:t>
            </a:r>
            <a:br>
              <a:rPr lang="cs-CZ" dirty="0" smtClean="0"/>
            </a:br>
            <a:r>
              <a:rPr lang="cs-CZ" dirty="0" smtClean="0"/>
              <a:t>    germanizace:</a:t>
            </a:r>
            <a:endParaRPr lang="cs-CZ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268760"/>
            <a:ext cx="3745468" cy="543229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0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45"/>
    </mc:Choice>
    <mc:Fallback xmlns="">
      <p:transition spd="slow" advTm="25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7. Kdo je autor knihy Dějiny národu v Čechách a v Moravě?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J. Jungmann</a:t>
            </a:r>
          </a:p>
          <a:p>
            <a:endParaRPr lang="cs-CZ" sz="3600" dirty="0"/>
          </a:p>
          <a:p>
            <a:r>
              <a:rPr lang="cs-CZ" sz="3600" dirty="0" smtClean="0"/>
              <a:t>B) J. Dobrovský</a:t>
            </a:r>
          </a:p>
          <a:p>
            <a:endParaRPr lang="cs-CZ" sz="3600" dirty="0"/>
          </a:p>
          <a:p>
            <a:r>
              <a:rPr lang="cs-CZ" sz="3600" dirty="0" smtClean="0"/>
              <a:t>C) F. Palacký</a:t>
            </a:r>
            <a:endParaRPr lang="cs-CZ" sz="3600" dirty="0"/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409" y="1920875"/>
            <a:ext cx="2902181" cy="4433888"/>
          </a:xfrm>
        </p:spPr>
      </p:pic>
      <p:sp>
        <p:nvSpPr>
          <p:cNvPr id="3" name="Obdélník 2"/>
          <p:cNvSpPr/>
          <p:nvPr/>
        </p:nvSpPr>
        <p:spPr>
          <a:xfrm>
            <a:off x="5580112" y="2132856"/>
            <a:ext cx="21602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96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4"/>
    </mc:Choice>
    <mc:Fallback xmlns="">
      <p:transition spd="slow" advTm="25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8. Napiš tvůrce naší české hymny: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Napiš:</a:t>
            </a:r>
          </a:p>
          <a:p>
            <a:r>
              <a:rPr lang="cs-CZ" dirty="0" smtClean="0"/>
              <a:t>A) autora textu</a:t>
            </a:r>
          </a:p>
          <a:p>
            <a:r>
              <a:rPr lang="cs-CZ" dirty="0" smtClean="0"/>
              <a:t>B) autora hudby</a:t>
            </a:r>
            <a:endParaRPr lang="cs-CZ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789040"/>
            <a:ext cx="2479527" cy="2732261"/>
          </a:xfrm>
        </p:spPr>
      </p:pic>
      <p:pic>
        <p:nvPicPr>
          <p:cNvPr id="3" name="Obrázek 2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276872"/>
            <a:ext cx="2794000" cy="3886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908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06"/>
    </mc:Choice>
    <mc:Fallback xmlns="">
      <p:transition spd="slow" advTm="25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9. Na venkově šíří češtinu kočovní loutkáři. Znáš autora postavičky KAŠPÁRKA?</a:t>
            </a:r>
            <a:endParaRPr lang="cs-CZ" sz="4000" dirty="0"/>
          </a:p>
        </p:txBody>
      </p:sp>
      <p:pic>
        <p:nvPicPr>
          <p:cNvPr id="3" name="Zástupný symbol pro obsah 2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450" y="1455996"/>
            <a:ext cx="4494024" cy="4709308"/>
          </a:xfrm>
        </p:spPr>
      </p:pic>
      <p:pic>
        <p:nvPicPr>
          <p:cNvPr id="7" name="Obrázek 6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068960"/>
            <a:ext cx="2736304" cy="23087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044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9"/>
    </mc:Choice>
    <mc:Fallback xmlns="">
      <p:transition spd="slow" advTm="25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10.Za Habsburka Františka II.   ministerský předseda prosazuje policii a silnou cenzuru. Kdo to je?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A) J. </a:t>
            </a:r>
            <a:r>
              <a:rPr lang="cs-CZ" sz="3600" dirty="0" err="1" smtClean="0"/>
              <a:t>Colbert</a:t>
            </a:r>
            <a:endParaRPr lang="cs-CZ" sz="3600" dirty="0" smtClean="0"/>
          </a:p>
          <a:p>
            <a:endParaRPr lang="cs-CZ" sz="3600" dirty="0"/>
          </a:p>
          <a:p>
            <a:r>
              <a:rPr lang="cs-CZ" sz="3600" dirty="0" smtClean="0"/>
              <a:t>B) K. Metternich</a:t>
            </a:r>
          </a:p>
          <a:p>
            <a:endParaRPr lang="cs-CZ" sz="3600" dirty="0"/>
          </a:p>
          <a:p>
            <a:r>
              <a:rPr lang="cs-CZ" sz="3600" dirty="0" smtClean="0"/>
              <a:t>C) A. Bach</a:t>
            </a:r>
            <a:endParaRPr lang="cs-CZ" sz="36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276872"/>
            <a:ext cx="3168352" cy="4171664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383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39"/>
    </mc:Choice>
    <mc:Fallback xmlns="">
      <p:transition spd="slow" advTm="25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Výsledky </a:t>
            </a:r>
            <a:r>
              <a:rPr lang="cs-CZ" b="1"/>
              <a:t>:</a:t>
            </a:r>
            <a:r>
              <a:rPr lang="cs-CZ" b="1" smtClean="0"/>
              <a:t>          Hodnocení: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1800" dirty="0" smtClean="0"/>
              <a:t>1) Češi, Němci, Italové, </a:t>
            </a:r>
            <a:r>
              <a:rPr lang="cs-CZ" sz="1800" dirty="0" err="1" smtClean="0"/>
              <a:t>Slováci,Poláci</a:t>
            </a:r>
            <a:r>
              <a:rPr lang="cs-CZ" sz="1800" dirty="0" smtClean="0"/>
              <a:t>, Chorvati, Židé, </a:t>
            </a:r>
            <a:r>
              <a:rPr lang="cs-CZ" sz="1800" dirty="0" err="1" smtClean="0"/>
              <a:t>Romové,Slovini</a:t>
            </a:r>
            <a:r>
              <a:rPr lang="cs-CZ" sz="1800" dirty="0" smtClean="0"/>
              <a:t>, Srbové, </a:t>
            </a:r>
            <a:r>
              <a:rPr lang="cs-CZ" sz="1800" dirty="0" err="1" smtClean="0"/>
              <a:t>Rusini</a:t>
            </a:r>
            <a:r>
              <a:rPr lang="cs-CZ" sz="1800" dirty="0" smtClean="0"/>
              <a:t>, </a:t>
            </a:r>
            <a:r>
              <a:rPr lang="cs-CZ" sz="1800" dirty="0" err="1" smtClean="0"/>
              <a:t>Rumuni,Maďaři</a:t>
            </a:r>
            <a:endParaRPr lang="cs-CZ" sz="1800" dirty="0" smtClean="0"/>
          </a:p>
          <a:p>
            <a:r>
              <a:rPr lang="cs-CZ" sz="1800" dirty="0" smtClean="0"/>
              <a:t> 2) a)obměna češtiny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b) rozvoj češtiny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c) politické cíle</a:t>
            </a:r>
          </a:p>
          <a:p>
            <a:r>
              <a:rPr lang="cs-CZ" sz="1800" dirty="0" smtClean="0"/>
              <a:t>3) NE</a:t>
            </a:r>
          </a:p>
          <a:p>
            <a:r>
              <a:rPr lang="cs-CZ" sz="1800" dirty="0" smtClean="0"/>
              <a:t>4) B</a:t>
            </a:r>
          </a:p>
          <a:p>
            <a:r>
              <a:rPr lang="cs-CZ" sz="1800" dirty="0" smtClean="0"/>
              <a:t>5) A</a:t>
            </a:r>
          </a:p>
          <a:p>
            <a:r>
              <a:rPr lang="cs-CZ" sz="1800" dirty="0" smtClean="0"/>
              <a:t>6) poněmčování</a:t>
            </a:r>
          </a:p>
          <a:p>
            <a:r>
              <a:rPr lang="cs-CZ" sz="1800" dirty="0" smtClean="0"/>
              <a:t>7) C</a:t>
            </a:r>
          </a:p>
          <a:p>
            <a:r>
              <a:rPr lang="cs-CZ" sz="1800" dirty="0" smtClean="0"/>
              <a:t>8) J.K. Tyl, F. Škroup</a:t>
            </a:r>
          </a:p>
          <a:p>
            <a:r>
              <a:rPr lang="cs-CZ" sz="1800" dirty="0" smtClean="0"/>
              <a:t>9) Matěj Kopecký</a:t>
            </a:r>
          </a:p>
          <a:p>
            <a:r>
              <a:rPr lang="cs-CZ" sz="1800" dirty="0" smtClean="0"/>
              <a:t>10) B</a:t>
            </a:r>
            <a:endParaRPr lang="cs-CZ" sz="1800" dirty="0"/>
          </a:p>
          <a:p>
            <a:pPr marL="0" indent="0">
              <a:buNone/>
            </a:pPr>
            <a:endParaRPr lang="cs-CZ" sz="14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 10 bodů        1</a:t>
            </a:r>
          </a:p>
          <a:p>
            <a:r>
              <a:rPr lang="cs-CZ" dirty="0"/>
              <a:t> </a:t>
            </a:r>
            <a:r>
              <a:rPr lang="cs-CZ" dirty="0" smtClean="0"/>
              <a:t> 9 – 8 bodů    2</a:t>
            </a:r>
          </a:p>
          <a:p>
            <a:r>
              <a:rPr lang="cs-CZ" dirty="0"/>
              <a:t> </a:t>
            </a:r>
            <a:r>
              <a:rPr lang="cs-CZ" dirty="0" smtClean="0"/>
              <a:t> 7 – 6 bodů    3</a:t>
            </a:r>
          </a:p>
          <a:p>
            <a:r>
              <a:rPr lang="cs-CZ" dirty="0"/>
              <a:t> </a:t>
            </a:r>
            <a:r>
              <a:rPr lang="cs-CZ" dirty="0" smtClean="0"/>
              <a:t> 5 – 4 body     4 </a:t>
            </a:r>
          </a:p>
          <a:p>
            <a:r>
              <a:rPr lang="cs-CZ" dirty="0"/>
              <a:t> </a:t>
            </a:r>
            <a:r>
              <a:rPr lang="cs-CZ" dirty="0" smtClean="0"/>
              <a:t> 3 – 0 bodů    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917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2"/>
    </mc:Choice>
    <mc:Fallback xmlns="">
      <p:transition spd="slow" advTm="262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Google obrázky a vloženy s </a:t>
            </a:r>
            <a:r>
              <a:rPr lang="cs-CZ" b="1" u="sng" dirty="0"/>
              <a:t>hypertextovým odkazem </a:t>
            </a:r>
            <a:r>
              <a:rPr lang="cs-CZ" b="1" dirty="0"/>
              <a:t>   </a:t>
            </a:r>
            <a:r>
              <a:rPr lang="cs-CZ" dirty="0"/>
              <a:t>dne </a:t>
            </a:r>
            <a:r>
              <a:rPr lang="cs-CZ" dirty="0" smtClean="0"/>
              <a:t>21.2. </a:t>
            </a:r>
            <a:r>
              <a:rPr lang="cs-CZ" dirty="0"/>
              <a:t>2013                </a:t>
            </a:r>
          </a:p>
          <a:p>
            <a:pPr marL="0" indent="0">
              <a:buNone/>
            </a:pPr>
            <a:r>
              <a:rPr lang="cs-CZ" dirty="0"/>
              <a:t>                       (klikni na obrázek P </a:t>
            </a:r>
            <a:r>
              <a:rPr lang="cs-CZ" dirty="0" err="1"/>
              <a:t>tl</a:t>
            </a:r>
            <a:r>
              <a:rPr lang="cs-CZ" dirty="0"/>
              <a:t> M)</a:t>
            </a:r>
          </a:p>
          <a:p>
            <a:endParaRPr lang="cs-CZ" dirty="0"/>
          </a:p>
          <a:p>
            <a:r>
              <a:rPr lang="cs-CZ" b="1" u="sng" dirty="0"/>
              <a:t>Písemné prameny:</a:t>
            </a:r>
          </a:p>
          <a:p>
            <a:r>
              <a:rPr lang="cs-CZ" dirty="0"/>
              <a:t>MANDELOVÁ, Helena; KUNSTOVÁ, Eliška; PAŘÍZKOVÁ, Ilona. Dějiny novověku. Brno : Dialog, 2003. 179 s.</a:t>
            </a:r>
          </a:p>
          <a:p>
            <a:r>
              <a:rPr lang="cs-CZ" dirty="0"/>
              <a:t>ČAPKA, František; VYKOUPIL, Libor. Dějepis : Novověk. Brno : Nová škola, 2009. 131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671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5"/>
    </mc:Choice>
    <mc:Fallback xmlns="">
      <p:transition spd="slow" advTm="1795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9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4.6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5.7|3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</TotalTime>
  <Words>525</Words>
  <Application>Microsoft Office PowerPoint</Application>
  <PresentationFormat>Předvádění na obrazovce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NÁRODNÍ  OBROZENÍ</vt:lpstr>
      <vt:lpstr>NÁRODNÍ  OBROZENÍ - TESTÍK</vt:lpstr>
      <vt:lpstr>METODICKÝ NÁVOD a OBSAH:</vt:lpstr>
      <vt:lpstr>1.V době Národního obrození žilo na území Habsburské monarchie 13 národností. Dokážeš jich vyjmenovat alespoň pět?</vt:lpstr>
      <vt:lpstr>2.Vyjmenuj etapy Národního obrození:</vt:lpstr>
      <vt:lpstr>3.Úřední jazyk Habsburské monarchie byl jazyk český ? </vt:lpstr>
      <vt:lpstr>4. Vyber hlavní osobnost       první etapy NO:</vt:lpstr>
      <vt:lpstr>5. O rozvoj českého jazyka se zasloužil také :</vt:lpstr>
      <vt:lpstr>6. Vysvětli stručně pojem         germanizace:</vt:lpstr>
      <vt:lpstr>7. Kdo je autor knihy Dějiny národu v Čechách a v Moravě?</vt:lpstr>
      <vt:lpstr>8. Napiš tvůrce naší české hymny:</vt:lpstr>
      <vt:lpstr>9. Na venkově šíří češtinu kočovní loutkáři. Znáš autora postavičky KAŠPÁRKA?</vt:lpstr>
      <vt:lpstr>10.Za Habsburka Františka II.   ministerský předseda prosazuje policii a silnou cenzuru. Kdo to je?</vt:lpstr>
      <vt:lpstr>Výsledky :          Hodnocení: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 OBROZENÍ</dc:title>
  <cp:lastModifiedBy>Blazkova</cp:lastModifiedBy>
  <cp:revision>18</cp:revision>
  <dcterms:modified xsi:type="dcterms:W3CDTF">2013-02-20T17:59:35Z</dcterms:modified>
</cp:coreProperties>
</file>