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ags/tag6.xml" ContentType="application/vnd.openxmlformats-officedocument.presentationml.tags+xml"/>
  <Override PartName="/ppt/tags/tag8.xml" ContentType="application/vnd.openxmlformats-officedocument.presentationml.tag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ags/tag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2" r:id="rId16"/>
    <p:sldId id="273" r:id="rId17"/>
    <p:sldId id="274" r:id="rId18"/>
    <p:sldId id="275" r:id="rId19"/>
    <p:sldId id="269" r:id="rId20"/>
    <p:sldId id="27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25.7.2013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ucemburkov%C3%A9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q=bitva+u+kres%C4%8Daku&amp;hl=cs&amp;tbo=d&amp;biw=1280&amp;bih=617&amp;tbm=isch&amp;tbnid=lyCGZmenfJMLcM:&amp;imgrefurl=http://malotridka.ic.cz/pomucky-/ceske-zeme-za-vlady-lucemburku-obrazky/1/&amp;docid=8de1gYOtgcxHNM&amp;imgurl=http://malotridka.ic.cz/gallery/historie70.jpg&amp;w=1000&amp;h=539&amp;ei=7ckQUd7bEobOhAeWm4DIAw&amp;zoom=1&amp;iact=hc&amp;vpx=159&amp;vpy=135&amp;dur=2938&amp;hovh=165&amp;hovw=306&amp;tx=145&amp;ty=125&amp;sig=109394578103974985478&amp;page=1&amp;tbnh=130&amp;tbnw=256&amp;start=0&amp;ndsp=20&amp;ved=1t:429,r:1,s:0,i:85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ff.ujep.cz/velimsky/cs_1_1/09CS/09CS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olus_rim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stredovek.cz/forum/viewtopic.php?f=13&amp;t=20&amp;start=40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-IV.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d/Karolus_Moravius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c/c7/Kaja4Gelnhausenkodex.jpg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l%C5%BEb%C4%9Bta_Pomo%C5%99ansk%C3%A1" TargetMode="External"/><Relationship Id="rId3" Type="http://schemas.openxmlformats.org/officeDocument/2006/relationships/hyperlink" Target="http://www.muzeumkarlovamostu.cz/ceske-kralovstvi/reportaz/blanka-z-valois-13/" TargetMode="External"/><Relationship Id="rId7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Relationship Id="rId6" Type="http://schemas.openxmlformats.org/officeDocument/2006/relationships/image" Target="../media/image12.jpeg"/><Relationship Id="rId5" Type="http://schemas.openxmlformats.org/officeDocument/2006/relationships/hyperlink" Target="http://ff.ujep.cz/velimsky/cs_1_1/10CS/10CS.htm" TargetMode="External"/><Relationship Id="rId4" Type="http://schemas.openxmlformats.org/officeDocument/2006/relationships/image" Target="../media/image11.jpeg"/><Relationship Id="rId9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.cz/cz/Objevte-CR/Fakta-o-CR/Osobnosti-historie/Petr-Parler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turistickyatlas.cz/vse/misto/6258_hrad-karlstejn.html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1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tudentpoint.cz/236-starsi-clanky/3534-univerzita-karlova-aneb-vratme-se-na-pocatek/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2.xm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gif"/><Relationship Id="rId3" Type="http://schemas.openxmlformats.org/officeDocument/2006/relationships/hyperlink" Target="http://www.panovnici.estranky.cz/clanky/premysl-otakar-i_.html" TargetMode="External"/><Relationship Id="rId7" Type="http://schemas.openxmlformats.org/officeDocument/2006/relationships/hyperlink" Target="http://www.gvp.cz/~janotova/obrazky.htm" TargetMode="Externa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3.xml"/><Relationship Id="rId6" Type="http://schemas.openxmlformats.org/officeDocument/2006/relationships/image" Target="../media/image19.jpeg"/><Relationship Id="rId5" Type="http://schemas.openxmlformats.org/officeDocument/2006/relationships/hyperlink" Target="http://www.panovnici.estranky.cz/fotoalbum/lucemburkove/lucemburkove/jan-lucembursky.jpg.html" TargetMode="Externa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anovnici.estranky.cz/fotoalbum/lucemburkove/lucemburkove/jan-lucembursky.jpg.html" TargetMode="External"/><Relationship Id="rId7" Type="http://schemas.openxmlformats.org/officeDocument/2006/relationships/image" Target="../media/image21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4.xml"/><Relationship Id="rId6" Type="http://schemas.openxmlformats.org/officeDocument/2006/relationships/image" Target="../media/image20.gif"/><Relationship Id="rId5" Type="http://schemas.openxmlformats.org/officeDocument/2006/relationships/hyperlink" Target="http://www.gvp.cz/~janotova/obrazky.htm" TargetMode="External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Clovek-a-spolecnost-1/Vyukove-tabulky/Cesky-stat-za-vlady-Lucemburku.html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5.xml"/><Relationship Id="rId4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LUCEMBURKOVÉ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Opakujeme dějepis na II. stupni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91640" y="3789040"/>
            <a:ext cx="5760720" cy="2600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3272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932"/>
    </mc:Choice>
    <mc:Fallback>
      <p:transition spd="slow" advTm="3932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LUCEMBURKOVÉ - TESTÍK: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Název: Opakujeme dějepis na II. stupni</a:t>
            </a:r>
          </a:p>
          <a:p>
            <a:r>
              <a:rPr lang="cs-CZ" dirty="0"/>
              <a:t>Šablona: III/2</a:t>
            </a:r>
          </a:p>
          <a:p>
            <a:r>
              <a:rPr lang="cs-CZ" dirty="0"/>
              <a:t>Číslo:</a:t>
            </a:r>
          </a:p>
          <a:p>
            <a:r>
              <a:rPr lang="cs-CZ" dirty="0"/>
              <a:t>Autor: Mgr. Soňa Blažková</a:t>
            </a:r>
          </a:p>
          <a:p>
            <a:r>
              <a:rPr lang="cs-CZ" dirty="0"/>
              <a:t>ZŠ Choltice „ Učíme se pro život“</a:t>
            </a:r>
          </a:p>
          <a:p>
            <a:r>
              <a:rPr lang="cs-CZ" dirty="0"/>
              <a:t>Klíčová slova: </a:t>
            </a:r>
            <a:r>
              <a:rPr lang="cs-CZ" dirty="0" smtClean="0"/>
              <a:t>Jan Lucemburský, Karel IV</a:t>
            </a:r>
            <a:r>
              <a:rPr lang="cs-CZ" dirty="0" smtClean="0"/>
              <a:t>., </a:t>
            </a:r>
            <a:r>
              <a:rPr lang="cs-CZ" dirty="0" smtClean="0"/>
              <a:t>bitva u Kresčaku, ženy Karla IV., římský císař, markrabě moravské</a:t>
            </a:r>
            <a:endParaRPr lang="cs-CZ" dirty="0"/>
          </a:p>
          <a:p>
            <a:r>
              <a:rPr lang="cs-CZ" dirty="0"/>
              <a:t>Cíl: </a:t>
            </a:r>
            <a:r>
              <a:rPr lang="cs-CZ" dirty="0" smtClean="0"/>
              <a:t>zopakovat období našich dějin-období Lucemburků</a:t>
            </a:r>
          </a:p>
          <a:p>
            <a:endParaRPr lang="cs-CZ" dirty="0"/>
          </a:p>
          <a:p>
            <a:r>
              <a:rPr lang="cs-CZ" dirty="0" smtClean="0"/>
              <a:t>Třída:  dějepis 7                                          Datum: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4827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706"/>
    </mc:Choice>
    <mc:Fallback>
      <p:transition spd="slow" advTm="3706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METODICKÝ NÁVOD A OBSAH: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Cíl: opakování období </a:t>
            </a:r>
            <a:r>
              <a:rPr lang="cs-CZ" dirty="0" smtClean="0"/>
              <a:t>Lucemburků u nás </a:t>
            </a:r>
            <a:r>
              <a:rPr lang="cs-CZ" dirty="0"/>
              <a:t>formou krátkého </a:t>
            </a:r>
            <a:r>
              <a:rPr lang="cs-CZ" dirty="0" smtClean="0"/>
              <a:t>testu</a:t>
            </a:r>
          </a:p>
          <a:p>
            <a:r>
              <a:rPr lang="cs-CZ" dirty="0"/>
              <a:t>Žák si připraví na papír čísla 1- </a:t>
            </a:r>
            <a:r>
              <a:rPr lang="cs-CZ" dirty="0" smtClean="0"/>
              <a:t>15 </a:t>
            </a:r>
            <a:r>
              <a:rPr lang="cs-CZ" dirty="0"/>
              <a:t>– pod sebe. Vždy jedno číslo na 1 řádek . Po spuštění testu píše jen výsledné písmeno odpovědi.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1-3 </a:t>
            </a:r>
            <a:r>
              <a:rPr lang="cs-CZ" dirty="0"/>
              <a:t>– úvodní stránky</a:t>
            </a:r>
          </a:p>
          <a:p>
            <a:r>
              <a:rPr lang="cs-CZ" dirty="0" smtClean="0"/>
              <a:t>4-18 </a:t>
            </a:r>
            <a:r>
              <a:rPr lang="cs-CZ" dirty="0"/>
              <a:t>– </a:t>
            </a:r>
            <a:r>
              <a:rPr lang="cs-CZ" dirty="0" smtClean="0"/>
              <a:t> 15 otázek  </a:t>
            </a:r>
            <a:r>
              <a:rPr lang="cs-CZ" dirty="0"/>
              <a:t>testu</a:t>
            </a:r>
          </a:p>
          <a:p>
            <a:pPr marL="0" indent="0">
              <a:buNone/>
            </a:pPr>
            <a:r>
              <a:rPr lang="cs-CZ" dirty="0"/>
              <a:t>   </a:t>
            </a:r>
            <a:r>
              <a:rPr lang="cs-CZ" dirty="0" smtClean="0"/>
              <a:t>            Otázky </a:t>
            </a:r>
            <a:r>
              <a:rPr lang="cs-CZ" dirty="0"/>
              <a:t>jsou předem nastaveny na interval </a:t>
            </a:r>
            <a:r>
              <a:rPr lang="cs-CZ" dirty="0" smtClean="0"/>
              <a:t>25´´ a 30 ´´</a:t>
            </a:r>
          </a:p>
          <a:p>
            <a:pPr marL="0" indent="0">
              <a:buNone/>
            </a:pPr>
            <a:r>
              <a:rPr lang="cs-CZ" dirty="0" smtClean="0"/>
              <a:t>                Každou otázku  </a:t>
            </a:r>
            <a:r>
              <a:rPr lang="cs-CZ" dirty="0"/>
              <a:t>ilustrují </a:t>
            </a:r>
            <a:r>
              <a:rPr lang="cs-CZ" dirty="0" smtClean="0"/>
              <a:t>po </a:t>
            </a:r>
            <a:r>
              <a:rPr lang="cs-CZ" dirty="0"/>
              <a:t>10</a:t>
            </a:r>
            <a:r>
              <a:rPr lang="cs-CZ" dirty="0" smtClean="0"/>
              <a:t>´´ obrázky.</a:t>
            </a:r>
            <a:endParaRPr lang="cs-CZ" dirty="0"/>
          </a:p>
          <a:p>
            <a:r>
              <a:rPr lang="cs-CZ" dirty="0" smtClean="0"/>
              <a:t>19 </a:t>
            </a:r>
            <a:r>
              <a:rPr lang="cs-CZ" dirty="0"/>
              <a:t>– výsledky a hodnocení testu</a:t>
            </a:r>
          </a:p>
          <a:p>
            <a:r>
              <a:rPr lang="cs-CZ" smtClean="0"/>
              <a:t>20 </a:t>
            </a:r>
            <a:r>
              <a:rPr lang="cs-CZ" dirty="0"/>
              <a:t>-  zdroje</a:t>
            </a:r>
          </a:p>
          <a:p>
            <a:pPr marL="0" indent="0">
              <a:buNone/>
            </a:pPr>
            <a:r>
              <a:rPr lang="cs-CZ" dirty="0" smtClean="0"/>
              <a:t>            - obrázky </a:t>
            </a:r>
            <a:r>
              <a:rPr lang="cs-CZ" dirty="0"/>
              <a:t>jsou vloženy s hypertextovým odkazem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- písemné prameny jsou citovány.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90491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261"/>
    </mc:Choice>
    <mc:Fallback>
      <p:transition spd="slow" advTm="3261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1. Kdy nastoupili Lucemburkové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na náš trůn?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A) 1212</a:t>
            </a:r>
          </a:p>
          <a:p>
            <a:endParaRPr lang="cs-CZ" sz="4000" dirty="0"/>
          </a:p>
          <a:p>
            <a:r>
              <a:rPr lang="cs-CZ" sz="4000" dirty="0"/>
              <a:t>B) 1310</a:t>
            </a:r>
          </a:p>
          <a:p>
            <a:endParaRPr lang="cs-CZ" sz="4000" dirty="0"/>
          </a:p>
          <a:p>
            <a:r>
              <a:rPr lang="cs-CZ" sz="4000" dirty="0"/>
              <a:t>C) 1346</a:t>
            </a:r>
          </a:p>
          <a:p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132856"/>
            <a:ext cx="3237732" cy="403244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9353730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975"/>
    </mc:Choice>
    <mc:Fallback>
      <p:transition spd="slow" advTm="259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2. Jan Lucemburský padl v bitvě: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na Moravském poli</a:t>
            </a:r>
          </a:p>
          <a:p>
            <a:endParaRPr lang="cs-CZ" sz="4000" dirty="0"/>
          </a:p>
          <a:p>
            <a:r>
              <a:rPr lang="cs-CZ" sz="4000" dirty="0" smtClean="0"/>
              <a:t>B) u Kresčaku</a:t>
            </a:r>
          </a:p>
          <a:p>
            <a:endParaRPr lang="cs-CZ" sz="4000" dirty="0"/>
          </a:p>
          <a:p>
            <a:r>
              <a:rPr lang="cs-CZ" sz="4000" dirty="0" smtClean="0"/>
              <a:t>C) u Moháče</a:t>
            </a:r>
            <a:endParaRPr lang="cs-CZ" sz="4000" dirty="0"/>
          </a:p>
        </p:txBody>
      </p:sp>
      <p:pic>
        <p:nvPicPr>
          <p:cNvPr id="7" name="Zástupný symbol pro obsah 6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8200" y="3049416"/>
            <a:ext cx="4038600" cy="2827856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7631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022"/>
    </mc:Choice>
    <mc:Fallback>
      <p:transition spd="slow" advTm="26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3. Matka Karla IV. byla: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A) Eliška Pomořanská</a:t>
            </a:r>
          </a:p>
          <a:p>
            <a:endParaRPr lang="cs-CZ" sz="3200" dirty="0"/>
          </a:p>
          <a:p>
            <a:r>
              <a:rPr lang="cs-CZ" sz="3200" dirty="0" smtClean="0"/>
              <a:t>B) Eliška Přemyslovna</a:t>
            </a:r>
          </a:p>
          <a:p>
            <a:endParaRPr lang="cs-CZ" sz="3200" dirty="0"/>
          </a:p>
          <a:p>
            <a:r>
              <a:rPr lang="cs-CZ" sz="3200" dirty="0" smtClean="0"/>
              <a:t>C) Eliška </a:t>
            </a:r>
            <a:r>
              <a:rPr lang="cs-CZ" sz="3200" dirty="0" err="1" smtClean="0"/>
              <a:t>Rejčka</a:t>
            </a:r>
            <a:endParaRPr lang="cs-CZ" sz="32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27368" y="2420888"/>
            <a:ext cx="3580238" cy="316835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891971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928"/>
    </mc:Choice>
    <mc:Fallback>
      <p:transition spd="slow" advTm="259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4. Karel IV. Byl vychován na: 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francouzském dvoře</a:t>
            </a:r>
          </a:p>
          <a:p>
            <a:endParaRPr lang="cs-CZ" sz="3600" dirty="0"/>
          </a:p>
          <a:p>
            <a:r>
              <a:rPr lang="cs-CZ" sz="3600" dirty="0" smtClean="0"/>
              <a:t>B) lucemburském dvoře</a:t>
            </a:r>
          </a:p>
          <a:p>
            <a:endParaRPr lang="cs-CZ" sz="3600" dirty="0"/>
          </a:p>
          <a:p>
            <a:r>
              <a:rPr lang="cs-CZ" sz="3600" dirty="0" smtClean="0"/>
              <a:t>C) českém dvoře</a:t>
            </a:r>
            <a:endParaRPr lang="cs-CZ" sz="36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294401" y="1920875"/>
            <a:ext cx="2746197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691906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678"/>
    </mc:Choice>
    <mc:Fallback>
      <p:transition spd="slow" advTm="256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5. Karel IV. měl syna: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Václava IV.</a:t>
            </a:r>
          </a:p>
          <a:p>
            <a:endParaRPr lang="cs-CZ" sz="4000" dirty="0"/>
          </a:p>
          <a:p>
            <a:r>
              <a:rPr lang="cs-CZ" sz="4000" dirty="0" smtClean="0"/>
              <a:t>B) Václava III.</a:t>
            </a:r>
          </a:p>
          <a:p>
            <a:endParaRPr lang="cs-CZ" sz="4000" dirty="0"/>
          </a:p>
          <a:p>
            <a:r>
              <a:rPr lang="cs-CZ" sz="4000" dirty="0" smtClean="0"/>
              <a:t>C) Karla VI.</a:t>
            </a:r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2060848"/>
            <a:ext cx="2965508" cy="359868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585416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996"/>
    </mc:Choice>
    <mc:Fallback>
      <p:transition spd="slow" advTm="259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6. Vyber dobu vlády Karla IV.: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000" dirty="0" smtClean="0"/>
              <a:t>A) 1253 – 1278</a:t>
            </a:r>
          </a:p>
          <a:p>
            <a:endParaRPr lang="cs-CZ" sz="4000" dirty="0"/>
          </a:p>
          <a:p>
            <a:r>
              <a:rPr lang="cs-CZ" sz="4000" dirty="0" smtClean="0"/>
              <a:t>B) 1310 – 1346</a:t>
            </a:r>
          </a:p>
          <a:p>
            <a:endParaRPr lang="cs-CZ" sz="4000" dirty="0"/>
          </a:p>
          <a:p>
            <a:r>
              <a:rPr lang="cs-CZ" sz="4000" dirty="0" smtClean="0"/>
              <a:t>C) 1346 – 1378</a:t>
            </a:r>
          </a:p>
          <a:p>
            <a:endParaRPr lang="cs-CZ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92378" y="2204864"/>
            <a:ext cx="4594422" cy="3448695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1205004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366"/>
    </mc:Choice>
    <mc:Fallback>
      <p:transition spd="slow" advTm="26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7. Kdy se stal Karel IV. markrabětem moravským?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1310</a:t>
            </a:r>
          </a:p>
          <a:p>
            <a:endParaRPr lang="cs-CZ" sz="4000" dirty="0"/>
          </a:p>
          <a:p>
            <a:r>
              <a:rPr lang="cs-CZ" sz="4000" dirty="0" smtClean="0"/>
              <a:t>B) 1334</a:t>
            </a:r>
          </a:p>
          <a:p>
            <a:endParaRPr lang="cs-CZ" sz="4000" dirty="0"/>
          </a:p>
          <a:p>
            <a:r>
              <a:rPr lang="cs-CZ" sz="4000" dirty="0" smtClean="0"/>
              <a:t>C) 1346</a:t>
            </a:r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920875"/>
            <a:ext cx="2736304" cy="4433888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106928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596"/>
    </mc:Choice>
    <mc:Fallback>
      <p:transition spd="slow" advTm="25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8.  Karel IV. byl korunován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římským císařem roku: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1344</a:t>
            </a:r>
          </a:p>
          <a:p>
            <a:endParaRPr lang="cs-CZ" sz="4000" dirty="0"/>
          </a:p>
          <a:p>
            <a:r>
              <a:rPr lang="cs-CZ" sz="4000" dirty="0" smtClean="0"/>
              <a:t>B) 1355</a:t>
            </a:r>
          </a:p>
          <a:p>
            <a:endParaRPr lang="cs-CZ" sz="4000" dirty="0"/>
          </a:p>
          <a:p>
            <a:r>
              <a:rPr lang="cs-CZ" sz="4000" dirty="0" smtClean="0"/>
              <a:t>C) 1366</a:t>
            </a:r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2040" y="1789024"/>
            <a:ext cx="3312367" cy="4483003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4206164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118"/>
    </mc:Choice>
    <mc:Fallback>
      <p:transition spd="slow" advTm="26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9. Vyjmenuj ženy Karla IV. 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Zástupný symbol pro obsah 5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844824"/>
            <a:ext cx="2768128" cy="2313982"/>
          </a:xfrm>
        </p:spPr>
      </p:pic>
      <p:pic>
        <p:nvPicPr>
          <p:cNvPr id="7" name="Obrázek 6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4534" y="3789040"/>
            <a:ext cx="2780829" cy="2088232"/>
          </a:xfrm>
          <a:prstGeom prst="rect">
            <a:avLst/>
          </a:prstGeom>
        </p:spPr>
      </p:pic>
      <p:pic>
        <p:nvPicPr>
          <p:cNvPr id="8" name="Obrázek 7">
            <a:hlinkClick r:id="rId5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1185" y="2196003"/>
            <a:ext cx="2737119" cy="2045997"/>
          </a:xfrm>
          <a:prstGeom prst="rect">
            <a:avLst/>
          </a:prstGeom>
        </p:spPr>
      </p:pic>
      <p:pic>
        <p:nvPicPr>
          <p:cNvPr id="9" name="Obrázek 8">
            <a:hlinkClick r:id="rId8"/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32240" y="3645024"/>
            <a:ext cx="1685528" cy="2859378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576250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968"/>
    </mc:Choice>
    <mc:Fallback>
      <p:transition spd="slow" advTm="30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10. Jak se jmenoval architekt, který působil za Karla IV. v Praze?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Matěj Rejsek z Prostějova</a:t>
            </a:r>
          </a:p>
          <a:p>
            <a:endParaRPr lang="cs-CZ" sz="3600" dirty="0"/>
          </a:p>
          <a:p>
            <a:r>
              <a:rPr lang="cs-CZ" sz="3600" dirty="0" smtClean="0"/>
              <a:t>B) Petr Parléř</a:t>
            </a:r>
          </a:p>
          <a:p>
            <a:endParaRPr lang="cs-CZ" sz="3600" dirty="0"/>
          </a:p>
          <a:p>
            <a:r>
              <a:rPr lang="cs-CZ" sz="3600" dirty="0" smtClean="0"/>
              <a:t>C) Benedikt </a:t>
            </a:r>
            <a:r>
              <a:rPr lang="cs-CZ" sz="3600" dirty="0" err="1" smtClean="0"/>
              <a:t>Ried</a:t>
            </a:r>
            <a:endParaRPr lang="cs-CZ" sz="36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2708920"/>
            <a:ext cx="3608747" cy="2736303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6614059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050"/>
    </mc:Choice>
    <mc:Fallback>
      <p:transition spd="slow" advTm="26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11.Vyjmenuj stavby za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Napiš alespoň 3 stavby</a:t>
            </a:r>
            <a:endParaRPr lang="cs-CZ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70541" y="2780929"/>
            <a:ext cx="5021739" cy="3667314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96710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0885"/>
    </mc:Choice>
    <mc:Fallback>
      <p:transition spd="slow" advTm="30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12. Kdy byla založena nejstarší universita v Evropě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–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Karlova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1212</a:t>
            </a:r>
          </a:p>
          <a:p>
            <a:endParaRPr lang="cs-CZ" sz="4000" dirty="0"/>
          </a:p>
          <a:p>
            <a:r>
              <a:rPr lang="cs-CZ" sz="4000" dirty="0" smtClean="0"/>
              <a:t>B) 1348</a:t>
            </a:r>
          </a:p>
          <a:p>
            <a:endParaRPr lang="cs-CZ" sz="4000" dirty="0"/>
          </a:p>
          <a:p>
            <a:r>
              <a:rPr lang="cs-CZ" sz="4000" dirty="0" smtClean="0"/>
              <a:t>C) 1378</a:t>
            </a:r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91879" y="2276872"/>
            <a:ext cx="4704523" cy="3528392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3736294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249"/>
    </mc:Choice>
    <mc:Fallback>
      <p:transition spd="slow" advTm="262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13. Kdo měl přezdívku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„král cizinec“?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A) Přemysl Otakar I.</a:t>
            </a:r>
          </a:p>
          <a:p>
            <a:endParaRPr lang="cs-CZ" sz="3600" dirty="0"/>
          </a:p>
          <a:p>
            <a:r>
              <a:rPr lang="cs-CZ" sz="3600" dirty="0" smtClean="0"/>
              <a:t>B) Jan Lucemburský</a:t>
            </a:r>
          </a:p>
          <a:p>
            <a:endParaRPr lang="cs-CZ" sz="3600" dirty="0"/>
          </a:p>
          <a:p>
            <a:r>
              <a:rPr lang="cs-CZ" sz="3600" dirty="0" smtClean="0"/>
              <a:t>C) Karel IV.</a:t>
            </a:r>
            <a:endParaRPr lang="cs-CZ" sz="3600" dirty="0"/>
          </a:p>
        </p:txBody>
      </p:sp>
      <p:pic>
        <p:nvPicPr>
          <p:cNvPr id="9" name="Zástupný symbol pro obsah 8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31840" y="1834004"/>
            <a:ext cx="2232425" cy="2647144"/>
          </a:xfrm>
        </p:spPr>
      </p:pic>
      <p:pic>
        <p:nvPicPr>
          <p:cNvPr id="11" name="Obrázek 10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44563" y="2276872"/>
            <a:ext cx="2232248" cy="2933812"/>
          </a:xfrm>
          <a:prstGeom prst="rect">
            <a:avLst/>
          </a:prstGeom>
        </p:spPr>
      </p:pic>
      <p:pic>
        <p:nvPicPr>
          <p:cNvPr id="14" name="Obrázek 13">
            <a:hlinkClick r:id="rId7"/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157576"/>
            <a:ext cx="2592288" cy="347785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019668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977"/>
    </mc:Choice>
    <mc:Fallback>
      <p:transition spd="slow" advTm="25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14. Kdo byl nazýván „otec vlasti“?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A) Jan Lucemburský</a:t>
            </a:r>
          </a:p>
          <a:p>
            <a:endParaRPr lang="cs-CZ" sz="4000" dirty="0"/>
          </a:p>
          <a:p>
            <a:r>
              <a:rPr lang="cs-CZ" sz="4000" dirty="0" smtClean="0"/>
              <a:t>B) Karel IV.</a:t>
            </a:r>
          </a:p>
          <a:p>
            <a:endParaRPr lang="cs-CZ" sz="4000" dirty="0"/>
          </a:p>
          <a:p>
            <a:r>
              <a:rPr lang="cs-CZ" sz="4000" dirty="0" smtClean="0"/>
              <a:t>C) Václav IV.</a:t>
            </a:r>
            <a:endParaRPr lang="cs-CZ" sz="4000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sz="half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1886992"/>
            <a:ext cx="1917604" cy="2520280"/>
          </a:xfrm>
          <a:prstGeom prst="rect">
            <a:avLst/>
          </a:prstGeom>
        </p:spPr>
      </p:pic>
      <p:pic>
        <p:nvPicPr>
          <p:cNvPr id="6" name="Obrázek 5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59039" y="1916832"/>
            <a:ext cx="2200578" cy="2952328"/>
          </a:xfrm>
          <a:prstGeom prst="rect">
            <a:avLst/>
          </a:prstGeom>
        </p:spPr>
      </p:pic>
      <p:pic>
        <p:nvPicPr>
          <p:cNvPr id="7" name="Obrázek 6">
            <a:hlinkClick r:id="rId3"/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64088" y="3829924"/>
            <a:ext cx="1950256" cy="275861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3368677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6038"/>
    </mc:Choice>
    <mc:Fallback>
      <p:transition spd="slow" advTm="260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15. Která území patřila </a:t>
            </a:r>
            <a:b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       Lucemburkům?</a:t>
            </a:r>
            <a:endParaRPr lang="cs-CZ" dirty="0"/>
          </a:p>
        </p:txBody>
      </p:sp>
      <p:pic>
        <p:nvPicPr>
          <p:cNvPr id="5" name="Zástupný symbol pro obsah 4">
            <a:hlinkClick r:id="rId3"/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59632" y="1916832"/>
            <a:ext cx="6529926" cy="4734197"/>
          </a:xfr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488854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1101"/>
    </mc:Choice>
    <mc:Fallback>
      <p:transition spd="slow" advTm="311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Výsledky:             Hodnocení: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1 – B        10 – B </a:t>
            </a:r>
          </a:p>
          <a:p>
            <a:r>
              <a:rPr lang="cs-CZ" dirty="0" smtClean="0"/>
              <a:t>2 – B        11 – Karlštejn, Karlův    </a:t>
            </a:r>
          </a:p>
          <a:p>
            <a:pPr marL="0" indent="0">
              <a:buNone/>
            </a:pPr>
            <a:r>
              <a:rPr lang="cs-CZ" dirty="0" smtClean="0"/>
              <a:t>                    most, hladová zeď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 err="1" smtClean="0"/>
              <a:t>Kašperk</a:t>
            </a:r>
            <a:r>
              <a:rPr lang="cs-CZ" dirty="0" smtClean="0"/>
              <a:t>, oprava </a:t>
            </a:r>
            <a:r>
              <a:rPr lang="cs-CZ" dirty="0" err="1" smtClean="0"/>
              <a:t>Pr</a:t>
            </a:r>
            <a:r>
              <a:rPr lang="cs-CZ" dirty="0" smtClean="0"/>
              <a:t>. Hradu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chrám sv. Víta   </a:t>
            </a:r>
            <a:r>
              <a:rPr lang="cs-CZ" dirty="0" smtClean="0"/>
              <a:t>(3 </a:t>
            </a:r>
            <a:r>
              <a:rPr lang="cs-CZ" dirty="0" smtClean="0"/>
              <a:t>body)</a:t>
            </a:r>
          </a:p>
          <a:p>
            <a:r>
              <a:rPr lang="cs-CZ" dirty="0" smtClean="0"/>
              <a:t>3 – B        12 – B </a:t>
            </a:r>
          </a:p>
          <a:p>
            <a:r>
              <a:rPr lang="cs-CZ" dirty="0" smtClean="0"/>
              <a:t>4 – A        13 – B </a:t>
            </a:r>
          </a:p>
          <a:p>
            <a:r>
              <a:rPr lang="cs-CZ" dirty="0" smtClean="0"/>
              <a:t>5 – A        14 – B </a:t>
            </a:r>
          </a:p>
          <a:p>
            <a:r>
              <a:rPr lang="cs-CZ" dirty="0" smtClean="0"/>
              <a:t>6 – C        15 – Braniborsko, Lužice,</a:t>
            </a:r>
          </a:p>
          <a:p>
            <a:r>
              <a:rPr lang="cs-CZ" dirty="0" smtClean="0"/>
              <a:t>7 – B                Slezsko   (3 body)</a:t>
            </a:r>
          </a:p>
          <a:p>
            <a:r>
              <a:rPr lang="cs-CZ" dirty="0" smtClean="0"/>
              <a:t>8 – B</a:t>
            </a:r>
          </a:p>
          <a:p>
            <a:r>
              <a:rPr lang="cs-CZ" dirty="0" smtClean="0"/>
              <a:t>9 – Blanka z </a:t>
            </a:r>
            <a:r>
              <a:rPr lang="cs-CZ" dirty="0" err="1" smtClean="0"/>
              <a:t>Valois</a:t>
            </a:r>
            <a:r>
              <a:rPr lang="cs-CZ" dirty="0" smtClean="0"/>
              <a:t>,</a:t>
            </a:r>
          </a:p>
          <a:p>
            <a:r>
              <a:rPr lang="cs-CZ" dirty="0"/>
              <a:t> </a:t>
            </a:r>
            <a:r>
              <a:rPr lang="cs-CZ" dirty="0" smtClean="0"/>
              <a:t>      Anna Falcká</a:t>
            </a:r>
          </a:p>
          <a:p>
            <a:r>
              <a:rPr lang="cs-CZ" dirty="0"/>
              <a:t> </a:t>
            </a:r>
            <a:r>
              <a:rPr lang="cs-CZ" dirty="0" smtClean="0"/>
              <a:t>      Anna Svídnická</a:t>
            </a:r>
          </a:p>
          <a:p>
            <a:r>
              <a:rPr lang="cs-CZ" dirty="0"/>
              <a:t> </a:t>
            </a:r>
            <a:r>
              <a:rPr lang="cs-CZ" dirty="0" smtClean="0"/>
              <a:t>      Eliška Pomořanská      </a:t>
            </a:r>
            <a:r>
              <a:rPr lang="cs-CZ" dirty="0" smtClean="0"/>
              <a:t>(4 </a:t>
            </a:r>
            <a:r>
              <a:rPr lang="cs-CZ" dirty="0" smtClean="0"/>
              <a:t>body)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22 – 20  bodů      1</a:t>
            </a:r>
          </a:p>
          <a:p>
            <a:r>
              <a:rPr lang="cs-CZ" dirty="0" smtClean="0"/>
              <a:t>19 – 17    bodů      2</a:t>
            </a:r>
          </a:p>
          <a:p>
            <a:r>
              <a:rPr lang="cs-CZ" dirty="0" smtClean="0"/>
              <a:t>16 – 12    bodů      3</a:t>
            </a:r>
          </a:p>
          <a:p>
            <a:r>
              <a:rPr lang="cs-CZ" dirty="0" smtClean="0"/>
              <a:t>11 – 7      bodů      4</a:t>
            </a:r>
          </a:p>
          <a:p>
            <a:r>
              <a:rPr lang="cs-CZ" dirty="0" smtClean="0"/>
              <a:t>6 – </a:t>
            </a:r>
            <a:r>
              <a:rPr lang="cs-CZ" dirty="0"/>
              <a:t> 0</a:t>
            </a:r>
            <a:r>
              <a:rPr lang="cs-CZ" dirty="0" smtClean="0"/>
              <a:t>     bodů      5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96425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2518"/>
    </mc:Choice>
    <mc:Fallback>
      <p:transition spd="slow" advTm="2518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ZDROJE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:</a:t>
            </a:r>
            <a:b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Obrázky</a:t>
            </a:r>
            <a:r>
              <a:rPr lang="cs-CZ" dirty="0" smtClean="0"/>
              <a:t> jsou kopírovány z prohlížeče Google obrázky a vloženy s </a:t>
            </a:r>
            <a:r>
              <a:rPr lang="cs-CZ" b="1" u="sng" dirty="0" smtClean="0"/>
              <a:t>hypertextovým odkazem  </a:t>
            </a:r>
            <a:r>
              <a:rPr lang="cs-CZ" b="1" smtClean="0"/>
              <a:t>dne :   2013</a:t>
            </a:r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</a:t>
            </a:r>
            <a:r>
              <a:rPr lang="cs-CZ" dirty="0" smtClean="0"/>
              <a:t>(klikni na obrázek P </a:t>
            </a:r>
            <a:r>
              <a:rPr lang="cs-CZ" dirty="0" err="1" smtClean="0"/>
              <a:t>tl</a:t>
            </a:r>
            <a:r>
              <a:rPr lang="cs-CZ" dirty="0" smtClean="0"/>
              <a:t> M)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u="sng" dirty="0" smtClean="0"/>
              <a:t>Písemné prameny:</a:t>
            </a:r>
          </a:p>
          <a:p>
            <a:r>
              <a:rPr lang="cs-CZ" dirty="0" smtClean="0"/>
              <a:t>VYKOUPIL</a:t>
            </a:r>
            <a:r>
              <a:rPr lang="cs-CZ" dirty="0"/>
              <a:t>, Libor, Robert ANTONÍN a Marie FEJFUŠOVÁ. </a:t>
            </a:r>
            <a:r>
              <a:rPr lang="cs-CZ" i="1" dirty="0"/>
              <a:t>Dějepis pro 7.ročník: vzdělávací oblast Člověk a společnost</a:t>
            </a:r>
            <a:r>
              <a:rPr lang="cs-CZ" dirty="0"/>
              <a:t>. 1. vyd. Brno: Nová škola, 2008, 136 s. Duhová řada. ISBN 978-80-7289-089-7. </a:t>
            </a:r>
            <a:endParaRPr lang="cs-CZ" dirty="0" smtClean="0"/>
          </a:p>
          <a:p>
            <a:r>
              <a:rPr lang="cs-CZ" dirty="0"/>
              <a:t>MANDELOVÁ, Helena, Eliška KUNSTOVÁ a Ilona PAŘÍZKOVÁ. </a:t>
            </a:r>
            <a:r>
              <a:rPr lang="cs-CZ" i="1" dirty="0"/>
              <a:t>Dějiny středověku a počátků novověku</a:t>
            </a:r>
            <a:r>
              <a:rPr lang="cs-CZ" dirty="0"/>
              <a:t>. Vyd. 1. Ilustrace Jan Tichý. Liberec: Dialog, 2002, 179 s. ISBN 80-862-1882-1. </a:t>
            </a:r>
          </a:p>
        </p:txBody>
      </p:sp>
    </p:spTree>
    <p:extLst>
      <p:ext uri="{BB962C8B-B14F-4D97-AF65-F5344CB8AC3E}">
        <p14:creationId xmlns:p14="http://schemas.microsoft.com/office/powerpoint/2010/main" xmlns="" val="17821299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982"/>
    </mc:Choice>
    <mc:Fallback>
      <p:transition spd="slow" advTm="1982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|3.2|3.4|3.5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5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|4.4|5.2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8|4.2|5.5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539</TotalTime>
  <Words>671</Words>
  <Application>Microsoft Office PowerPoint</Application>
  <PresentationFormat>Předvádění na obrazovce (4:3)</PresentationFormat>
  <Paragraphs>128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Tok</vt:lpstr>
      <vt:lpstr>LUCEMBURKOVÉ</vt:lpstr>
      <vt:lpstr>LUCEMBURKOVÉ - TESTÍK:</vt:lpstr>
      <vt:lpstr>METODICKÝ NÁVOD A OBSAH:</vt:lpstr>
      <vt:lpstr>1. Kdy nastoupili Lucemburkové       na náš trůn?</vt:lpstr>
      <vt:lpstr>2. Jan Lucemburský padl v bitvě:</vt:lpstr>
      <vt:lpstr>3. Matka Karla IV. byla:</vt:lpstr>
      <vt:lpstr>4. Karel IV. Byl vychován na: </vt:lpstr>
      <vt:lpstr>5. Karel IV. měl syna:</vt:lpstr>
      <vt:lpstr>6. Vyber dobu vlády Karla IV.:</vt:lpstr>
      <vt:lpstr>7. Kdy se stal Karel IV. markrabětem moravským?</vt:lpstr>
      <vt:lpstr>8.  Karel IV. byl korunován        římským císařem roku:</vt:lpstr>
      <vt:lpstr>9. Vyjmenuj ženy Karla IV. :</vt:lpstr>
      <vt:lpstr>10. Jak se jmenoval architekt, který působil za Karla IV. v Praze?</vt:lpstr>
      <vt:lpstr>11.Vyjmenuj stavby za Karla IV.</vt:lpstr>
      <vt:lpstr>12. Kdy byla založena nejstarší universita v Evropě – Karlova</vt:lpstr>
      <vt:lpstr> 13. Kdo měl přezdívku        „král cizinec“?</vt:lpstr>
      <vt:lpstr>14. Kdo byl nazýván „otec vlasti“?</vt:lpstr>
      <vt:lpstr>15. Která území patřila         Lucemburkům?</vt:lpstr>
      <vt:lpstr>Výsledky:             Hodnocení: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LUCEMBURKOVÉ</dc:title>
  <dc:creator>U1</dc:creator>
  <cp:lastModifiedBy>U1</cp:lastModifiedBy>
  <cp:revision>28</cp:revision>
  <dcterms:modified xsi:type="dcterms:W3CDTF">2013-07-25T20:15:29Z</dcterms:modified>
</cp:coreProperties>
</file>