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8" r:id="rId2"/>
    <p:sldId id="257" r:id="rId3"/>
    <p:sldId id="284" r:id="rId4"/>
    <p:sldId id="301" r:id="rId5"/>
    <p:sldId id="285" r:id="rId6"/>
    <p:sldId id="286" r:id="rId7"/>
    <p:sldId id="296" r:id="rId8"/>
    <p:sldId id="287" r:id="rId9"/>
    <p:sldId id="288" r:id="rId10"/>
    <p:sldId id="289" r:id="rId11"/>
    <p:sldId id="290" r:id="rId12"/>
    <p:sldId id="291" r:id="rId13"/>
    <p:sldId id="294" r:id="rId14"/>
    <p:sldId id="295" r:id="rId15"/>
    <p:sldId id="292" r:id="rId16"/>
    <p:sldId id="297" r:id="rId17"/>
    <p:sldId id="293" r:id="rId18"/>
    <p:sldId id="298" r:id="rId19"/>
    <p:sldId id="300" r:id="rId20"/>
    <p:sldId id="299" r:id="rId21"/>
    <p:sldId id="302" r:id="rId22"/>
    <p:sldId id="259" r:id="rId2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5" autoAdjust="0"/>
    <p:restoredTop sz="94660"/>
  </p:normalViewPr>
  <p:slideViewPr>
    <p:cSldViewPr>
      <p:cViewPr>
        <p:scale>
          <a:sx n="76" d="100"/>
          <a:sy n="76" d="100"/>
        </p:scale>
        <p:origin x="-918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5.m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6.m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7.m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8.m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9.mp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3.m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63446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VY_32_INOVACE_10A_07_Gymnastika_Akrobacie_Kotouly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5.3.2013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cs-CZ" dirty="0" smtClean="0">
                <a:solidFill>
                  <a:schemeClr val="tx1"/>
                </a:solidFill>
              </a:rPr>
              <a:t>b) kotoul vpřed do dřepu – kolébka</a:t>
            </a:r>
          </a:p>
          <a:p>
            <a:pPr>
              <a:buNone/>
            </a:pPr>
            <a:r>
              <a:rPr lang="cs-CZ" dirty="0" smtClean="0">
                <a:solidFill>
                  <a:schemeClr val="tx1"/>
                </a:solidFill>
              </a:rPr>
              <a:t>c) kotoul vpřed do sedu – kolébka </a:t>
            </a:r>
          </a:p>
          <a:p>
            <a:pPr>
              <a:buNone/>
            </a:pPr>
            <a:r>
              <a:rPr lang="cs-CZ" dirty="0" smtClean="0">
                <a:solidFill>
                  <a:schemeClr val="tx1"/>
                </a:solidFill>
              </a:rPr>
              <a:t>d) převrat do stoje na lopatkách</a:t>
            </a:r>
          </a:p>
          <a:p>
            <a:pPr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5" name="Obrázek 4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3151262"/>
            <a:ext cx="2706630" cy="270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243034"/>
          </a:xfrm>
        </p:spPr>
        <p:txBody>
          <a:bodyPr/>
          <a:lstStyle/>
          <a:p>
            <a:r>
              <a:rPr lang="cs-CZ" u="sng" dirty="0" smtClean="0"/>
              <a:t>Kotoul vzad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založeno na schopnosti vzepřít se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špatné provedení = zdravotně závadné</a:t>
            </a:r>
          </a:p>
          <a:p>
            <a:pPr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cs-CZ" b="1" dirty="0" smtClean="0">
                <a:solidFill>
                  <a:schemeClr val="tx1"/>
                </a:solidFill>
              </a:rPr>
              <a:t>fáze - příprava paží a rukou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cs-CZ" b="1" dirty="0" smtClean="0">
                <a:solidFill>
                  <a:schemeClr val="tx1"/>
                </a:solidFill>
              </a:rPr>
              <a:t>fáze - převedení boků nad hlavou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cs-CZ" b="1" dirty="0" smtClean="0">
                <a:solidFill>
                  <a:schemeClr val="tx1"/>
                </a:solidFill>
              </a:rPr>
              <a:t>fáze -  hlava prochází „okénkem“ vytvořeným po vzpíravé práci paží</a:t>
            </a:r>
          </a:p>
          <a:p>
            <a:pPr marL="457200" indent="-457200">
              <a:buAutoNum type="arabicPeriod"/>
            </a:pPr>
            <a:endParaRPr lang="cs-CZ" dirty="0" smtClean="0">
              <a:solidFill>
                <a:schemeClr val="tx1"/>
              </a:solidFill>
            </a:endParaRPr>
          </a:p>
          <a:p>
            <a:pPr marL="457200" indent="-457200">
              <a:buAutoNum type="arabicPeriod"/>
            </a:pPr>
            <a:endParaRPr lang="cs-CZ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Nácvik z nakloněné roviny</a:t>
            </a:r>
          </a:p>
          <a:p>
            <a:endParaRPr lang="cs-CZ" dirty="0"/>
          </a:p>
        </p:txBody>
      </p:sp>
      <p:pic>
        <p:nvPicPr>
          <p:cNvPr id="5" name="Obrázek 4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2365444"/>
            <a:ext cx="2706630" cy="270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473204"/>
            <a:ext cx="2512477" cy="1884358"/>
          </a:xfrm>
        </p:spPr>
      </p:pic>
      <p:pic>
        <p:nvPicPr>
          <p:cNvPr id="5" name="Obrázek 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1482315"/>
            <a:ext cx="2500330" cy="1875247"/>
          </a:xfrm>
          <a:prstGeom prst="rect">
            <a:avLst/>
          </a:prstGeom>
        </p:spPr>
      </p:pic>
      <p:pic>
        <p:nvPicPr>
          <p:cNvPr id="6" name="Obrázek 5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1428736"/>
            <a:ext cx="2571768" cy="1928826"/>
          </a:xfrm>
          <a:prstGeom prst="rect">
            <a:avLst/>
          </a:prstGeom>
        </p:spPr>
      </p:pic>
      <p:pic>
        <p:nvPicPr>
          <p:cNvPr id="7" name="Obrázek 6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4000504"/>
            <a:ext cx="2571768" cy="1928826"/>
          </a:xfrm>
          <a:prstGeom prst="rect">
            <a:avLst/>
          </a:prstGeom>
        </p:spPr>
      </p:pic>
      <p:pic>
        <p:nvPicPr>
          <p:cNvPr id="8" name="Obrázek 7" descr="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6116" y="4000504"/>
            <a:ext cx="2571769" cy="1928826"/>
          </a:xfrm>
          <a:prstGeom prst="rect">
            <a:avLst/>
          </a:prstGeom>
        </p:spPr>
      </p:pic>
      <p:pic>
        <p:nvPicPr>
          <p:cNvPr id="9" name="Obrázek 8" descr="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43636" y="4000504"/>
            <a:ext cx="2571768" cy="1928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kotoul vzad</a:t>
            </a:r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5" name="Obrázek 4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2365444"/>
            <a:ext cx="2706630" cy="270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r>
              <a:rPr lang="cs-CZ" u="sng" dirty="0" smtClean="0">
                <a:solidFill>
                  <a:schemeClr val="tx1"/>
                </a:solidFill>
              </a:rPr>
              <a:t>Klíčové okamžiky</a:t>
            </a:r>
          </a:p>
          <a:p>
            <a:endParaRPr lang="cs-CZ" dirty="0"/>
          </a:p>
        </p:txBody>
      </p:sp>
      <p:pic>
        <p:nvPicPr>
          <p:cNvPr id="6" name="Obrázek 5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7" y="1500174"/>
            <a:ext cx="3238491" cy="2428868"/>
          </a:xfrm>
          <a:prstGeom prst="rect">
            <a:avLst/>
          </a:prstGeom>
        </p:spPr>
      </p:pic>
      <p:pic>
        <p:nvPicPr>
          <p:cNvPr id="7" name="Obrázek 6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3" y="1518033"/>
            <a:ext cx="3214711" cy="2411033"/>
          </a:xfrm>
          <a:prstGeom prst="rect">
            <a:avLst/>
          </a:prstGeom>
        </p:spPr>
      </p:pic>
      <p:pic>
        <p:nvPicPr>
          <p:cNvPr id="8" name="Obrázek 7" descr="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4071942"/>
            <a:ext cx="3238523" cy="2428892"/>
          </a:xfrm>
          <a:prstGeom prst="rect">
            <a:avLst/>
          </a:prstGeom>
        </p:spPr>
      </p:pic>
      <p:pic>
        <p:nvPicPr>
          <p:cNvPr id="9" name="Obrázek 8" descr="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6314" y="4071942"/>
            <a:ext cx="3214710" cy="2411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Varianty kotoulů vzad</a:t>
            </a: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 marL="457200" indent="-457200">
              <a:buAutoNum type="alphaLcParenR"/>
            </a:pPr>
            <a:r>
              <a:rPr lang="cs-CZ" dirty="0" smtClean="0">
                <a:solidFill>
                  <a:schemeClr val="tx1"/>
                </a:solidFill>
              </a:rPr>
              <a:t>vzad do vzporu </a:t>
            </a:r>
            <a:r>
              <a:rPr lang="cs-CZ" dirty="0" err="1" smtClean="0">
                <a:solidFill>
                  <a:schemeClr val="tx1"/>
                </a:solidFill>
              </a:rPr>
              <a:t>stojmo</a:t>
            </a:r>
            <a:r>
              <a:rPr lang="cs-CZ" dirty="0" smtClean="0">
                <a:solidFill>
                  <a:schemeClr val="tx1"/>
                </a:solidFill>
              </a:rPr>
              <a:t> rozkročného</a:t>
            </a:r>
          </a:p>
          <a:p>
            <a:endParaRPr lang="cs-CZ" dirty="0"/>
          </a:p>
        </p:txBody>
      </p:sp>
      <p:pic>
        <p:nvPicPr>
          <p:cNvPr id="5" name="Obrázek 4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2651196"/>
            <a:ext cx="2706630" cy="270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r>
              <a:rPr lang="cs-CZ" u="sng" dirty="0" smtClean="0">
                <a:solidFill>
                  <a:schemeClr val="tx1"/>
                </a:solidFill>
              </a:rPr>
              <a:t>Klíčové okamžiky</a:t>
            </a:r>
          </a:p>
          <a:p>
            <a:endParaRPr lang="cs-CZ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1500174"/>
            <a:ext cx="2786050" cy="2089538"/>
          </a:xfrm>
          <a:prstGeom prst="rect">
            <a:avLst/>
          </a:prstGeom>
        </p:spPr>
      </p:pic>
      <p:pic>
        <p:nvPicPr>
          <p:cNvPr id="5" name="Obrázek 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1500174"/>
            <a:ext cx="2786082" cy="2089562"/>
          </a:xfrm>
          <a:prstGeom prst="rect">
            <a:avLst/>
          </a:prstGeom>
        </p:spPr>
      </p:pic>
      <p:pic>
        <p:nvPicPr>
          <p:cNvPr id="6" name="Obrázek 5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1604" y="4054058"/>
            <a:ext cx="2786082" cy="2089562"/>
          </a:xfrm>
          <a:prstGeom prst="rect">
            <a:avLst/>
          </a:prstGeom>
        </p:spPr>
      </p:pic>
      <p:pic>
        <p:nvPicPr>
          <p:cNvPr id="7" name="Obrázek 6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4071942"/>
            <a:ext cx="2786082" cy="2089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>
              <a:buNone/>
            </a:pPr>
            <a:r>
              <a:rPr lang="cs-CZ" dirty="0" smtClean="0">
                <a:solidFill>
                  <a:schemeClr val="tx1"/>
                </a:solidFill>
              </a:rPr>
              <a:t>b) do vzporu </a:t>
            </a:r>
            <a:r>
              <a:rPr lang="cs-CZ" dirty="0" err="1" smtClean="0">
                <a:solidFill>
                  <a:schemeClr val="tx1"/>
                </a:solidFill>
              </a:rPr>
              <a:t>stojmo</a:t>
            </a:r>
            <a:r>
              <a:rPr lang="cs-CZ" dirty="0" smtClean="0">
                <a:solidFill>
                  <a:schemeClr val="tx1"/>
                </a:solidFill>
              </a:rPr>
              <a:t> – vzpřim, vzpažit</a:t>
            </a:r>
          </a:p>
          <a:p>
            <a:pPr>
              <a:buNone/>
            </a:pPr>
            <a:r>
              <a:rPr lang="cs-CZ" dirty="0" smtClean="0">
                <a:solidFill>
                  <a:schemeClr val="tx1"/>
                </a:solidFill>
              </a:rPr>
              <a:t>					 (pro zdatnější žáky)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4" name="Obrázek 3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2865510"/>
            <a:ext cx="2706630" cy="270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r>
              <a:rPr lang="cs-CZ" u="sng" dirty="0" smtClean="0">
                <a:solidFill>
                  <a:schemeClr val="tx1"/>
                </a:solidFill>
              </a:rPr>
              <a:t>Klíčové okamžiky</a:t>
            </a:r>
            <a:endParaRPr lang="cs-CZ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714488"/>
            <a:ext cx="2714644" cy="2035983"/>
          </a:xfrm>
          <a:prstGeom prst="rect">
            <a:avLst/>
          </a:prstGeom>
        </p:spPr>
      </p:pic>
      <p:pic>
        <p:nvPicPr>
          <p:cNvPr id="5" name="Obrázek 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1714488"/>
            <a:ext cx="2714644" cy="2035983"/>
          </a:xfrm>
          <a:prstGeom prst="rect">
            <a:avLst/>
          </a:prstGeom>
        </p:spPr>
      </p:pic>
      <p:pic>
        <p:nvPicPr>
          <p:cNvPr id="6" name="Obrázek 5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11" y="1714488"/>
            <a:ext cx="2690831" cy="2018124"/>
          </a:xfrm>
          <a:prstGeom prst="rect">
            <a:avLst/>
          </a:prstGeom>
        </p:spPr>
      </p:pic>
      <p:pic>
        <p:nvPicPr>
          <p:cNvPr id="7" name="Obrázek 6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85852" y="4286256"/>
            <a:ext cx="2857520" cy="2143140"/>
          </a:xfrm>
          <a:prstGeom prst="rect">
            <a:avLst/>
          </a:prstGeom>
        </p:spPr>
      </p:pic>
      <p:pic>
        <p:nvPicPr>
          <p:cNvPr id="8" name="Obrázek 7" descr="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57752" y="4286256"/>
            <a:ext cx="2857520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4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 a poté  žáci nacvičují a osvojují si dovednosti kotoulů vpřed a vzad v různých variantách prakticky v tělocvičně. V hodině jsou využita cvičení na gymnastickém koberci. Při nácviku je použito pomůcek, napomáhajících k nácviku dané dovednosti.  Kotouly jsou nacvičovány od nejjednoduššího k nejsložitějšímu. Opakujeme </a:t>
            </a:r>
            <a:r>
              <a:rPr lang="cs-CZ" sz="1400" smtClean="0">
                <a:solidFill>
                  <a:schemeClr val="tx1"/>
                </a:solidFill>
              </a:rPr>
              <a:t>je </a:t>
            </a:r>
            <a:r>
              <a:rPr lang="cs-CZ" sz="1400" smtClean="0">
                <a:solidFill>
                  <a:schemeClr val="tx1"/>
                </a:solidFill>
              </a:rPr>
              <a:t>několikrát </a:t>
            </a:r>
            <a:r>
              <a:rPr lang="cs-CZ" sz="1400" dirty="0" smtClean="0">
                <a:solidFill>
                  <a:schemeClr val="tx1"/>
                </a:solidFill>
              </a:rPr>
              <a:t>do té doby, než dojde k osvojení a automatizaci. </a:t>
            </a:r>
          </a:p>
          <a:p>
            <a:pPr>
              <a:lnSpc>
                <a:spcPct val="160000"/>
              </a:lnSpc>
            </a:pPr>
            <a:r>
              <a:rPr lang="cs-CZ" sz="1400" u="sng" dirty="0" smtClean="0">
                <a:solidFill>
                  <a:schemeClr val="tx1"/>
                </a:solidFill>
              </a:rPr>
              <a:t>Pomůcky:</a:t>
            </a:r>
            <a:r>
              <a:rPr lang="cs-CZ" sz="1400" dirty="0" smtClean="0">
                <a:solidFill>
                  <a:schemeClr val="tx1"/>
                </a:solidFill>
              </a:rPr>
              <a:t>  gymnastický koberec, švédská bedna,  žíněnka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r>
              <a:rPr lang="cs-CZ" dirty="0" smtClean="0">
                <a:solidFill>
                  <a:schemeClr val="tx1"/>
                </a:solidFill>
              </a:rPr>
              <a:t>c) do stoje na rukách</a:t>
            </a:r>
          </a:p>
          <a:p>
            <a:pPr>
              <a:buNone/>
            </a:pPr>
            <a:r>
              <a:rPr lang="cs-CZ" dirty="0" smtClean="0">
                <a:solidFill>
                  <a:schemeClr val="tx1"/>
                </a:solidFill>
              </a:rPr>
              <a:t>     				(pro zdatnější žáky</a:t>
            </a:r>
            <a:r>
              <a:rPr lang="cs-CZ" sz="2800" dirty="0" smtClean="0">
                <a:solidFill>
                  <a:schemeClr val="tx1"/>
                </a:solidFill>
              </a:rPr>
              <a:t>)</a:t>
            </a:r>
          </a:p>
          <a:p>
            <a:pPr>
              <a:buNone/>
            </a:pPr>
            <a:endParaRPr lang="cs-CZ" sz="28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5" name="Obrázek 4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2794072"/>
            <a:ext cx="2706630" cy="270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135729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POUŽITÁ LITERATURA</a:t>
            </a:r>
            <a:endParaRPr lang="cs-CZ" sz="3600" b="1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SVATOŇ, Vratislav a kol. </a:t>
            </a:r>
            <a:r>
              <a:rPr lang="cs-CZ" sz="1400" i="1" dirty="0" smtClean="0"/>
              <a:t>Gymnastika, Akrobacie a cvičení na nářadí</a:t>
            </a:r>
            <a:r>
              <a:rPr lang="cs-CZ" sz="1400" dirty="0" smtClean="0"/>
              <a:t>. Praha: NS Svoboda, 1997, ISBN 80-205-0542-3. </a:t>
            </a:r>
            <a:endParaRPr lang="cs-CZ" sz="1400" smtClean="0"/>
          </a:p>
          <a:p>
            <a:r>
              <a:rPr lang="cs-CZ" sz="1400" smtClean="0">
                <a:latin typeface="Calibri" pitchFamily="34" charset="0"/>
              </a:rPr>
              <a:t>Videa </a:t>
            </a:r>
            <a:r>
              <a:rPr lang="cs-CZ" sz="1400" dirty="0" smtClean="0">
                <a:latin typeface="Calibri" pitchFamily="34" charset="0"/>
              </a:rPr>
              <a:t>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00174"/>
          </a:xfrm>
        </p:spPr>
        <p:txBody>
          <a:bodyPr/>
          <a:lstStyle/>
          <a:p>
            <a:r>
              <a:rPr lang="cs-CZ" u="sng" dirty="0" smtClean="0"/>
              <a:t>Kotoul vpřed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/>
          <a:lstStyle/>
          <a:p>
            <a:pPr lvl="2">
              <a:buNone/>
            </a:pPr>
            <a:endParaRPr lang="cs-CZ" b="1" dirty="0" smtClean="0">
              <a:solidFill>
                <a:schemeClr val="tx1"/>
              </a:solidFill>
            </a:endParaRPr>
          </a:p>
          <a:p>
            <a:pPr marL="228600" lvl="2">
              <a:buFontTx/>
              <a:buChar char="-"/>
            </a:pPr>
            <a:r>
              <a:rPr lang="cs-CZ" sz="2400" dirty="0" smtClean="0">
                <a:solidFill>
                  <a:schemeClr val="tx1"/>
                </a:solidFill>
              </a:rPr>
              <a:t>základní rotační pohybový tvar</a:t>
            </a:r>
          </a:p>
          <a:p>
            <a:pPr marL="228600" lvl="2">
              <a:buFontTx/>
              <a:buChar char="-"/>
            </a:pPr>
            <a:r>
              <a:rPr lang="cs-CZ" sz="2400" dirty="0" smtClean="0">
                <a:solidFill>
                  <a:schemeClr val="tx1"/>
                </a:solidFill>
              </a:rPr>
              <a:t>zvládají děti v předškolním věku</a:t>
            </a:r>
            <a:endParaRPr lang="cs-CZ" b="1" dirty="0" smtClean="0">
              <a:solidFill>
                <a:schemeClr val="tx1"/>
              </a:solidFill>
            </a:endParaRPr>
          </a:p>
          <a:p>
            <a:pPr lvl="2"/>
            <a:endParaRPr lang="cs-CZ" b="1" dirty="0" smtClean="0">
              <a:solidFill>
                <a:schemeClr val="tx1"/>
              </a:solidFill>
            </a:endParaRPr>
          </a:p>
          <a:p>
            <a:pPr marL="1257300" lvl="2" indent="-342900">
              <a:buAutoNum type="arabicPeriod"/>
            </a:pPr>
            <a:r>
              <a:rPr lang="cs-CZ" sz="2000" b="1" dirty="0" smtClean="0">
                <a:solidFill>
                  <a:schemeClr val="tx1"/>
                </a:solidFill>
              </a:rPr>
              <a:t>přenést váhu těla na ruce</a:t>
            </a:r>
          </a:p>
          <a:p>
            <a:pPr marL="1257300" lvl="2" indent="-342900">
              <a:buAutoNum type="arabicPeriod"/>
            </a:pPr>
            <a:r>
              <a:rPr lang="cs-CZ" sz="2000" b="1" dirty="0" smtClean="0">
                <a:solidFill>
                  <a:schemeClr val="tx1"/>
                </a:solidFill>
              </a:rPr>
              <a:t>podložit hlavu</a:t>
            </a:r>
          </a:p>
          <a:p>
            <a:pPr marL="1257300" lvl="2" indent="-342900">
              <a:buAutoNum type="arabicPeriod"/>
            </a:pPr>
            <a:r>
              <a:rPr lang="cs-CZ" sz="2000" b="1" dirty="0" smtClean="0">
                <a:solidFill>
                  <a:schemeClr val="tx1"/>
                </a:solidFill>
              </a:rPr>
              <a:t>plynule se překulit na záda</a:t>
            </a:r>
          </a:p>
          <a:p>
            <a:pPr marL="1257300" lvl="2" indent="-342900">
              <a:buAutoNum type="arabicPeriod"/>
            </a:pPr>
            <a:endParaRPr lang="cs-CZ" sz="2000" b="1" dirty="0" smtClean="0">
              <a:solidFill>
                <a:schemeClr val="tx1"/>
              </a:solidFill>
            </a:endParaRPr>
          </a:p>
          <a:p>
            <a:pPr marL="1257300" lvl="2" indent="-342900">
              <a:buNone/>
            </a:pPr>
            <a:r>
              <a:rPr lang="cs-CZ" sz="2000" b="1" u="sng" dirty="0" smtClean="0">
                <a:solidFill>
                  <a:schemeClr val="tx1"/>
                </a:solidFill>
              </a:rPr>
              <a:t>Správné provedení:</a:t>
            </a:r>
            <a:r>
              <a:rPr lang="cs-CZ" sz="2000" b="1" dirty="0" smtClean="0">
                <a:solidFill>
                  <a:schemeClr val="tx1"/>
                </a:solidFill>
              </a:rPr>
              <a:t>  </a:t>
            </a:r>
            <a:r>
              <a:rPr lang="cs-CZ" sz="2000" dirty="0" smtClean="0">
                <a:solidFill>
                  <a:schemeClr val="tx1"/>
                </a:solidFill>
              </a:rPr>
              <a:t>přechod na chodidla</a:t>
            </a:r>
          </a:p>
          <a:p>
            <a:pPr marL="3543300" lvl="7" indent="-342900">
              <a:buNone/>
              <a:tabLst>
                <a:tab pos="3494088" algn="l"/>
              </a:tabLst>
            </a:pPr>
            <a:r>
              <a:rPr lang="cs-CZ" sz="2000" dirty="0" smtClean="0">
                <a:solidFill>
                  <a:schemeClr val="tx1"/>
                </a:solidFill>
              </a:rPr>
              <a:t>    bez odrazu rukama</a:t>
            </a:r>
          </a:p>
          <a:p>
            <a:pPr marL="3543300" lvl="7" indent="-342900">
              <a:buNone/>
              <a:tabLst>
                <a:tab pos="3494088" algn="l"/>
              </a:tabLst>
            </a:pPr>
            <a:r>
              <a:rPr lang="cs-CZ" sz="2000" dirty="0" smtClean="0">
                <a:solidFill>
                  <a:schemeClr val="tx1"/>
                </a:solidFill>
              </a:rPr>
              <a:t>	maximální sbalení trupu</a:t>
            </a:r>
          </a:p>
          <a:p>
            <a:pPr marL="3543300" lvl="7" indent="-342900">
              <a:buNone/>
              <a:tabLst>
                <a:tab pos="3494088" algn="l"/>
              </a:tabLst>
            </a:pPr>
            <a:endParaRPr lang="cs-CZ" sz="2000" dirty="0" smtClean="0">
              <a:solidFill>
                <a:schemeClr val="tx1"/>
              </a:solidFill>
            </a:endParaRPr>
          </a:p>
          <a:p>
            <a:pPr marL="3543300" lvl="7" indent="-342900">
              <a:buNone/>
              <a:tabLst>
                <a:tab pos="3494088" algn="l"/>
              </a:tabLst>
            </a:pPr>
            <a:endParaRPr lang="cs-CZ" sz="2000" dirty="0" smtClean="0">
              <a:solidFill>
                <a:schemeClr val="tx1"/>
              </a:solidFill>
            </a:endParaRPr>
          </a:p>
          <a:p>
            <a:pPr marL="3543300" lvl="7" indent="-342900">
              <a:buNone/>
              <a:tabLst>
                <a:tab pos="3494088" algn="l"/>
              </a:tabLst>
            </a:pPr>
            <a:endParaRPr lang="cs-CZ" sz="2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64360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cs-CZ" b="1" u="sng" dirty="0" smtClean="0">
                <a:solidFill>
                  <a:schemeClr val="tx1"/>
                </a:solidFill>
              </a:rPr>
              <a:t>NAKLONĚNÁ ROVINA</a:t>
            </a:r>
          </a:p>
          <a:p>
            <a:pPr lvl="1"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slouží k získání rychlosti v kotoulu</a:t>
            </a:r>
          </a:p>
          <a:p>
            <a:pPr lvl="1"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sbalení a rychlost = zmenšení momentu setrvačnosti = zrychlení rotace</a:t>
            </a:r>
          </a:p>
          <a:p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5" name="Obrázek 4" descr="P10101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2928934"/>
            <a:ext cx="4500562" cy="33754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Nácvik z nakloněné roviny</a:t>
            </a: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5" name="Obrázek 4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2365444"/>
            <a:ext cx="2706630" cy="270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Zástupný symbol pro obsah 10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1" y="1285859"/>
            <a:ext cx="2857522" cy="2143141"/>
          </a:xfrm>
        </p:spPr>
      </p:pic>
      <p:pic>
        <p:nvPicPr>
          <p:cNvPr id="12" name="Obrázek 11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39" y="1285860"/>
            <a:ext cx="2857521" cy="2143140"/>
          </a:xfrm>
          <a:prstGeom prst="rect">
            <a:avLst/>
          </a:prstGeom>
        </p:spPr>
      </p:pic>
      <p:pic>
        <p:nvPicPr>
          <p:cNvPr id="13" name="Obrázek 12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1285860"/>
            <a:ext cx="2857520" cy="2143140"/>
          </a:xfrm>
          <a:prstGeom prst="rect">
            <a:avLst/>
          </a:prstGeom>
        </p:spPr>
      </p:pic>
      <p:pic>
        <p:nvPicPr>
          <p:cNvPr id="14" name="Obrázek 13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57290" y="3964785"/>
            <a:ext cx="3000396" cy="2250297"/>
          </a:xfrm>
          <a:prstGeom prst="rect">
            <a:avLst/>
          </a:prstGeom>
        </p:spPr>
      </p:pic>
      <p:pic>
        <p:nvPicPr>
          <p:cNvPr id="15" name="Obrázek 14" descr="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6315" y="3964786"/>
            <a:ext cx="3000395" cy="2250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Kotoul vpřed</a:t>
            </a:r>
          </a:p>
          <a:p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Obrázek 3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2365444"/>
            <a:ext cx="2706630" cy="270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Kombinace kotoulů vpřed</a:t>
            </a:r>
          </a:p>
          <a:p>
            <a:pPr>
              <a:buNone/>
            </a:pPr>
            <a:endParaRPr lang="cs-CZ" b="1" u="sng" dirty="0" smtClean="0">
              <a:solidFill>
                <a:schemeClr val="tx1"/>
              </a:solidFill>
            </a:endParaRPr>
          </a:p>
          <a:p>
            <a:pPr marL="457200" indent="-457200">
              <a:buAutoNum type="alphaLcParenR"/>
            </a:pPr>
            <a:r>
              <a:rPr lang="cs-CZ" dirty="0" smtClean="0">
                <a:solidFill>
                  <a:schemeClr val="tx1"/>
                </a:solidFill>
              </a:rPr>
              <a:t>vpřed do vzporu </a:t>
            </a:r>
            <a:r>
              <a:rPr lang="cs-CZ" dirty="0" err="1" smtClean="0">
                <a:solidFill>
                  <a:schemeClr val="tx1"/>
                </a:solidFill>
              </a:rPr>
              <a:t>stojmo</a:t>
            </a:r>
            <a:r>
              <a:rPr lang="cs-CZ" dirty="0" smtClean="0">
                <a:solidFill>
                  <a:schemeClr val="tx1"/>
                </a:solidFill>
              </a:rPr>
              <a:t> rozkročného</a:t>
            </a:r>
          </a:p>
          <a:p>
            <a:pPr marL="457200" indent="-457200"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5" name="Obrázek 4" descr="Gymnas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3008386"/>
            <a:ext cx="2706630" cy="2706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929354"/>
          </a:xfrm>
        </p:spPr>
        <p:txBody>
          <a:bodyPr/>
          <a:lstStyle/>
          <a:p>
            <a:r>
              <a:rPr lang="cs-CZ" u="sng" dirty="0" smtClean="0">
                <a:solidFill>
                  <a:schemeClr val="tx1"/>
                </a:solidFill>
              </a:rPr>
              <a:t>Klíčové okamžiky</a:t>
            </a:r>
            <a:endParaRPr lang="cs-CZ" u="sng" dirty="0">
              <a:solidFill>
                <a:schemeClr val="tx1"/>
              </a:solidFill>
            </a:endParaRPr>
          </a:p>
        </p:txBody>
      </p:sp>
      <p:pic>
        <p:nvPicPr>
          <p:cNvPr id="7" name="Obrázek 6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1571612"/>
            <a:ext cx="3071834" cy="2303876"/>
          </a:xfrm>
          <a:prstGeom prst="rect">
            <a:avLst/>
          </a:prstGeom>
        </p:spPr>
      </p:pic>
      <p:pic>
        <p:nvPicPr>
          <p:cNvPr id="8" name="Obrázek 7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1553754"/>
            <a:ext cx="3071833" cy="2303874"/>
          </a:xfrm>
          <a:prstGeom prst="rect">
            <a:avLst/>
          </a:prstGeom>
        </p:spPr>
      </p:pic>
      <p:pic>
        <p:nvPicPr>
          <p:cNvPr id="9" name="Obrázek 8" descr="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8" y="4071942"/>
            <a:ext cx="3047989" cy="2285992"/>
          </a:xfrm>
          <a:prstGeom prst="rect">
            <a:avLst/>
          </a:prstGeom>
        </p:spPr>
      </p:pic>
      <p:pic>
        <p:nvPicPr>
          <p:cNvPr id="10" name="Obrázek 9" descr="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4071942"/>
            <a:ext cx="3071834" cy="2303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371</TotalTime>
  <Words>319</Words>
  <Application>Microsoft Office PowerPoint</Application>
  <PresentationFormat>Předvádění na obrazovce (4:3)</PresentationFormat>
  <Paragraphs>73</Paragraphs>
  <Slides>22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22</vt:i4>
      </vt:variant>
    </vt:vector>
  </HeadingPairs>
  <TitlesOfParts>
    <vt:vector size="23" baseType="lpstr">
      <vt:lpstr>ŠABLONA DUM</vt:lpstr>
      <vt:lpstr>Prezentace aplikace PowerPoint</vt:lpstr>
      <vt:lpstr>ANOTACE</vt:lpstr>
      <vt:lpstr>Kotoul vpřed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Kotoul vzad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65</cp:revision>
  <dcterms:created xsi:type="dcterms:W3CDTF">2013-02-11T18:59:15Z</dcterms:created>
  <dcterms:modified xsi:type="dcterms:W3CDTF">2013-05-23T08:48:40Z</dcterms:modified>
</cp:coreProperties>
</file>