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2"/>
  </p:notesMasterIdLst>
  <p:sldIdLst>
    <p:sldId id="265" r:id="rId3"/>
    <p:sldId id="256" r:id="rId4"/>
    <p:sldId id="257" r:id="rId5"/>
    <p:sldId id="258" r:id="rId6"/>
    <p:sldId id="266" r:id="rId7"/>
    <p:sldId id="259" r:id="rId8"/>
    <p:sldId id="260" r:id="rId9"/>
    <p:sldId id="261" r:id="rId10"/>
    <p:sldId id="262" r:id="rId1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4191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7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dirty="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89C8A63-6308-4971-932E-D7F481463495}" type="datetimeFigureOut">
              <a:rPr lang="cs-CZ"/>
              <a:pPr>
                <a:defRPr/>
              </a:pPr>
              <a:t>17.3.2012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dirty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dirty="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ED56DCB-9BB4-4F64-ABA3-7AF41C43B723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2458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D64C4C7-AA74-4FE8-8C8D-47A068D0DDC6}" type="slidenum">
              <a:rPr lang="cs-CZ" smtClean="0"/>
              <a:pPr/>
              <a:t>9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28E6BC-4F16-4B51-819C-E24DC9F05502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3901DE-5F47-4D43-BF1D-B409E6E524B3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06420A-EF86-4027-A96D-66ED92477B2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7AA095-6BA1-4575-BD76-0483E34CE7DC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A881C0-C95B-4E63-9AFB-A245B98B5837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7A4AB1-C8E0-4237-813B-5978CF22B4A4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11DA6F-113A-4B61-8ADC-838D15C8F230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F4AEE0-DB28-40C7-A5F6-C351F1782034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dirty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0D0926-7112-40E1-906C-5F2258A8EA91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6D8BA1-D2C2-4544-81D7-6D4DFA628B09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E00FCF-F988-4D53-96C8-2A98F341F0D6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fld id="{C53DC1D3-46EE-476A-9DC4-E51F8B10968B}" type="datetimeFigureOut">
              <a:rPr lang="cs-CZ"/>
              <a:pPr>
                <a:defRPr/>
              </a:pPr>
              <a:t>17.3.2012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fld id="{3C520909-501F-4C16-B69C-38D4407740F4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fld id="{E3A41122-9A93-4AF0-BD02-39AC970BF9E9}" type="datetimeFigureOut">
              <a:rPr lang="cs-CZ"/>
              <a:pPr>
                <a:defRPr/>
              </a:pPr>
              <a:t>17.3.2012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fld id="{7D1303B0-CC7F-4A96-826F-91F2E2554A63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fld id="{6A96C1D5-70EE-444C-BCBA-53EFBD5244BC}" type="datetimeFigureOut">
              <a:rPr lang="cs-CZ"/>
              <a:pPr>
                <a:defRPr/>
              </a:pPr>
              <a:t>17.3.2012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fld id="{84564F2D-9E18-428B-B15E-2C09267A27A5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fld id="{A3E5970B-0CBE-420C-8200-F52E2BDCC882}" type="datetimeFigureOut">
              <a:rPr lang="cs-CZ"/>
              <a:pPr>
                <a:defRPr/>
              </a:pPr>
              <a:t>17.3.2012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fld id="{CF1D0A00-25F5-4151-BFE1-650775F57B6B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fld id="{2FEDA5B3-1CD6-43E4-8AD2-4663503CAC56}" type="datetimeFigureOut">
              <a:rPr lang="cs-CZ"/>
              <a:pPr>
                <a:defRPr/>
              </a:pPr>
              <a:t>17.3.2012</a:t>
            </a:fld>
            <a:endParaRPr lang="cs-CZ" dirty="0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fld id="{226A17DA-ADF7-41ED-9310-98DC4C85C921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fld id="{9979E434-0DE7-4627-9D02-8B29D688A134}" type="datetimeFigureOut">
              <a:rPr lang="cs-CZ"/>
              <a:pPr>
                <a:defRPr/>
              </a:pPr>
              <a:t>17.3.2012</a:t>
            </a:fld>
            <a:endParaRPr lang="cs-CZ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fld id="{32ED3C31-BE9B-4516-AE01-3194FD232DC7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fld id="{9BA8791F-F56C-470E-ADE5-902D08A88726}" type="datetimeFigureOut">
              <a:rPr lang="cs-CZ"/>
              <a:pPr>
                <a:defRPr/>
              </a:pPr>
              <a:t>17.3.2012</a:t>
            </a:fld>
            <a:endParaRPr lang="cs-CZ" dirty="0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fld id="{502DAFE6-8469-43DD-A9F4-7E09827EF2A6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fld id="{B6A05C81-9916-45AA-B7AE-2BA70922BD73}" type="datetimeFigureOut">
              <a:rPr lang="cs-CZ"/>
              <a:pPr>
                <a:defRPr/>
              </a:pPr>
              <a:t>17.3.2012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fld id="{BD9AB318-9AA0-43CF-86F6-8A508089948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fld id="{DED7FB47-E5DB-471F-97D1-30902FBC2249}" type="datetimeFigureOut">
              <a:rPr lang="cs-CZ"/>
              <a:pPr>
                <a:defRPr/>
              </a:pPr>
              <a:t>17.3.2012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fld id="{11473EA9-8B42-478C-807F-80B068D1A6B3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fld id="{FD17F309-9FB3-403A-9B75-38CD9AB74B0A}" type="datetimeFigureOut">
              <a:rPr lang="cs-CZ"/>
              <a:pPr>
                <a:defRPr/>
              </a:pPr>
              <a:t>17.3.2012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fld id="{202D45F0-0F62-48A4-A3E2-3F99C7177928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fld id="{560F7870-E06E-485B-A8ED-72C821832C35}" type="datetimeFigureOut">
              <a:rPr lang="cs-CZ"/>
              <a:pPr>
                <a:defRPr/>
              </a:pPr>
              <a:t>17.3.2012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fld id="{7C1147F2-3756-423E-8A0E-75A88D82AE84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dirty="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dirty="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737721F-D74E-4666-AF2C-2105B3E0CF85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2" r:id="rId1"/>
    <p:sldLayoutId id="2147483791" r:id="rId2"/>
    <p:sldLayoutId id="2147483790" r:id="rId3"/>
    <p:sldLayoutId id="2147483789" r:id="rId4"/>
    <p:sldLayoutId id="2147483788" r:id="rId5"/>
    <p:sldLayoutId id="2147483787" r:id="rId6"/>
    <p:sldLayoutId id="2147483786" r:id="rId7"/>
    <p:sldLayoutId id="2147483785" r:id="rId8"/>
    <p:sldLayoutId id="2147483784" r:id="rId9"/>
    <p:sldLayoutId id="2147483783" r:id="rId10"/>
    <p:sldLayoutId id="214748378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2051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1A1C359-3DD7-40D3-9C4A-1FA0702B4E87}" type="datetimeFigureOut">
              <a:rPr lang="cs-CZ"/>
              <a:pPr>
                <a:defRPr/>
              </a:pPr>
              <a:t>17.3.2012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B947E81-EFA8-44C8-9A41-CCFD6585FB6E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z/imgres?q=pokojov%C3%BD+teplom%C4%9Br&amp;hl=cs&amp;tbm=isch&amp;tbnid=0nRSJZz6DMURbM:&amp;imgrefurl=http://www.dufakotle.cz/dufa/department-438-teplomery.html&amp;docid=d2QfkKUx9WI5pM&amp;w=400&amp;h=637&amp;ei=AXIyTtnHDND2sga0gszoBg&amp;zoom=1&amp;iact=rc&amp;dur=343&amp;page=1&amp;tbnh=156&amp;tbnw=98&amp;start=0&amp;ndsp=14&amp;ved=1t:429,r:7,s:0&amp;tx=42&amp;ty=60&amp;biw=1117&amp;bih=614" TargetMode="External"/><Relationship Id="rId2" Type="http://schemas.openxmlformats.org/officeDocument/2006/relationships/hyperlink" Target="http://ike.thez.info/data/images/teplomer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google.cz/imgres?q=zava%C5%99ovac%C3%AD+teplom%C4%9Br&amp;hl=cs&amp;tbm=isch&amp;tbnid=BX060vk87oIpEM:&amp;imgrefurl=http://www.kozak-svitavy.cz/kuchyne-zavarovaci-program-katskup185.php%253FKATALOG_ZBOZI_VYPISOVAT_OD%253D15&amp;docid=YiJ8wBeNbjJmXM&amp;w=800&amp;h=394&amp;ei=R3MyTpqfE8frsgbSyr3pBg&amp;zoom=1&amp;iact=hc&amp;vpx=550&amp;vpy=333&amp;dur=2191&amp;hovh=157&amp;hovw=320&amp;tx=154&amp;ty=131&amp;page=1&amp;tbnh=100&amp;tbnw=204&amp;start=0&amp;ndsp=17&amp;ved=1t:429,r:14,s:0&amp;biw=1117&amp;bih=614" TargetMode="External"/><Relationship Id="rId5" Type="http://schemas.openxmlformats.org/officeDocument/2006/relationships/hyperlink" Target="http://www.google.cz/imgres?q=l%C3%A9ka%C5%99sk%C3%BD+teplom%C4%9Br&amp;hl=cs&amp;tbm=isch&amp;tbnid=I63taDu3l6Vj1M:&amp;imgrefurl=http://domaci.eurozpravy.cz/2781-klasicky-teplomer-zakazali-lekari-to-nechapou/&amp;docid=KYhoqOiwbfnFaM&amp;w=500&amp;h=350&amp;ei=9nIyTtqLEMX0sgbvwM3oBg&amp;zoom=1&amp;iact=hc&amp;vpx=137&amp;vpy=128&amp;dur=2335&amp;hovh=188&amp;hovw=268&amp;tx=127&amp;ty=104&amp;page=1&amp;tbnh=130&amp;tbnw=173&amp;start=0&amp;ndsp=15&amp;ved=1t:429,r:0,s:0&amp;biw=1117&amp;bih=614" TargetMode="External"/><Relationship Id="rId4" Type="http://schemas.openxmlformats.org/officeDocument/2006/relationships/hyperlink" Target="http://www.google.cz/imgres?q=venkovn%C3%AD+teplom%C4%9Br&amp;hl=cs&amp;tbm=isch&amp;tbnid=54GTvfjknNURDM:&amp;imgrefurl=http://www.meteoshop.cz/venkovni-teplomer-tfa-122015-p-239.html&amp;docid=9mtXx0jfAMrouM&amp;w=121&amp;h=602&amp;ei=rXIyTveSMcXysgbNyojpBg&amp;zoom=1&amp;iact=hc&amp;vpx=121&amp;vpy=4&amp;dur=3971&amp;hovh=400&amp;hovw=80&amp;tx=78&amp;ty=272&amp;page=1&amp;tbnh=162&amp;tbnw=34&amp;start=0&amp;ndsp=18&amp;ved=1t:429,r:0,s:0&amp;biw=1117&amp;bih=614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rula.cz/images/items/large/1132.jpg" TargetMode="External"/><Relationship Id="rId2" Type="http://schemas.openxmlformats.org/officeDocument/2006/relationships/hyperlink" Target="http://www.mrs.co.nz/images/421thermo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velansteamtraps.com/images/velan_theory/bimetal1.gif" TargetMode="External"/><Relationship Id="rId4" Type="http://schemas.openxmlformats.org/officeDocument/2006/relationships/hyperlink" Target="http://i.mimibazar.cz/h/bc/2/090526/22/b23586253.jpg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athak.cz/fotky12239/fotos/_vyr_30teplomer-3.jpg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Nadpis 1"/>
          <p:cNvSpPr>
            <a:spLocks noGrp="1"/>
          </p:cNvSpPr>
          <p:nvPr>
            <p:ph type="ctrTitle"/>
          </p:nvPr>
        </p:nvSpPr>
        <p:spPr>
          <a:xfrm>
            <a:off x="590550" y="1916113"/>
            <a:ext cx="7772400" cy="1470025"/>
          </a:xfrm>
        </p:spPr>
        <p:txBody>
          <a:bodyPr/>
          <a:lstStyle/>
          <a:p>
            <a:pPr eaLnBrk="1" hangingPunct="1"/>
            <a:r>
              <a:rPr lang="cs-CZ" smtClean="0"/>
              <a:t>Teplota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350" y="3213100"/>
            <a:ext cx="6624638" cy="1824038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</a:pPr>
            <a:r>
              <a:rPr lang="cs-CZ" sz="2000" smtClean="0">
                <a:solidFill>
                  <a:srgbClr val="898989"/>
                </a:solidFill>
              </a:rPr>
              <a:t>Základní škola a Mateřská škola Valašské Meziříčí, Poličná</a:t>
            </a:r>
            <a:r>
              <a:rPr lang="cs-CZ" sz="2000" smtClean="0">
                <a:solidFill>
                  <a:srgbClr val="898989"/>
                </a:solidFill>
                <a:latin typeface="Arial" charset="0"/>
              </a:rPr>
              <a:t> 276</a:t>
            </a:r>
            <a:r>
              <a:rPr lang="cs-CZ" sz="2000" smtClean="0">
                <a:solidFill>
                  <a:srgbClr val="898989"/>
                </a:solidFill>
              </a:rPr>
              <a:t>  okres Vsetín, příspěvková organizace</a:t>
            </a:r>
          </a:p>
          <a:p>
            <a:pPr eaLnBrk="1" hangingPunct="1">
              <a:lnSpc>
                <a:spcPct val="80000"/>
              </a:lnSpc>
            </a:pPr>
            <a:r>
              <a:rPr lang="cs-CZ" sz="2000" smtClean="0">
                <a:solidFill>
                  <a:srgbClr val="898989"/>
                </a:solidFill>
              </a:rPr>
              <a:t> projekt č. CZ.1.07/1.4.00/21.1504</a:t>
            </a:r>
          </a:p>
          <a:p>
            <a:pPr eaLnBrk="1" hangingPunct="1">
              <a:lnSpc>
                <a:spcPct val="80000"/>
              </a:lnSpc>
            </a:pPr>
            <a:r>
              <a:rPr lang="cs-CZ" sz="2000" smtClean="0">
                <a:solidFill>
                  <a:srgbClr val="898989"/>
                </a:solidFill>
              </a:rPr>
              <a:t>Č. DUMu: VY_52_INOVACE_0326 F </a:t>
            </a:r>
          </a:p>
          <a:p>
            <a:pPr eaLnBrk="1" hangingPunct="1">
              <a:lnSpc>
                <a:spcPct val="80000"/>
              </a:lnSpc>
            </a:pPr>
            <a:r>
              <a:rPr lang="cs-CZ" sz="2000" smtClean="0">
                <a:solidFill>
                  <a:srgbClr val="898989"/>
                </a:solidFill>
              </a:rPr>
              <a:t>Tématický celek: Elektromagnetické jevy</a:t>
            </a:r>
          </a:p>
          <a:p>
            <a:pPr eaLnBrk="1" hangingPunct="1">
              <a:lnSpc>
                <a:spcPct val="80000"/>
              </a:lnSpc>
            </a:pPr>
            <a:r>
              <a:rPr lang="cs-CZ" sz="2000" smtClean="0">
                <a:solidFill>
                  <a:srgbClr val="898989"/>
                </a:solidFill>
              </a:rPr>
              <a:t>Autor: Rudolf Konvičný</a:t>
            </a:r>
          </a:p>
          <a:p>
            <a:pPr eaLnBrk="1" hangingPunct="1">
              <a:lnSpc>
                <a:spcPct val="80000"/>
              </a:lnSpc>
            </a:pPr>
            <a:endParaRPr lang="cs-CZ" sz="2000" smtClean="0">
              <a:solidFill>
                <a:srgbClr val="898989"/>
              </a:solidFill>
            </a:endParaRPr>
          </a:p>
        </p:txBody>
      </p:sp>
      <p:pic>
        <p:nvPicPr>
          <p:cNvPr id="1434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250" y="404813"/>
            <a:ext cx="57150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053" name="TextovéPole 5"/>
          <p:cNvSpPr txBox="1">
            <a:spLocks noChangeArrowheads="1"/>
          </p:cNvSpPr>
          <p:nvPr/>
        </p:nvSpPr>
        <p:spPr bwMode="auto">
          <a:xfrm>
            <a:off x="539750" y="5300663"/>
            <a:ext cx="8496300" cy="1465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r>
              <a:rPr lang="cs-CZ" dirty="0">
                <a:solidFill>
                  <a:prstClr val="black"/>
                </a:solidFill>
                <a:cs typeface="+mn-cs"/>
              </a:rPr>
              <a:t>Anotace: </a:t>
            </a:r>
            <a:r>
              <a:rPr lang="cs-CZ" dirty="0" smtClean="0">
                <a:solidFill>
                  <a:prstClr val="black"/>
                </a:solidFill>
                <a:cs typeface="+mn-cs"/>
              </a:rPr>
              <a:t>Tvorba DUMu v Powerpointu. Určeno pro interaktivní tabuli. Obsahuje pojem </a:t>
            </a:r>
          </a:p>
          <a:p>
            <a:pPr>
              <a:defRPr/>
            </a:pPr>
            <a:r>
              <a:rPr lang="cs-CZ" dirty="0" smtClean="0">
                <a:solidFill>
                  <a:prstClr val="black"/>
                </a:solidFill>
                <a:cs typeface="+mn-cs"/>
              </a:rPr>
              <a:t>teplota, jednotku a značení, druhy teploměrů, použití, správné použití teploměrů.</a:t>
            </a:r>
          </a:p>
          <a:p>
            <a:pPr>
              <a:defRPr/>
            </a:pPr>
            <a:r>
              <a:rPr lang="cs-CZ" dirty="0" smtClean="0">
                <a:solidFill>
                  <a:prstClr val="black"/>
                </a:solidFill>
                <a:cs typeface="+mn-cs"/>
              </a:rPr>
              <a:t> </a:t>
            </a:r>
          </a:p>
          <a:p>
            <a:pPr>
              <a:defRPr/>
            </a:pPr>
            <a:r>
              <a:rPr lang="cs-CZ" dirty="0" smtClean="0">
                <a:solidFill>
                  <a:prstClr val="black"/>
                </a:solidFill>
                <a:cs typeface="+mn-cs"/>
              </a:rPr>
              <a:t>.</a:t>
            </a:r>
          </a:p>
          <a:p>
            <a:pPr>
              <a:defRPr/>
            </a:pPr>
            <a:endParaRPr lang="cs-CZ" dirty="0">
              <a:solidFill>
                <a:prstClr val="black"/>
              </a:solidFill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cs-CZ" sz="6600" b="1" smtClean="0">
                <a:solidFill>
                  <a:srgbClr val="F41914"/>
                </a:solidFill>
              </a:rPr>
              <a:t>Teplota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cs-CZ" sz="4000" smtClean="0"/>
              <a:t>Teplota:</a:t>
            </a:r>
            <a:br>
              <a:rPr lang="cs-CZ" sz="4000" smtClean="0"/>
            </a:br>
            <a:endParaRPr lang="cs-CZ" sz="400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981075"/>
            <a:ext cx="8229600" cy="5145088"/>
          </a:xfrm>
        </p:spPr>
        <p:txBody>
          <a:bodyPr/>
          <a:lstStyle/>
          <a:p>
            <a:pPr marL="0" indent="0" eaLnBrk="1" hangingPunct="1">
              <a:buFontTx/>
              <a:buNone/>
            </a:pPr>
            <a:r>
              <a:rPr lang="cs-CZ" dirty="0" smtClean="0">
                <a:solidFill>
                  <a:srgbClr val="0000FF"/>
                </a:solidFill>
              </a:rPr>
              <a:t>   Co znamená studený, horký, chladný,</a:t>
            </a:r>
          </a:p>
          <a:p>
            <a:pPr marL="0" indent="0" eaLnBrk="1" hangingPunct="1">
              <a:buFontTx/>
              <a:buNone/>
            </a:pPr>
            <a:r>
              <a:rPr lang="cs-CZ" dirty="0" smtClean="0">
                <a:solidFill>
                  <a:srgbClr val="0000FF"/>
                </a:solidFill>
              </a:rPr>
              <a:t>   teplý?</a:t>
            </a:r>
          </a:p>
          <a:p>
            <a:pPr marL="0" indent="0" eaLnBrk="1" hangingPunct="1">
              <a:buFontTx/>
              <a:buNone/>
            </a:pPr>
            <a:r>
              <a:rPr lang="cs-CZ" dirty="0" smtClean="0">
                <a:solidFill>
                  <a:srgbClr val="F41914"/>
                </a:solidFill>
              </a:rPr>
              <a:t>Teplota - </a:t>
            </a:r>
            <a:r>
              <a:rPr lang="cs-CZ" dirty="0" smtClean="0">
                <a:solidFill>
                  <a:srgbClr val="F41914"/>
                </a:solidFill>
              </a:rPr>
              <a:t>stavová veličina, vyjadřuje hodnoty</a:t>
            </a:r>
          </a:p>
          <a:p>
            <a:pPr marL="0" indent="0" eaLnBrk="1" hangingPunct="1">
              <a:buFontTx/>
              <a:buNone/>
            </a:pPr>
            <a:r>
              <a:rPr lang="cs-CZ" dirty="0" smtClean="0">
                <a:solidFill>
                  <a:srgbClr val="F41914"/>
                </a:solidFill>
              </a:rPr>
              <a:t>              pro pocity tepla, chladu.</a:t>
            </a:r>
          </a:p>
          <a:p>
            <a:pPr marL="0" indent="0" eaLnBrk="1" hangingPunct="1">
              <a:buFontTx/>
              <a:buNone/>
            </a:pPr>
            <a:r>
              <a:rPr lang="cs-CZ" dirty="0" smtClean="0"/>
              <a:t>Značka:     </a:t>
            </a:r>
            <a:r>
              <a:rPr lang="cs-CZ" b="1" dirty="0" smtClean="0">
                <a:solidFill>
                  <a:srgbClr val="F41914"/>
                </a:solidFill>
              </a:rPr>
              <a:t>t</a:t>
            </a:r>
            <a:endParaRPr lang="cs-CZ" b="1" dirty="0" smtClean="0"/>
          </a:p>
          <a:p>
            <a:pPr marL="0" indent="0" eaLnBrk="1" hangingPunct="1">
              <a:buFontTx/>
              <a:buNone/>
            </a:pPr>
            <a:r>
              <a:rPr lang="cs-CZ" dirty="0" smtClean="0"/>
              <a:t>Jednotka:  </a:t>
            </a:r>
            <a:r>
              <a:rPr lang="cs-CZ" b="1" baseline="30000" dirty="0" err="1" smtClean="0">
                <a:solidFill>
                  <a:srgbClr val="F41914"/>
                </a:solidFill>
              </a:rPr>
              <a:t>o</a:t>
            </a:r>
            <a:r>
              <a:rPr lang="cs-CZ" b="1" dirty="0" err="1" smtClean="0">
                <a:solidFill>
                  <a:srgbClr val="F41914"/>
                </a:solidFill>
              </a:rPr>
              <a:t>C</a:t>
            </a:r>
            <a:r>
              <a:rPr lang="cs-CZ" b="1" dirty="0" smtClean="0">
                <a:solidFill>
                  <a:srgbClr val="F41914"/>
                </a:solidFill>
              </a:rPr>
              <a:t>   </a:t>
            </a:r>
            <a:r>
              <a:rPr lang="cs-CZ" dirty="0" smtClean="0"/>
              <a:t>(u nás používaná nejčastěji,   </a:t>
            </a:r>
          </a:p>
          <a:p>
            <a:pPr marL="0" indent="0" eaLnBrk="1" hangingPunct="1">
              <a:buFontTx/>
              <a:buNone/>
            </a:pPr>
            <a:r>
              <a:rPr lang="cs-CZ" dirty="0" smtClean="0"/>
              <a:t>                          jiné Kelvin, Fahrenheit)</a:t>
            </a:r>
          </a:p>
          <a:p>
            <a:pPr marL="0" indent="0" eaLnBrk="1" hangingPunct="1">
              <a:buFontTx/>
              <a:buNone/>
            </a:pPr>
            <a:r>
              <a:rPr lang="cs-CZ" dirty="0" smtClean="0"/>
              <a:t>                    </a:t>
            </a:r>
            <a:r>
              <a:rPr lang="cs-CZ" b="1" dirty="0" smtClean="0"/>
              <a:t>t </a:t>
            </a:r>
            <a:r>
              <a:rPr lang="cs-CZ" b="1" dirty="0" smtClean="0"/>
              <a:t>= 13</a:t>
            </a:r>
            <a:r>
              <a:rPr lang="cs-CZ" b="1" baseline="30000" dirty="0" smtClean="0"/>
              <a:t>o</a:t>
            </a:r>
            <a:r>
              <a:rPr lang="cs-CZ" b="1" dirty="0" smtClean="0"/>
              <a:t>C</a:t>
            </a: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5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1500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1500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1500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1500"/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1500"/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1500"/>
                                        <p:tgtEl>
                                          <p:spTgt spid="30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1500"/>
                                        <p:tgtEl>
                                          <p:spTgt spid="30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dirty="0" smtClean="0"/>
              <a:t>Měření </a:t>
            </a:r>
            <a:r>
              <a:rPr lang="cs-CZ" dirty="0" smtClean="0"/>
              <a:t>teploty</a:t>
            </a:r>
            <a:endParaRPr lang="cs-CZ" dirty="0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cs-CZ" dirty="0" smtClean="0"/>
              <a:t>Teploměry – kapalinové - </a:t>
            </a:r>
            <a:r>
              <a:rPr lang="cs-CZ" dirty="0" smtClean="0"/>
              <a:t>objem kapalných</a:t>
            </a:r>
          </a:p>
          <a:p>
            <a:pPr eaLnBrk="1" hangingPunct="1">
              <a:buFontTx/>
              <a:buNone/>
            </a:pPr>
            <a:r>
              <a:rPr lang="cs-CZ" dirty="0" smtClean="0"/>
              <a:t>                   látek závisí na teplotě (zvyšující</a:t>
            </a:r>
          </a:p>
          <a:p>
            <a:pPr eaLnBrk="1" hangingPunct="1">
              <a:buFontTx/>
              <a:buNone/>
            </a:pPr>
            <a:r>
              <a:rPr lang="cs-CZ" dirty="0" smtClean="0"/>
              <a:t>                   zvětšuje, snižující zmenšuje)</a:t>
            </a:r>
          </a:p>
        </p:txBody>
      </p:sp>
      <p:pic>
        <p:nvPicPr>
          <p:cNvPr id="4101" name="Picture 5" descr="C:\Users\11VD\AppData\Local\Microsoft\Windows\Temporary Internet Files\Content.IE5\YGSL0PKO\MP90043045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2488" y="3284538"/>
            <a:ext cx="3168650" cy="316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4213" y="581025"/>
            <a:ext cx="2438400" cy="569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3555" name="Picture 3" descr="C:\Users\11VD\AppData\Local\Microsoft\Windows\Temporary Internet Files\Content.IE5\YGSL0PKO\MP900400987[1]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211638" y="1268413"/>
            <a:ext cx="4032250" cy="50419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196975"/>
            <a:ext cx="8229600" cy="4929188"/>
          </a:xfrm>
        </p:spPr>
        <p:txBody>
          <a:bodyPr/>
          <a:lstStyle/>
          <a:p>
            <a:pPr eaLnBrk="1" hangingPunct="1"/>
            <a:r>
              <a:rPr lang="cs-CZ" dirty="0" smtClean="0"/>
              <a:t>Použitá </a:t>
            </a:r>
            <a:r>
              <a:rPr lang="cs-CZ" dirty="0" smtClean="0"/>
              <a:t>kapalina - </a:t>
            </a:r>
            <a:r>
              <a:rPr lang="cs-CZ" dirty="0" smtClean="0"/>
              <a:t>rtuť           </a:t>
            </a:r>
          </a:p>
          <a:p>
            <a:pPr eaLnBrk="1" hangingPunct="1">
              <a:buFontTx/>
              <a:buNone/>
            </a:pPr>
            <a:r>
              <a:rPr lang="cs-CZ" dirty="0" smtClean="0"/>
              <a:t>                                líh</a:t>
            </a:r>
          </a:p>
          <a:p>
            <a:pPr eaLnBrk="1" hangingPunct="1">
              <a:buFontTx/>
              <a:buNone/>
            </a:pPr>
            <a:r>
              <a:rPr lang="cs-CZ" dirty="0" smtClean="0"/>
              <a:t>   Použití: laboratorní- </a:t>
            </a:r>
            <a:r>
              <a:rPr lang="cs-CZ" dirty="0" smtClean="0">
                <a:hlinkClick r:id="rId2"/>
              </a:rPr>
              <a:t>odkaz a</a:t>
            </a:r>
            <a:endParaRPr lang="cs-CZ" dirty="0" smtClean="0"/>
          </a:p>
          <a:p>
            <a:pPr eaLnBrk="1" hangingPunct="1">
              <a:buFontTx/>
              <a:buNone/>
            </a:pPr>
            <a:r>
              <a:rPr lang="cs-CZ" dirty="0" smtClean="0"/>
              <a:t>                pokojový- </a:t>
            </a:r>
            <a:r>
              <a:rPr lang="cs-CZ" dirty="0" smtClean="0">
                <a:hlinkClick r:id="rId3"/>
              </a:rPr>
              <a:t>odkaz b</a:t>
            </a:r>
            <a:endParaRPr lang="cs-CZ" dirty="0" smtClean="0"/>
          </a:p>
          <a:p>
            <a:pPr eaLnBrk="1" hangingPunct="1">
              <a:buFontTx/>
              <a:buNone/>
            </a:pPr>
            <a:r>
              <a:rPr lang="cs-CZ" dirty="0" smtClean="0"/>
              <a:t>                venkovní- </a:t>
            </a:r>
            <a:r>
              <a:rPr lang="cs-CZ" dirty="0" smtClean="0">
                <a:hlinkClick r:id="rId4"/>
              </a:rPr>
              <a:t>odkaz c</a:t>
            </a:r>
            <a:endParaRPr lang="cs-CZ" dirty="0" smtClean="0"/>
          </a:p>
          <a:p>
            <a:pPr eaLnBrk="1" hangingPunct="1">
              <a:buFontTx/>
              <a:buNone/>
            </a:pPr>
            <a:r>
              <a:rPr lang="cs-CZ" dirty="0" smtClean="0"/>
              <a:t>                lékařský (trubička zúžená, aby rtuť</a:t>
            </a:r>
          </a:p>
          <a:p>
            <a:pPr eaLnBrk="1" hangingPunct="1">
              <a:buFontTx/>
              <a:buNone/>
            </a:pPr>
            <a:r>
              <a:rPr lang="cs-CZ" dirty="0" smtClean="0"/>
              <a:t>                při měření neklesala</a:t>
            </a:r>
            <a:r>
              <a:rPr lang="cs-CZ" dirty="0" smtClean="0"/>
              <a:t>) - </a:t>
            </a:r>
            <a:r>
              <a:rPr lang="cs-CZ" dirty="0" smtClean="0">
                <a:hlinkClick r:id="rId5"/>
              </a:rPr>
              <a:t>odkaz d</a:t>
            </a:r>
            <a:endParaRPr lang="cs-CZ" dirty="0" smtClean="0"/>
          </a:p>
          <a:p>
            <a:pPr eaLnBrk="1" hangingPunct="1">
              <a:buFontTx/>
              <a:buNone/>
            </a:pPr>
            <a:r>
              <a:rPr lang="cs-CZ" dirty="0" smtClean="0"/>
              <a:t>               </a:t>
            </a:r>
            <a:r>
              <a:rPr lang="cs-CZ" dirty="0" smtClean="0"/>
              <a:t>zavařovací - </a:t>
            </a:r>
            <a:r>
              <a:rPr lang="cs-CZ" dirty="0" smtClean="0">
                <a:hlinkClick r:id="rId6"/>
              </a:rPr>
              <a:t>odkaz e</a:t>
            </a:r>
            <a:endParaRPr lang="cs-CZ" dirty="0" smtClean="0"/>
          </a:p>
          <a:p>
            <a:pPr eaLnBrk="1" hangingPunct="1">
              <a:buFontTx/>
              <a:buNone/>
            </a:pPr>
            <a:r>
              <a:rPr lang="cs-CZ" dirty="0" smtClean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268413"/>
            <a:ext cx="8229600" cy="4857750"/>
          </a:xfrm>
        </p:spPr>
        <p:txBody>
          <a:bodyPr/>
          <a:lstStyle/>
          <a:p>
            <a:pPr eaLnBrk="1" hangingPunct="1"/>
            <a:r>
              <a:rPr lang="cs-CZ" smtClean="0"/>
              <a:t>Bimetalové (dvojkov)- využívají rozdílné</a:t>
            </a:r>
          </a:p>
          <a:p>
            <a:pPr eaLnBrk="1" hangingPunct="1">
              <a:buFontTx/>
              <a:buNone/>
            </a:pPr>
            <a:r>
              <a:rPr lang="cs-CZ" smtClean="0"/>
              <a:t>                      délkové roztažnosti dvou kovů</a:t>
            </a:r>
          </a:p>
          <a:p>
            <a:pPr eaLnBrk="1" hangingPunct="1">
              <a:buFontTx/>
              <a:buNone/>
            </a:pPr>
            <a:r>
              <a:rPr lang="cs-CZ" smtClean="0">
                <a:hlinkClick r:id="rId2"/>
              </a:rPr>
              <a:t>odkaz 1</a:t>
            </a:r>
            <a:r>
              <a:rPr lang="cs-CZ" smtClean="0"/>
              <a:t> </a:t>
            </a:r>
          </a:p>
          <a:p>
            <a:pPr eaLnBrk="1" hangingPunct="1">
              <a:buFontTx/>
              <a:buNone/>
            </a:pPr>
            <a:r>
              <a:rPr lang="cs-CZ" smtClean="0"/>
              <a:t>                </a:t>
            </a:r>
            <a:r>
              <a:rPr lang="cs-CZ" smtClean="0">
                <a:hlinkClick r:id="rId3"/>
              </a:rPr>
              <a:t>odkaz 2</a:t>
            </a:r>
            <a:endParaRPr lang="cs-CZ" smtClean="0"/>
          </a:p>
          <a:p>
            <a:pPr eaLnBrk="1" hangingPunct="1">
              <a:buFontTx/>
              <a:buNone/>
            </a:pPr>
            <a:r>
              <a:rPr lang="cs-CZ" smtClean="0"/>
              <a:t>                                </a:t>
            </a:r>
            <a:r>
              <a:rPr lang="cs-CZ" smtClean="0">
                <a:hlinkClick r:id="rId4"/>
              </a:rPr>
              <a:t>odkaz 3</a:t>
            </a:r>
            <a:endParaRPr lang="cs-CZ" smtClean="0"/>
          </a:p>
          <a:p>
            <a:pPr eaLnBrk="1" hangingPunct="1">
              <a:buFontTx/>
              <a:buNone/>
            </a:pPr>
            <a:r>
              <a:rPr lang="cs-CZ" smtClean="0"/>
              <a:t>                                              </a:t>
            </a:r>
            <a:r>
              <a:rPr lang="cs-CZ" smtClean="0">
                <a:hlinkClick r:id="rId5"/>
              </a:rPr>
              <a:t>odkaz 4</a:t>
            </a:r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4"/>
          <p:cNvSpPr txBox="1">
            <a:spLocks noChangeArrowheads="1"/>
          </p:cNvSpPr>
          <p:nvPr/>
        </p:nvSpPr>
        <p:spPr bwMode="auto">
          <a:xfrm>
            <a:off x="755650" y="404813"/>
            <a:ext cx="72929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cs-CZ"/>
          </a:p>
        </p:txBody>
      </p:sp>
      <p:sp>
        <p:nvSpPr>
          <p:cNvPr id="21507" name="Text Box 5"/>
          <p:cNvSpPr txBox="1">
            <a:spLocks noChangeArrowheads="1"/>
          </p:cNvSpPr>
          <p:nvPr/>
        </p:nvSpPr>
        <p:spPr bwMode="auto">
          <a:xfrm>
            <a:off x="539750" y="549275"/>
            <a:ext cx="7704138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dirty="0" smtClean="0"/>
              <a:t>Digitální - </a:t>
            </a:r>
            <a:r>
              <a:rPr lang="cs-CZ" sz="2800" dirty="0"/>
              <a:t>teplota je přenášená pomocí polovodičové sondy</a:t>
            </a:r>
          </a:p>
        </p:txBody>
      </p:sp>
      <p:sp>
        <p:nvSpPr>
          <p:cNvPr id="7175" name="Text Box 7"/>
          <p:cNvSpPr txBox="1">
            <a:spLocks noChangeArrowheads="1"/>
          </p:cNvSpPr>
          <p:nvPr/>
        </p:nvSpPr>
        <p:spPr bwMode="auto">
          <a:xfrm>
            <a:off x="755650" y="3500438"/>
            <a:ext cx="7777163" cy="319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>
                <a:solidFill>
                  <a:srgbClr val="F41914"/>
                </a:solidFill>
              </a:rPr>
              <a:t>Správné měření teploty: a) vhodný teploměr</a:t>
            </a:r>
          </a:p>
          <a:p>
            <a:pPr>
              <a:spcBef>
                <a:spcPct val="50000"/>
              </a:spcBef>
            </a:pPr>
            <a:r>
              <a:rPr lang="cs-CZ" sz="2400">
                <a:solidFill>
                  <a:srgbClr val="F41914"/>
                </a:solidFill>
              </a:rPr>
              <a:t>                                        b) teploměr ponoříme</a:t>
            </a:r>
          </a:p>
          <a:p>
            <a:pPr>
              <a:spcBef>
                <a:spcPct val="50000"/>
              </a:spcBef>
            </a:pPr>
            <a:r>
              <a:rPr lang="cs-CZ" sz="2400">
                <a:solidFill>
                  <a:srgbClr val="F41914"/>
                </a:solidFill>
              </a:rPr>
              <a:t>   do kapaliny a počkáme než se ustálí teplota</a:t>
            </a:r>
          </a:p>
          <a:p>
            <a:pPr>
              <a:spcBef>
                <a:spcPct val="50000"/>
              </a:spcBef>
            </a:pPr>
            <a:r>
              <a:rPr lang="cs-CZ" sz="2400">
                <a:solidFill>
                  <a:srgbClr val="F41914"/>
                </a:solidFill>
              </a:rPr>
              <a:t>                                        c) teploměrem se dotkneme</a:t>
            </a:r>
          </a:p>
          <a:p>
            <a:pPr>
              <a:spcBef>
                <a:spcPct val="50000"/>
              </a:spcBef>
            </a:pPr>
            <a:r>
              <a:rPr lang="cs-CZ" sz="2400">
                <a:solidFill>
                  <a:srgbClr val="F41914"/>
                </a:solidFill>
              </a:rPr>
              <a:t>  tělesa a počkáme než se ustálí teplota</a:t>
            </a:r>
          </a:p>
          <a:p>
            <a:pPr>
              <a:spcBef>
                <a:spcPct val="50000"/>
              </a:spcBef>
            </a:pPr>
            <a:r>
              <a:rPr lang="cs-CZ" sz="2400">
                <a:solidFill>
                  <a:srgbClr val="F41914"/>
                </a:solidFill>
              </a:rPr>
              <a:t>                                        </a:t>
            </a:r>
          </a:p>
        </p:txBody>
      </p:sp>
      <p:sp>
        <p:nvSpPr>
          <p:cNvPr id="21509" name="TextovéPole 1"/>
          <p:cNvSpPr txBox="1">
            <a:spLocks noChangeArrowheads="1"/>
          </p:cNvSpPr>
          <p:nvPr/>
        </p:nvSpPr>
        <p:spPr bwMode="auto">
          <a:xfrm>
            <a:off x="755650" y="2276475"/>
            <a:ext cx="68405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hlinkClick r:id="rId2"/>
              </a:rPr>
              <a:t>odkaz 5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7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7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1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1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1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1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250"/>
                                        <p:tgtEl>
                                          <p:spTgt spid="71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250" fill="hold"/>
                                        <p:tgtEl>
                                          <p:spTgt spid="71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250" fill="hold"/>
                                        <p:tgtEl>
                                          <p:spTgt spid="71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250"/>
                                        <p:tgtEl>
                                          <p:spTgt spid="71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250" fill="hold"/>
                                        <p:tgtEl>
                                          <p:spTgt spid="71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250" fill="hold"/>
                                        <p:tgtEl>
                                          <p:spTgt spid="71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cs-CZ" sz="2400" smtClean="0"/>
              <a:t>Použitá literatura: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052513"/>
            <a:ext cx="8229600" cy="5073650"/>
          </a:xfrm>
        </p:spPr>
        <p:txBody>
          <a:bodyPr/>
          <a:lstStyle/>
          <a:p>
            <a:pPr eaLnBrk="1" hangingPunct="1"/>
            <a:r>
              <a:rPr lang="cs-CZ" sz="2000" smtClean="0"/>
              <a:t>učebnice Fyzika 6. třída, SPN</a:t>
            </a:r>
          </a:p>
          <a:p>
            <a:pPr eaLnBrk="1" hangingPunct="1"/>
            <a:r>
              <a:rPr lang="cs-CZ" sz="2000" smtClean="0"/>
              <a:t>www.wikipedia.cz</a:t>
            </a:r>
          </a:p>
          <a:p>
            <a:pPr eaLnBrk="1" hangingPunct="1">
              <a:buFontTx/>
              <a:buNone/>
            </a:pPr>
            <a:r>
              <a:rPr lang="cs-CZ" sz="2000" smtClean="0"/>
              <a:t>Citace:</a:t>
            </a:r>
          </a:p>
          <a:p>
            <a:pPr eaLnBrk="1" hangingPunct="1">
              <a:buFontTx/>
              <a:buNone/>
            </a:pPr>
            <a:r>
              <a:rPr lang="cs-CZ" sz="2000" smtClean="0"/>
              <a:t>www.microsoft.office.com</a:t>
            </a:r>
          </a:p>
          <a:p>
            <a:pPr eaLnBrk="1" hangingPunct="1">
              <a:buFontTx/>
              <a:buNone/>
            </a:pPr>
            <a:r>
              <a:rPr lang="cs-CZ" sz="2000" smtClean="0"/>
              <a:t>Pavel Mičuda:Teplomer.jpg [online]. 7.července 2011 8:30. [cit. 2011-</a:t>
            </a:r>
          </a:p>
          <a:p>
            <a:pPr eaLnBrk="1" hangingPunct="1">
              <a:buFontTx/>
              <a:buNone/>
            </a:pPr>
            <a:r>
              <a:rPr lang="cs-CZ" sz="2000" smtClean="0"/>
              <a:t>07-07]. Dostupný z WWW: </a:t>
            </a:r>
          </a:p>
          <a:p>
            <a:pPr eaLnBrk="1" hangingPunct="1">
              <a:buFontTx/>
              <a:buNone/>
            </a:pPr>
            <a:r>
              <a:rPr lang="cs-CZ" sz="2000" smtClean="0"/>
              <a:t>&lt;http://upload.wikimedia.org/ wikipedia/ commons/5/5d/Teplomer.jpg&gt;</a:t>
            </a:r>
          </a:p>
          <a:p>
            <a:pPr eaLnBrk="1" hangingPunct="1">
              <a:buFontTx/>
              <a:buNone/>
            </a:pPr>
            <a:endParaRPr lang="cs-CZ" sz="2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213</TotalTime>
  <Words>267</Words>
  <Application>Microsoft Office PowerPoint</Application>
  <PresentationFormat>Předvádění na obrazovce (4:3)</PresentationFormat>
  <Paragraphs>56</Paragraphs>
  <Slides>9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2</vt:i4>
      </vt:variant>
      <vt:variant>
        <vt:lpstr>Nadpisy snímků</vt:lpstr>
      </vt:variant>
      <vt:variant>
        <vt:i4>9</vt:i4>
      </vt:variant>
    </vt:vector>
  </HeadingPairs>
  <TitlesOfParts>
    <vt:vector size="13" baseType="lpstr">
      <vt:lpstr>Arial</vt:lpstr>
      <vt:lpstr>Calibri</vt:lpstr>
      <vt:lpstr>Výchozí návrh</vt:lpstr>
      <vt:lpstr>Motiv systému Office</vt:lpstr>
      <vt:lpstr>Teplota</vt:lpstr>
      <vt:lpstr>Teplota</vt:lpstr>
      <vt:lpstr>Teplota: </vt:lpstr>
      <vt:lpstr>Měření teploty</vt:lpstr>
      <vt:lpstr>Snímek 5</vt:lpstr>
      <vt:lpstr>Snímek 6</vt:lpstr>
      <vt:lpstr>Snímek 7</vt:lpstr>
      <vt:lpstr>Snímek 8</vt:lpstr>
      <vt:lpstr>Použitá literatura: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Teplota</dc:title>
  <dc:creator>Lenovo</dc:creator>
  <cp:lastModifiedBy>expert</cp:lastModifiedBy>
  <cp:revision>23</cp:revision>
  <dcterms:created xsi:type="dcterms:W3CDTF">2011-04-24T08:18:16Z</dcterms:created>
  <dcterms:modified xsi:type="dcterms:W3CDTF">2012-03-17T19:29:01Z</dcterms:modified>
</cp:coreProperties>
</file>